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9"/>
  </p:notesMasterIdLst>
  <p:sldIdLst>
    <p:sldId id="256" r:id="rId2"/>
    <p:sldId id="284" r:id="rId3"/>
    <p:sldId id="286" r:id="rId4"/>
    <p:sldId id="287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990099"/>
    <a:srgbClr val="008000"/>
    <a:srgbClr val="FFC5C5"/>
    <a:srgbClr val="000000"/>
    <a:srgbClr val="1EE051"/>
    <a:srgbClr val="E2FE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587" autoAdjust="0"/>
  </p:normalViewPr>
  <p:slideViewPr>
    <p:cSldViewPr>
      <p:cViewPr>
        <p:scale>
          <a:sx n="71" d="100"/>
          <a:sy n="71" d="100"/>
        </p:scale>
        <p:origin x="-126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370C9-492D-46C5-91E1-B7D37C77A6F4}" type="datetimeFigureOut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FC53F-3E28-4785-B398-E103FE89A9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547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D5ABC-E4AA-41CF-8FE6-0C31FD9E1261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4E603-4273-4A7B-90B1-DB63E448BDA6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1E21-2421-4EFA-A0AD-34DC756132C7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84D2-44C5-4598-9AE9-77C5E12C4C42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FE03-117F-43E3-AAFD-4EED70179FFE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0E78D-4D9C-4FE1-930E-8033095ABE65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4102-9405-4BB0-B371-A83EF1086822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9469-AE38-405B-AB63-D1562F75DE53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42B7A-DE37-4B9E-AF9D-CB0E942073C6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86A59-43B2-4B37-8F5B-56B22617F56E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6DB8B-B639-4991-9AB6-3D5F4DB00B85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">
              <a:schemeClr val="accent1">
                <a:tint val="66000"/>
                <a:satMod val="160000"/>
                <a:alpha val="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1E12-DD30-4AAB-BD60-767271A91F85}" type="datetime1">
              <a:rPr lang="ru-RU" smtClean="0"/>
              <a:pPr/>
              <a:t>03.12.2019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F87C2-1BDE-4D37-BF13-63781313C7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ll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285860"/>
            <a:ext cx="8358246" cy="3714776"/>
          </a:xfrm>
        </p:spPr>
        <p:txBody>
          <a:bodyPr>
            <a:noAutofit/>
          </a:bodyPr>
          <a:lstStyle/>
          <a:p>
            <a:r>
              <a:rPr lang="ru-RU" sz="4800" b="1" i="1" dirty="0" smtClean="0"/>
              <a:t>Прямая речь. Знаки препинания при прямой речи.</a:t>
            </a:r>
            <a:endParaRPr lang="ru-RU" sz="4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271442" cy="32861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28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Урок по русскому языку.                     5 класс.</a:t>
            </a:r>
            <a:endParaRPr lang="ru-RU" sz="2800" b="1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596336" y="6356350"/>
            <a:ext cx="1090464" cy="365125"/>
          </a:xfrm>
        </p:spPr>
        <p:txBody>
          <a:bodyPr/>
          <a:lstStyle/>
          <a:p>
            <a:fld id="{5B2F87C2-1BDE-4D37-BF13-63781313C700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828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sz="28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00FF"/>
                </a:solidFill>
              </a:rPr>
              <a:t>Что </a:t>
            </a:r>
            <a:r>
              <a:rPr lang="ru-RU" sz="2800" b="1" i="1" dirty="0" smtClean="0">
                <a:solidFill>
                  <a:srgbClr val="0000FF"/>
                </a:solidFill>
              </a:rPr>
              <a:t>это значит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спр</a:t>
            </a:r>
            <a:r>
              <a:rPr lang="ru-RU" sz="2800" b="1" i="1" dirty="0" smtClean="0">
                <a:solidFill>
                  <a:srgbClr val="0000FF"/>
                </a:solidFill>
              </a:rPr>
              <a:t>..сил я с..</a:t>
            </a:r>
            <a:r>
              <a:rPr lang="ru-RU" sz="2800" b="1" i="1" dirty="0" err="1" smtClean="0">
                <a:solidFill>
                  <a:srgbClr val="0000FF"/>
                </a:solidFill>
              </a:rPr>
              <a:t>рдито</a:t>
            </a:r>
            <a:endParaRPr lang="ru-RU" sz="28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2714620"/>
            <a:ext cx="6803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«</a:t>
            </a:r>
            <a:r>
              <a:rPr lang="ru-RU" sz="2800" b="1" i="1" dirty="0" smtClean="0">
                <a:solidFill>
                  <a:srgbClr val="008000"/>
                </a:solidFill>
              </a:rPr>
              <a:t>Что это значит</a:t>
            </a:r>
            <a:r>
              <a:rPr lang="ru-RU" sz="2800" b="1" i="1" dirty="0" smtClean="0">
                <a:solidFill>
                  <a:srgbClr val="FF0000"/>
                </a:solidFill>
              </a:rPr>
              <a:t>?» – </a:t>
            </a:r>
            <a:r>
              <a:rPr lang="ru-RU" sz="2800" b="1" i="1" dirty="0" smtClean="0">
                <a:solidFill>
                  <a:srgbClr val="008000"/>
                </a:solidFill>
              </a:rPr>
              <a:t>спр</a:t>
            </a:r>
            <a:r>
              <a:rPr lang="ru-RU" sz="2800" b="1" i="1" dirty="0" smtClean="0">
                <a:solidFill>
                  <a:srgbClr val="FF0000"/>
                </a:solidFill>
              </a:rPr>
              <a:t>о</a:t>
            </a:r>
            <a:r>
              <a:rPr lang="ru-RU" sz="2800" b="1" i="1" dirty="0" smtClean="0">
                <a:solidFill>
                  <a:srgbClr val="008000"/>
                </a:solidFill>
              </a:rPr>
              <a:t>сил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smtClean="0">
                <a:solidFill>
                  <a:srgbClr val="008000"/>
                </a:solidFill>
              </a:rPr>
              <a:t>я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smtClean="0">
                <a:solidFill>
                  <a:srgbClr val="008000"/>
                </a:solidFill>
              </a:rPr>
              <a:t>с</a:t>
            </a:r>
            <a:r>
              <a:rPr lang="ru-RU" sz="2800" b="1" i="1" dirty="0" smtClean="0">
                <a:solidFill>
                  <a:srgbClr val="FF0000"/>
                </a:solidFill>
              </a:rPr>
              <a:t>е</a:t>
            </a:r>
            <a:r>
              <a:rPr lang="ru-RU" sz="2800" b="1" i="1" dirty="0" smtClean="0">
                <a:solidFill>
                  <a:srgbClr val="008000"/>
                </a:solidFill>
              </a:rPr>
              <a:t>рдито</a:t>
            </a:r>
            <a:r>
              <a:rPr lang="ru-RU" sz="2800" dirty="0" smtClean="0">
                <a:solidFill>
                  <a:srgbClr val="FF0000"/>
                </a:solidFill>
              </a:rPr>
              <a:t>.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4572008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7186634" cy="82866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8600" b="1" i="1" dirty="0" smtClean="0">
                <a:solidFill>
                  <a:srgbClr val="0000FF"/>
                </a:solidFill>
              </a:rPr>
              <a:t>Только зубрилы и подлизы ходят в новых фура..</a:t>
            </a:r>
            <a:r>
              <a:rPr lang="ru-RU" sz="8600" b="1" i="1" dirty="0" err="1" smtClean="0">
                <a:solidFill>
                  <a:srgbClr val="0000FF"/>
                </a:solidFill>
              </a:rPr>
              <a:t>ках</a:t>
            </a:r>
            <a:r>
              <a:rPr lang="ru-RU" sz="8600" b="1" i="1" dirty="0" smtClean="0">
                <a:solidFill>
                  <a:srgbClr val="0000FF"/>
                </a:solidFill>
              </a:rPr>
              <a:t> г..</a:t>
            </a:r>
            <a:r>
              <a:rPr lang="ru-RU" sz="8600" b="1" i="1" dirty="0" err="1" smtClean="0">
                <a:solidFill>
                  <a:srgbClr val="0000FF"/>
                </a:solidFill>
              </a:rPr>
              <a:t>ворили</a:t>
            </a:r>
            <a:r>
              <a:rPr lang="ru-RU" sz="8600" b="1" i="1" dirty="0" smtClean="0">
                <a:solidFill>
                  <a:srgbClr val="0000FF"/>
                </a:solidFill>
              </a:rPr>
              <a:t> братья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2996952"/>
            <a:ext cx="7215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«</a:t>
            </a:r>
            <a:r>
              <a:rPr lang="ru-RU" sz="2800" b="1" i="1" dirty="0" smtClean="0">
                <a:solidFill>
                  <a:srgbClr val="008000"/>
                </a:solidFill>
              </a:rPr>
              <a:t>Только зубрилы и подлизы ходят в новых фура</a:t>
            </a:r>
            <a:r>
              <a:rPr lang="ru-RU" sz="2800" b="1" i="1" dirty="0" smtClean="0">
                <a:solidFill>
                  <a:srgbClr val="FF0000"/>
                </a:solidFill>
              </a:rPr>
              <a:t>ж</a:t>
            </a:r>
            <a:r>
              <a:rPr lang="ru-RU" sz="2800" b="1" i="1" dirty="0" smtClean="0">
                <a:solidFill>
                  <a:srgbClr val="008000"/>
                </a:solidFill>
              </a:rPr>
              <a:t>ках</a:t>
            </a:r>
            <a:r>
              <a:rPr lang="ru-RU" sz="2800" b="1" i="1" dirty="0" smtClean="0">
                <a:solidFill>
                  <a:srgbClr val="FF0000"/>
                </a:solidFill>
              </a:rPr>
              <a:t>», – </a:t>
            </a:r>
            <a:r>
              <a:rPr lang="ru-RU" sz="2800" b="1" i="1" dirty="0" smtClean="0">
                <a:solidFill>
                  <a:srgbClr val="008000"/>
                </a:solidFill>
              </a:rPr>
              <a:t>г</a:t>
            </a:r>
            <a:r>
              <a:rPr lang="ru-RU" sz="2800" b="1" i="1" dirty="0" smtClean="0">
                <a:solidFill>
                  <a:srgbClr val="FF0000"/>
                </a:solidFill>
              </a:rPr>
              <a:t>о</a:t>
            </a:r>
            <a:r>
              <a:rPr lang="ru-RU" sz="2800" b="1" i="1" dirty="0" smtClean="0">
                <a:solidFill>
                  <a:srgbClr val="008000"/>
                </a:solidFill>
              </a:rPr>
              <a:t>ворили</a:t>
            </a:r>
            <a:r>
              <a:rPr lang="ru-RU" sz="2800" b="1" i="1" dirty="0" smtClean="0">
                <a:solidFill>
                  <a:srgbClr val="0000FF"/>
                </a:solidFill>
              </a:rPr>
              <a:t> </a:t>
            </a:r>
            <a:r>
              <a:rPr lang="ru-RU" sz="2800" b="1" i="1" dirty="0" smtClean="0">
                <a:solidFill>
                  <a:srgbClr val="008000"/>
                </a:solidFill>
              </a:rPr>
              <a:t>братья</a:t>
            </a:r>
            <a:r>
              <a:rPr lang="ru-RU" sz="2800" b="1" i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2844" y="6000768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82866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00FF"/>
                </a:solidFill>
              </a:rPr>
              <a:t>Когда </a:t>
            </a:r>
            <a:r>
              <a:rPr lang="ru-RU" sz="2800" b="1" i="1" dirty="0" smtClean="0">
                <a:solidFill>
                  <a:srgbClr val="0000FF"/>
                </a:solidFill>
              </a:rPr>
              <a:t>он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ш..л</a:t>
            </a:r>
            <a:r>
              <a:rPr lang="ru-RU" sz="2800" b="1" i="1" dirty="0" smtClean="0">
                <a:solidFill>
                  <a:srgbClr val="0000FF"/>
                </a:solidFill>
              </a:rPr>
              <a:t> обратно, мы дружно и оглушительно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пр..кричали</a:t>
            </a:r>
            <a:r>
              <a:rPr lang="ru-RU" sz="2800" b="1" i="1" dirty="0" smtClean="0">
                <a:solidFill>
                  <a:srgbClr val="0000FF"/>
                </a:solidFill>
              </a:rPr>
              <a:t> Держи его</a:t>
            </a:r>
            <a:endParaRPr lang="ru-RU" sz="2800" b="1" i="1" dirty="0">
              <a:solidFill>
                <a:srgbClr val="0000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2928934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ru-RU" sz="2800" b="1" i="1" dirty="0" smtClean="0"/>
          </a:p>
          <a:p>
            <a:pPr>
              <a:buNone/>
            </a:pPr>
            <a:r>
              <a:rPr lang="ru-RU" sz="2800" b="1" i="1" dirty="0" smtClean="0"/>
              <a:t>Когда </a:t>
            </a:r>
            <a:r>
              <a:rPr lang="ru-RU" sz="2800" b="1" i="1" dirty="0" smtClean="0"/>
              <a:t>он ш</a:t>
            </a:r>
            <a:r>
              <a:rPr lang="ru-RU" sz="2800" b="1" i="1" dirty="0" smtClean="0">
                <a:solidFill>
                  <a:srgbClr val="FF0000"/>
                </a:solidFill>
              </a:rPr>
              <a:t>ё</a:t>
            </a:r>
            <a:r>
              <a:rPr lang="ru-RU" sz="2800" b="1" i="1" dirty="0" smtClean="0"/>
              <a:t>л обратно, мы дружно и оглушительно пр</a:t>
            </a:r>
            <a:r>
              <a:rPr lang="ru-RU" sz="2800" b="1" i="1" dirty="0" smtClean="0">
                <a:solidFill>
                  <a:srgbClr val="FF0000"/>
                </a:solidFill>
              </a:rPr>
              <a:t>о</a:t>
            </a:r>
            <a:r>
              <a:rPr lang="ru-RU" sz="2800" b="1" i="1" dirty="0" smtClean="0"/>
              <a:t>кричали</a:t>
            </a:r>
            <a:r>
              <a:rPr lang="ru-RU" sz="2800" b="1" i="1" dirty="0" smtClean="0">
                <a:solidFill>
                  <a:srgbClr val="FF0000"/>
                </a:solidFill>
              </a:rPr>
              <a:t>: «</a:t>
            </a:r>
            <a:r>
              <a:rPr lang="ru-RU" sz="2800" b="1" i="1" dirty="0" smtClean="0"/>
              <a:t>Держи его</a:t>
            </a:r>
            <a:r>
              <a:rPr lang="ru-RU" sz="2800" b="1" i="1" dirty="0" smtClean="0">
                <a:solidFill>
                  <a:srgbClr val="FF0000"/>
                </a:solidFill>
              </a:rPr>
              <a:t>!»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143240" y="6000768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043890" cy="12572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sz="2800" b="1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0000FF"/>
                </a:solidFill>
              </a:rPr>
              <a:t>Часовой </a:t>
            </a:r>
            <a:r>
              <a:rPr lang="ru-RU" sz="2800" b="1" i="1" dirty="0" err="1" smtClean="0">
                <a:solidFill>
                  <a:srgbClr val="0000FF"/>
                </a:solidFill>
              </a:rPr>
              <a:t>з..кричал</a:t>
            </a:r>
            <a:r>
              <a:rPr lang="ru-RU" sz="2800" b="1" i="1" dirty="0" smtClean="0">
                <a:solidFill>
                  <a:srgbClr val="0000FF"/>
                </a:solidFill>
              </a:rPr>
              <a:t> спросонья диким голосом Кто идёт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1472" y="2967335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Часовой з</a:t>
            </a:r>
            <a:r>
              <a:rPr lang="ru-RU" sz="2800" b="1" i="1" dirty="0" smtClean="0">
                <a:solidFill>
                  <a:srgbClr val="FF0000"/>
                </a:solidFill>
              </a:rPr>
              <a:t>а</a:t>
            </a:r>
            <a:r>
              <a:rPr lang="ru-RU" sz="2800" b="1" i="1" dirty="0" smtClean="0"/>
              <a:t>кричал спросонья диким голосом</a:t>
            </a:r>
            <a:r>
              <a:rPr lang="ru-RU" sz="2800" b="1" i="1" dirty="0" smtClean="0">
                <a:solidFill>
                  <a:srgbClr val="FF0000"/>
                </a:solidFill>
              </a:rPr>
              <a:t>: «</a:t>
            </a:r>
            <a:r>
              <a:rPr lang="ru-RU" sz="2800" b="1" i="1" dirty="0" smtClean="0"/>
              <a:t>Кто идёт</a:t>
            </a:r>
            <a:r>
              <a:rPr lang="ru-RU" sz="2800" b="1" i="1" dirty="0" smtClean="0">
                <a:solidFill>
                  <a:srgbClr val="FF0000"/>
                </a:solidFill>
              </a:rPr>
              <a:t>?»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071802" y="5286388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401080" cy="8286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300" b="1" i="1" dirty="0" smtClean="0">
                <a:solidFill>
                  <a:srgbClr val="0000FF"/>
                </a:solidFill>
              </a:rPr>
              <a:t>Тетя Маруся засунула мне в к..</a:t>
            </a:r>
            <a:r>
              <a:rPr lang="ru-RU" sz="3300" b="1" i="1" dirty="0" err="1" smtClean="0">
                <a:solidFill>
                  <a:srgbClr val="0000FF"/>
                </a:solidFill>
              </a:rPr>
              <a:t>рман</a:t>
            </a:r>
            <a:r>
              <a:rPr lang="ru-RU" sz="3300" b="1" i="1" dirty="0" smtClean="0">
                <a:solidFill>
                  <a:srgbClr val="0000FF"/>
                </a:solidFill>
              </a:rPr>
              <a:t> шинели к..</a:t>
            </a:r>
            <a:r>
              <a:rPr lang="ru-RU" sz="3300" b="1" i="1" dirty="0" err="1" smtClean="0">
                <a:solidFill>
                  <a:srgbClr val="0000FF"/>
                </a:solidFill>
              </a:rPr>
              <a:t>нверт</a:t>
            </a:r>
            <a:r>
              <a:rPr lang="ru-RU" sz="3300" b="1" i="1" dirty="0" smtClean="0">
                <a:solidFill>
                  <a:srgbClr val="0000FF"/>
                </a:solidFill>
              </a:rPr>
              <a:t> и сказала </a:t>
            </a:r>
            <a:r>
              <a:rPr lang="ru-RU" sz="3300" b="1" i="1" dirty="0" err="1" smtClean="0">
                <a:solidFill>
                  <a:srgbClr val="0000FF"/>
                </a:solidFill>
              </a:rPr>
              <a:t>Прочтёш</a:t>
            </a:r>
            <a:r>
              <a:rPr lang="ru-RU" sz="3300" b="1" i="1" dirty="0" smtClean="0">
                <a:solidFill>
                  <a:srgbClr val="0000FF"/>
                </a:solidFill>
              </a:rPr>
              <a:t>.. в дорог..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000372"/>
            <a:ext cx="7929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Тетя Маруся засунула мне в к</a:t>
            </a:r>
            <a:r>
              <a:rPr lang="ru-RU" sz="2800" b="1" i="1" dirty="0" smtClean="0">
                <a:solidFill>
                  <a:srgbClr val="FF0000"/>
                </a:solidFill>
              </a:rPr>
              <a:t>а</a:t>
            </a:r>
            <a:r>
              <a:rPr lang="ru-RU" sz="2800" b="1" i="1" dirty="0" smtClean="0"/>
              <a:t>рман шинели к</a:t>
            </a:r>
            <a:r>
              <a:rPr lang="ru-RU" sz="2800" b="1" i="1" dirty="0" smtClean="0">
                <a:solidFill>
                  <a:srgbClr val="FF0000"/>
                </a:solidFill>
              </a:rPr>
              <a:t>о</a:t>
            </a:r>
            <a:r>
              <a:rPr lang="ru-RU" sz="2800" b="1" i="1" dirty="0" smtClean="0"/>
              <a:t>нверт и сказала</a:t>
            </a:r>
            <a:r>
              <a:rPr lang="ru-RU" sz="2800" b="1" i="1" dirty="0" smtClean="0">
                <a:solidFill>
                  <a:srgbClr val="FF0000"/>
                </a:solidFill>
              </a:rPr>
              <a:t>: «</a:t>
            </a:r>
            <a:r>
              <a:rPr lang="ru-RU" sz="2800" b="1" i="1" dirty="0" smtClean="0"/>
              <a:t>Прочтёш</a:t>
            </a:r>
            <a:r>
              <a:rPr lang="ru-RU" sz="2800" b="1" i="1" dirty="0" smtClean="0">
                <a:solidFill>
                  <a:srgbClr val="FF0000"/>
                </a:solidFill>
              </a:rPr>
              <a:t>ь</a:t>
            </a:r>
            <a:r>
              <a:rPr lang="ru-RU" sz="2800" b="1" i="1" dirty="0" smtClean="0"/>
              <a:t> в дорог</a:t>
            </a:r>
            <a:r>
              <a:rPr lang="ru-RU" sz="2800" b="1" i="1" dirty="0" smtClean="0">
                <a:solidFill>
                  <a:srgbClr val="FF0000"/>
                </a:solidFill>
              </a:rPr>
              <a:t>е».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4500570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017549" y="4947833"/>
            <a:ext cx="412645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b="1" i="1" dirty="0" err="1" smtClean="0">
                <a:solidFill>
                  <a:srgbClr val="990099"/>
                </a:solidFill>
              </a:rPr>
              <a:t>ши</a:t>
            </a:r>
            <a:r>
              <a:rPr lang="ru-RU" sz="7200" b="1" i="1" dirty="0" smtClean="0">
                <a:solidFill>
                  <a:srgbClr val="0000FF"/>
                </a:solidFill>
              </a:rPr>
              <a:t>[</a:t>
            </a:r>
            <a:r>
              <a:rPr lang="ru-RU" sz="7200" b="1" i="1" dirty="0" err="1" smtClean="0">
                <a:solidFill>
                  <a:srgbClr val="0000FF"/>
                </a:solidFill>
              </a:rPr>
              <a:t>н`э</a:t>
            </a:r>
            <a:r>
              <a:rPr lang="ru-RU" sz="7200" b="1" i="1" dirty="0" smtClean="0">
                <a:solidFill>
                  <a:srgbClr val="0000FF"/>
                </a:solidFill>
              </a:rPr>
              <a:t>]</a:t>
            </a:r>
            <a:r>
              <a:rPr lang="ru-RU" sz="7200" b="1" i="1" dirty="0" smtClean="0">
                <a:solidFill>
                  <a:srgbClr val="990099"/>
                </a:solidFill>
              </a:rPr>
              <a:t>ль</a:t>
            </a:r>
            <a:endParaRPr lang="ru-RU" sz="7200" dirty="0">
              <a:solidFill>
                <a:srgbClr val="990099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/>
      <p:bldP spid="14" grpId="1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Спишите, вставляя пропущенные буквы и вставляя пропущенные и расставляя знаки препинания. Определите, какой схеме соответствует данное предложение. Объясните.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828668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b="1" i="1" dirty="0" smtClean="0"/>
          </a:p>
          <a:p>
            <a:pPr>
              <a:buNone/>
            </a:pPr>
            <a:r>
              <a:rPr lang="ru-RU" sz="2800" b="1" i="1" dirty="0" err="1" smtClean="0"/>
              <a:t>Вст</a:t>
            </a:r>
            <a:r>
              <a:rPr lang="ru-RU" sz="2800" b="1" i="1" dirty="0" smtClean="0"/>
              <a:t>..</a:t>
            </a:r>
            <a:r>
              <a:rPr lang="ru-RU" sz="2800" b="1" i="1" dirty="0" err="1" smtClean="0"/>
              <a:t>вай</a:t>
            </a:r>
            <a:r>
              <a:rPr lang="ru-RU" sz="2800" b="1" i="1" dirty="0" smtClean="0"/>
              <a:t>, одевайся кричало мне несколько г..</a:t>
            </a:r>
            <a:r>
              <a:rPr lang="ru-RU" sz="2800" b="1" i="1" dirty="0" err="1" smtClean="0"/>
              <a:t>лосов</a:t>
            </a:r>
            <a:endParaRPr lang="ru-RU" sz="2800" b="1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 flipV="1">
            <a:off x="3124200" y="7215214"/>
            <a:ext cx="2895600" cy="714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F87C2-1BDE-4D37-BF13-63781313C700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CFCF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72008"/>
            <a:ext cx="19431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1. </a:t>
            </a:r>
            <a:r>
              <a:rPr lang="ru-RU" sz="2800" b="1" dirty="0" smtClean="0">
                <a:solidFill>
                  <a:srgbClr val="0000FF"/>
                </a:solidFill>
              </a:rPr>
              <a:t>«П?»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528638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2. </a:t>
            </a:r>
            <a:r>
              <a:rPr lang="ru-RU" sz="2800" b="1" dirty="0" smtClean="0">
                <a:solidFill>
                  <a:srgbClr val="0000FF"/>
                </a:solidFill>
              </a:rPr>
              <a:t>«П!»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4500570"/>
            <a:ext cx="1657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4. </a:t>
            </a:r>
            <a:r>
              <a:rPr lang="ru-RU" sz="2800" b="1" dirty="0" smtClean="0">
                <a:solidFill>
                  <a:srgbClr val="0000FF"/>
                </a:solidFill>
              </a:rPr>
              <a:t>А: «П».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5214950"/>
            <a:ext cx="17277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5. </a:t>
            </a:r>
            <a:r>
              <a:rPr lang="ru-RU" sz="2800" b="1" dirty="0" smtClean="0">
                <a:solidFill>
                  <a:srgbClr val="0000FF"/>
                </a:solidFill>
              </a:rPr>
              <a:t>А: «П?»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3240" y="6000768"/>
            <a:ext cx="1678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6. </a:t>
            </a:r>
            <a:r>
              <a:rPr lang="ru-RU" sz="2800" b="1" dirty="0" smtClean="0">
                <a:solidFill>
                  <a:srgbClr val="0000FF"/>
                </a:solidFill>
              </a:rPr>
              <a:t>А: «П!»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6000768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3. </a:t>
            </a:r>
            <a:r>
              <a:rPr lang="ru-RU" sz="2800" b="1" dirty="0" smtClean="0">
                <a:solidFill>
                  <a:srgbClr val="0000FF"/>
                </a:solidFill>
              </a:rPr>
              <a:t>«П», – а.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34" y="2857496"/>
            <a:ext cx="7429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i="1" dirty="0" smtClean="0">
              <a:solidFill>
                <a:srgbClr val="FF0000"/>
              </a:solidFill>
            </a:endParaRPr>
          </a:p>
          <a:p>
            <a:r>
              <a:rPr lang="ru-RU" sz="2800" b="1" i="1" dirty="0" smtClean="0">
                <a:solidFill>
                  <a:srgbClr val="FF0000"/>
                </a:solidFill>
              </a:rPr>
              <a:t>«</a:t>
            </a:r>
            <a:r>
              <a:rPr lang="ru-RU" sz="2800" b="1" i="1" dirty="0" smtClean="0"/>
              <a:t>Вст</a:t>
            </a:r>
            <a:r>
              <a:rPr lang="ru-RU" sz="2800" b="1" i="1" dirty="0" smtClean="0">
                <a:solidFill>
                  <a:srgbClr val="FF0000"/>
                </a:solidFill>
              </a:rPr>
              <a:t>а</a:t>
            </a:r>
            <a:r>
              <a:rPr lang="ru-RU" sz="2800" b="1" i="1" dirty="0" smtClean="0"/>
              <a:t>вай, одевайся</a:t>
            </a:r>
            <a:r>
              <a:rPr lang="ru-RU" sz="2800" b="1" i="1" dirty="0" smtClean="0">
                <a:solidFill>
                  <a:srgbClr val="FF0000"/>
                </a:solidFill>
              </a:rPr>
              <a:t>!»</a:t>
            </a:r>
            <a:r>
              <a:rPr lang="ru-RU" sz="2800" b="1" i="1" dirty="0" smtClean="0"/>
              <a:t> – кричало мне несколько г</a:t>
            </a:r>
            <a:r>
              <a:rPr lang="ru-RU" sz="2800" b="1" i="1" dirty="0" smtClean="0">
                <a:solidFill>
                  <a:srgbClr val="FF0000"/>
                </a:solidFill>
              </a:rPr>
              <a:t>о</a:t>
            </a:r>
            <a:r>
              <a:rPr lang="ru-RU" sz="2800" b="1" i="1" dirty="0" smtClean="0"/>
              <a:t>лосов.</a:t>
            </a:r>
            <a:endParaRPr lang="ru-RU" sz="28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5286388"/>
            <a:ext cx="1928826" cy="571504"/>
          </a:xfrm>
          <a:prstGeom prst="rect">
            <a:avLst/>
          </a:prstGeom>
          <a:solidFill>
            <a:srgbClr val="D20000">
              <a:alpha val="28000"/>
            </a:srgb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41">
      <a:dk1>
        <a:srgbClr val="0066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3707</TotalTime>
  <Words>449</Words>
  <Application>Microsoft Office PowerPoint</Application>
  <PresentationFormat>Экран 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Прямая речь. Знаки препинания при прямой речи.</vt:lpstr>
      <vt:lpstr>Спишите, вставляя пропущенные буквы и расставляя знаки препинания. Определите, какой схеме соответствует данное предложение. Объясните.</vt:lpstr>
      <vt:lpstr>Спишите, вставляя пропущенные буквы и расставляя знаки препинания. Определите, какой схеме соответствует данное предложение. Объясните.</vt:lpstr>
      <vt:lpstr>Спишите, вставляя пропущенные буквы и расставляя знаки препинания. Определите, какой схеме соответствует данное предложение. Объясните.</vt:lpstr>
      <vt:lpstr>Спишите, вставляя пропущенные буквы и расставляя знаки препинания. Определите, какой схеме соответствует данное предложение. Объясните.</vt:lpstr>
      <vt:lpstr>Спишите, вставляя пропущенные буквы и расставляя знаки препинания. Определите, какой схеме соответствует данное предложение. Объясните.</vt:lpstr>
      <vt:lpstr>Спишите, вставляя пропущенные буквы и вставляя пропущенные и расставляя знаки препинания. Определите, какой схеме соответствует данное предложение. Объясните.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ПК</cp:lastModifiedBy>
  <cp:revision>201</cp:revision>
  <dcterms:created xsi:type="dcterms:W3CDTF">2013-01-07T19:22:39Z</dcterms:created>
  <dcterms:modified xsi:type="dcterms:W3CDTF">2019-12-04T00:43:24Z</dcterms:modified>
</cp:coreProperties>
</file>