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6" r:id="rId6"/>
    <p:sldId id="261" r:id="rId7"/>
    <p:sldId id="267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00"/>
    <a:srgbClr val="660066"/>
    <a:srgbClr val="000066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40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49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47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16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7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74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36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24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42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53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96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55E3-6577-458E-A2AB-ED8942506D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99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836613"/>
            <a:ext cx="7772400" cy="1470025"/>
          </a:xfrm>
        </p:spPr>
        <p:txBody>
          <a:bodyPr/>
          <a:lstStyle/>
          <a:p>
            <a:r>
              <a:rPr lang="ru-RU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Основная мысль текста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349500"/>
            <a:ext cx="8496300" cy="1752600"/>
          </a:xfrm>
        </p:spPr>
        <p:txBody>
          <a:bodyPr/>
          <a:lstStyle/>
          <a:p>
            <a:r>
              <a:rPr lang="ru-RU" b="1" i="1">
                <a:solidFill>
                  <a:srgbClr val="000066"/>
                </a:solidFill>
                <a:latin typeface="Bookman Old Style" pitchFamily="18" charset="0"/>
              </a:rPr>
              <a:t>Урок русского языка в 5 классе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solidFill>
                  <a:srgbClr val="CC0000"/>
                </a:solidFill>
                <a:latin typeface="Bookman Old Style" pitchFamily="18" charset="0"/>
              </a:rPr>
              <a:t>Работа с учебником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964612" cy="56610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>
                <a:latin typeface="Times New Roman" pitchFamily="18" charset="0"/>
              </a:rPr>
              <a:t>Чтение текста Ю.Яковлева «Порядочный человек» (стр. 45)</a:t>
            </a:r>
          </a:p>
          <a:p>
            <a:pPr marL="609600" indent="-609600">
              <a:buFontTx/>
              <a:buAutoNum type="arabicPeriod"/>
            </a:pPr>
            <a:r>
              <a:rPr lang="ru-RU">
                <a:latin typeface="Times New Roman" pitchFamily="18" charset="0"/>
              </a:rPr>
              <a:t>Определить основную мысль текста. В каких предложениях она выражена? (зачитать).</a:t>
            </a:r>
          </a:p>
          <a:p>
            <a:pPr marL="609600" indent="-609600">
              <a:buFontTx/>
              <a:buAutoNum type="arabicPeriod"/>
            </a:pPr>
            <a:r>
              <a:rPr lang="ru-RU">
                <a:latin typeface="Times New Roman" pitchFamily="18" charset="0"/>
              </a:rPr>
              <a:t>Упр. № 113.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r>
              <a:rPr lang="ru-RU" sz="3600" b="1" i="1">
                <a:solidFill>
                  <a:srgbClr val="660066"/>
                </a:solidFill>
                <a:latin typeface="Bookman Old Style" pitchFamily="18" charset="0"/>
              </a:rPr>
              <a:t>Домашнее задание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r>
              <a:rPr lang="ru-RU" sz="2800" b="1" dirty="0">
                <a:latin typeface="Times New Roman" pitchFamily="18" charset="0"/>
              </a:rPr>
              <a:t>Составить и записать рассказ по данному началу и концу.</a:t>
            </a:r>
          </a:p>
          <a:p>
            <a:pPr algn="ctr">
              <a:buFontTx/>
              <a:buNone/>
            </a:pPr>
            <a:r>
              <a:rPr lang="ru-RU" sz="2800" b="1" dirty="0">
                <a:latin typeface="Times New Roman" pitchFamily="18" charset="0"/>
              </a:rPr>
              <a:t>    </a:t>
            </a:r>
            <a:r>
              <a:rPr lang="ru-RU" sz="2800" b="1" dirty="0">
                <a:solidFill>
                  <a:srgbClr val="CC0000"/>
                </a:solidFill>
                <a:latin typeface="Times New Roman" pitchFamily="18" charset="0"/>
              </a:rPr>
              <a:t>Золотая осень</a:t>
            </a:r>
          </a:p>
          <a:p>
            <a:pPr>
              <a:buFontTx/>
              <a:buNone/>
            </a:pPr>
            <a:r>
              <a:rPr lang="ru-RU" sz="2800" b="1" dirty="0">
                <a:latin typeface="Times New Roman" pitchFamily="18" charset="0"/>
              </a:rPr>
              <a:t>        </a:t>
            </a: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Пришла пора золотой осени. Разноцветные листья кружатся в хороводе и устилают землю. ………</a:t>
            </a:r>
          </a:p>
          <a:p>
            <a:pPr>
              <a:buFontTx/>
              <a:buNone/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       Художница – осень одела парки и леса в багрец и золото. Но скоро шалун-ветер сорвёт последний листочек, и природа заснёт до весны.</a:t>
            </a:r>
          </a:p>
          <a:p>
            <a:r>
              <a:rPr lang="ru-RU" sz="2800" b="1" dirty="0">
                <a:latin typeface="Times New Roman" pitchFamily="18" charset="0"/>
              </a:rPr>
              <a:t>Стр. 46 – карточка-зачет (с примерами на каждое правило)</a:t>
            </a:r>
          </a:p>
          <a:p>
            <a:r>
              <a:rPr lang="ru-RU" sz="2800" b="1" dirty="0">
                <a:latin typeface="Times New Roman" pitchFamily="18" charset="0"/>
              </a:rPr>
              <a:t>* Написать заметку в школьную газету о поездке на Медовые водопады.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ru-RU" sz="4000" b="1" i="1">
                <a:solidFill>
                  <a:srgbClr val="660066"/>
                </a:solidFill>
                <a:latin typeface="Bookman Old Style" pitchFamily="18" charset="0"/>
              </a:rPr>
              <a:t>Разминка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000" b="1" i="1" dirty="0">
                <a:latin typeface="Times New Roman" pitchFamily="18" charset="0"/>
              </a:rPr>
              <a:t>Вставить пропущенную букву, графически обозначить орфограмму: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    </a:t>
            </a:r>
            <a:r>
              <a:rPr lang="ru-RU" sz="2000" b="1" u="sng" dirty="0">
                <a:solidFill>
                  <a:srgbClr val="CC0000"/>
                </a:solidFill>
                <a:latin typeface="Times New Roman" pitchFamily="18" charset="0"/>
              </a:rPr>
              <a:t>1 вариант                                              2 вариант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уд…</a:t>
            </a:r>
            <a:r>
              <a:rPr lang="ru-RU" sz="2000" b="1" dirty="0" err="1">
                <a:latin typeface="Times New Roman" pitchFamily="18" charset="0"/>
              </a:rPr>
              <a:t>влят</a:t>
            </a:r>
            <a:r>
              <a:rPr lang="ru-RU" sz="2000" b="1" dirty="0">
                <a:latin typeface="Times New Roman" pitchFamily="18" charset="0"/>
              </a:rPr>
              <a:t>(?)</a:t>
            </a:r>
            <a:r>
              <a:rPr lang="ru-RU" sz="2000" b="1" dirty="0" err="1">
                <a:latin typeface="Times New Roman" pitchFamily="18" charset="0"/>
              </a:rPr>
              <a:t>ся</a:t>
            </a:r>
            <a:r>
              <a:rPr lang="ru-RU" sz="2000" b="1" dirty="0">
                <a:latin typeface="Times New Roman" pitchFamily="18" charset="0"/>
              </a:rPr>
              <a:t> -                                    </a:t>
            </a:r>
            <a:r>
              <a:rPr lang="ru-RU" sz="2000" b="1" dirty="0" err="1">
                <a:latin typeface="Times New Roman" pitchFamily="18" charset="0"/>
              </a:rPr>
              <a:t>ед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ница</a:t>
            </a:r>
            <a:r>
              <a:rPr lang="ru-RU" sz="2000" b="1" dirty="0">
                <a:latin typeface="Times New Roman" pitchFamily="18" charset="0"/>
              </a:rPr>
              <a:t> –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уд…</a:t>
            </a:r>
            <a:r>
              <a:rPr lang="ru-RU" sz="2000" b="1" dirty="0" err="1">
                <a:latin typeface="Times New Roman" pitchFamily="18" charset="0"/>
              </a:rPr>
              <a:t>лят</a:t>
            </a:r>
            <a:r>
              <a:rPr lang="ru-RU" sz="2000" b="1" dirty="0">
                <a:latin typeface="Times New Roman" pitchFamily="18" charset="0"/>
              </a:rPr>
              <a:t>(?)</a:t>
            </a:r>
            <a:r>
              <a:rPr lang="ru-RU" sz="2000" b="1" dirty="0" err="1">
                <a:latin typeface="Times New Roman" pitchFamily="18" charset="0"/>
              </a:rPr>
              <a:t>ся</a:t>
            </a:r>
            <a:r>
              <a:rPr lang="ru-RU" sz="2000" b="1" dirty="0">
                <a:latin typeface="Times New Roman" pitchFamily="18" charset="0"/>
              </a:rPr>
              <a:t> -                                      </a:t>
            </a:r>
            <a:r>
              <a:rPr lang="ru-RU" sz="2000" b="1" dirty="0" err="1">
                <a:latin typeface="Times New Roman" pitchFamily="18" charset="0"/>
              </a:rPr>
              <a:t>задр</a:t>
            </a:r>
            <a:r>
              <a:rPr lang="ru-RU" sz="2000" b="1" dirty="0">
                <a:latin typeface="Times New Roman" pitchFamily="18" charset="0"/>
              </a:rPr>
              <a:t>…жать –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</a:t>
            </a:r>
            <a:r>
              <a:rPr lang="ru-RU" sz="2000" b="1" dirty="0" err="1">
                <a:latin typeface="Times New Roman" pitchFamily="18" charset="0"/>
              </a:rPr>
              <a:t>изв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нит</a:t>
            </a:r>
            <a:r>
              <a:rPr lang="ru-RU" sz="2000" b="1" dirty="0">
                <a:latin typeface="Times New Roman" pitchFamily="18" charset="0"/>
              </a:rPr>
              <a:t>(?)</a:t>
            </a:r>
            <a:r>
              <a:rPr lang="ru-RU" sz="2000" b="1" dirty="0" err="1">
                <a:latin typeface="Times New Roman" pitchFamily="18" charset="0"/>
              </a:rPr>
              <a:t>ся</a:t>
            </a:r>
            <a:r>
              <a:rPr lang="ru-RU" sz="2000" b="1" dirty="0">
                <a:latin typeface="Times New Roman" pitchFamily="18" charset="0"/>
              </a:rPr>
              <a:t> -                                    </a:t>
            </a:r>
            <a:r>
              <a:rPr lang="ru-RU" sz="2000" b="1" dirty="0" err="1">
                <a:latin typeface="Times New Roman" pitchFamily="18" charset="0"/>
              </a:rPr>
              <a:t>прор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дить</a:t>
            </a:r>
            <a:r>
              <a:rPr lang="ru-RU" sz="2000" b="1" dirty="0">
                <a:latin typeface="Times New Roman" pitchFamily="18" charset="0"/>
              </a:rPr>
              <a:t> (грядку)-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</a:t>
            </a:r>
            <a:r>
              <a:rPr lang="ru-RU" sz="2000" b="1" dirty="0" err="1">
                <a:latin typeface="Times New Roman" pitchFamily="18" charset="0"/>
              </a:rPr>
              <a:t>отв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рить</a:t>
            </a:r>
            <a:r>
              <a:rPr lang="ru-RU" sz="2000" b="1" dirty="0">
                <a:latin typeface="Times New Roman" pitchFamily="18" charset="0"/>
              </a:rPr>
              <a:t> (дверь) -                            </a:t>
            </a:r>
            <a:r>
              <a:rPr lang="ru-RU" sz="2000" b="1" dirty="0" err="1">
                <a:latin typeface="Times New Roman" pitchFamily="18" charset="0"/>
              </a:rPr>
              <a:t>посв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тить</a:t>
            </a:r>
            <a:r>
              <a:rPr lang="ru-RU" sz="2000" b="1" dirty="0">
                <a:latin typeface="Times New Roman" pitchFamily="18" charset="0"/>
              </a:rPr>
              <a:t> (огнем)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</a:t>
            </a:r>
            <a:r>
              <a:rPr lang="ru-RU" sz="2000" b="1" dirty="0" err="1">
                <a:latin typeface="Times New Roman" pitchFamily="18" charset="0"/>
              </a:rPr>
              <a:t>посв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тить</a:t>
            </a:r>
            <a:r>
              <a:rPr lang="ru-RU" sz="2000" b="1" dirty="0">
                <a:latin typeface="Times New Roman" pitchFamily="18" charset="0"/>
              </a:rPr>
              <a:t> (стих) -                             </a:t>
            </a:r>
            <a:r>
              <a:rPr lang="ru-RU" sz="2000" b="1" dirty="0" err="1">
                <a:latin typeface="Times New Roman" pitchFamily="18" charset="0"/>
              </a:rPr>
              <a:t>грус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ный</a:t>
            </a:r>
            <a:r>
              <a:rPr lang="ru-RU" sz="2000" b="1" dirty="0">
                <a:latin typeface="Times New Roman" pitchFamily="18" charset="0"/>
              </a:rPr>
              <a:t> –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</a:t>
            </a:r>
            <a:r>
              <a:rPr lang="ru-RU" sz="2000" b="1" dirty="0" err="1">
                <a:latin typeface="Times New Roman" pitchFamily="18" charset="0"/>
              </a:rPr>
              <a:t>шес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вовать</a:t>
            </a:r>
            <a:r>
              <a:rPr lang="ru-RU" sz="2000" b="1" dirty="0">
                <a:latin typeface="Times New Roman" pitchFamily="18" charset="0"/>
              </a:rPr>
              <a:t> (по улице) –                  </a:t>
            </a:r>
            <a:r>
              <a:rPr lang="ru-RU" sz="2000" b="1" dirty="0" err="1">
                <a:latin typeface="Times New Roman" pitchFamily="18" charset="0"/>
              </a:rPr>
              <a:t>ше</a:t>
            </a:r>
            <a:r>
              <a:rPr lang="ru-RU" sz="2000" b="1" dirty="0">
                <a:latin typeface="Times New Roman" pitchFamily="18" charset="0"/>
              </a:rPr>
              <a:t>…</a:t>
            </a:r>
            <a:r>
              <a:rPr lang="ru-RU" sz="2000" b="1" dirty="0" err="1">
                <a:latin typeface="Times New Roman" pitchFamily="18" charset="0"/>
              </a:rPr>
              <a:t>ствовать</a:t>
            </a:r>
            <a:r>
              <a:rPr lang="ru-RU" sz="2000" b="1" dirty="0">
                <a:latin typeface="Times New Roman" pitchFamily="18" charset="0"/>
              </a:rPr>
              <a:t> (над малышами) –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</a:t>
            </a:r>
            <a:r>
              <a:rPr lang="ru-RU" sz="2000" b="1" dirty="0">
                <a:solidFill>
                  <a:srgbClr val="CC0000"/>
                </a:solidFill>
                <a:latin typeface="Times New Roman" pitchFamily="18" charset="0"/>
              </a:rPr>
              <a:t>Вывод:</a:t>
            </a:r>
            <a:r>
              <a:rPr lang="ru-RU" sz="2000" b="1" dirty="0">
                <a:latin typeface="Times New Roman" pitchFamily="18" charset="0"/>
              </a:rPr>
              <a:t> о правописании проверяемых гласных и согласных в корне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             слова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i="1" dirty="0">
                <a:latin typeface="Times New Roman" pitchFamily="18" charset="0"/>
              </a:rPr>
              <a:t>2.</a:t>
            </a:r>
            <a:r>
              <a:rPr lang="ru-RU" sz="2000" b="1" dirty="0">
                <a:latin typeface="Times New Roman" pitchFamily="18" charset="0"/>
              </a:rPr>
              <a:t> Проверочная работа «Е и </a:t>
            </a:r>
            <a:r>
              <a:rPr lang="ru-RU" sz="2000" b="1" dirty="0" err="1">
                <a:latin typeface="Times New Roman" pitchFamily="18" charset="0"/>
              </a:rPr>
              <a:t>И</a:t>
            </a:r>
            <a:r>
              <a:rPr lang="ru-RU" sz="2000" b="1" dirty="0">
                <a:latin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</a:rPr>
              <a:t> в безударном личном окончании глагола»: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 1. </a:t>
            </a:r>
            <a:r>
              <a:rPr lang="ru-RU" sz="2000" b="1" dirty="0" err="1">
                <a:latin typeface="Times New Roman" pitchFamily="18" charset="0"/>
              </a:rPr>
              <a:t>пляш</a:t>
            </a:r>
            <a:r>
              <a:rPr lang="ru-RU" sz="2000" b="1" dirty="0">
                <a:latin typeface="Times New Roman" pitchFamily="18" charset="0"/>
              </a:rPr>
              <a:t>…т,  объяв…т,      </a:t>
            </a:r>
            <a:r>
              <a:rPr lang="ru-RU" sz="2000" b="1" dirty="0" err="1">
                <a:latin typeface="Times New Roman" pitchFamily="18" charset="0"/>
              </a:rPr>
              <a:t>бормоч</a:t>
            </a:r>
            <a:r>
              <a:rPr lang="ru-RU" sz="2000" b="1" dirty="0">
                <a:latin typeface="Times New Roman" pitchFamily="18" charset="0"/>
              </a:rPr>
              <a:t>…т          5. стел…т, </a:t>
            </a:r>
            <a:r>
              <a:rPr lang="ru-RU" sz="2000" b="1" dirty="0" err="1">
                <a:latin typeface="Times New Roman" pitchFamily="18" charset="0"/>
              </a:rPr>
              <a:t>ве</a:t>
            </a:r>
            <a:r>
              <a:rPr lang="ru-RU" sz="2000" b="1" dirty="0">
                <a:latin typeface="Times New Roman" pitchFamily="18" charset="0"/>
              </a:rPr>
              <a:t>…т,  </a:t>
            </a:r>
            <a:r>
              <a:rPr lang="ru-RU" sz="2000" b="1" dirty="0" err="1">
                <a:latin typeface="Times New Roman" pitchFamily="18" charset="0"/>
              </a:rPr>
              <a:t>дыш</a:t>
            </a:r>
            <a:r>
              <a:rPr lang="ru-RU" sz="2000" b="1" dirty="0">
                <a:latin typeface="Times New Roman" pitchFamily="18" charset="0"/>
              </a:rPr>
              <a:t>…т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 2. </a:t>
            </a:r>
            <a:r>
              <a:rPr lang="ru-RU" sz="2000" b="1" dirty="0" err="1">
                <a:latin typeface="Times New Roman" pitchFamily="18" charset="0"/>
              </a:rPr>
              <a:t>скач</a:t>
            </a:r>
            <a:r>
              <a:rPr lang="ru-RU" sz="2000" b="1" dirty="0">
                <a:latin typeface="Times New Roman" pitchFamily="18" charset="0"/>
              </a:rPr>
              <a:t>…т,    </a:t>
            </a:r>
            <a:r>
              <a:rPr lang="ru-RU" sz="2000" b="1" dirty="0" err="1">
                <a:latin typeface="Times New Roman" pitchFamily="18" charset="0"/>
              </a:rPr>
              <a:t>расхвал</a:t>
            </a:r>
            <a:r>
              <a:rPr lang="ru-RU" sz="2000" b="1" dirty="0">
                <a:latin typeface="Times New Roman" pitchFamily="18" charset="0"/>
              </a:rPr>
              <a:t>…т,  гон…т                 6. вид…</a:t>
            </a:r>
            <a:r>
              <a:rPr lang="ru-RU" sz="2000" b="1" dirty="0" err="1">
                <a:latin typeface="Times New Roman" pitchFamily="18" charset="0"/>
              </a:rPr>
              <a:t>тся</a:t>
            </a:r>
            <a:r>
              <a:rPr lang="ru-RU" sz="2000" b="1" dirty="0">
                <a:latin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</a:rPr>
              <a:t>покаж</a:t>
            </a:r>
            <a:r>
              <a:rPr lang="ru-RU" sz="2000" b="1" dirty="0">
                <a:latin typeface="Times New Roman" pitchFamily="18" charset="0"/>
              </a:rPr>
              <a:t>..</a:t>
            </a:r>
            <a:r>
              <a:rPr lang="ru-RU" sz="2000" b="1" dirty="0" err="1">
                <a:latin typeface="Times New Roman" pitchFamily="18" charset="0"/>
              </a:rPr>
              <a:t>тся</a:t>
            </a:r>
            <a:r>
              <a:rPr lang="ru-RU" sz="2000" b="1" dirty="0">
                <a:latin typeface="Times New Roman" pitchFamily="18" charset="0"/>
              </a:rPr>
              <a:t>,  </a:t>
            </a:r>
            <a:r>
              <a:rPr lang="ru-RU" sz="2000" b="1" dirty="0" err="1">
                <a:latin typeface="Times New Roman" pitchFamily="18" charset="0"/>
              </a:rPr>
              <a:t>держ</a:t>
            </a:r>
            <a:r>
              <a:rPr lang="ru-RU" sz="2000" b="1" dirty="0">
                <a:latin typeface="Times New Roman" pitchFamily="18" charset="0"/>
              </a:rPr>
              <a:t>..т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 3. </a:t>
            </a:r>
            <a:r>
              <a:rPr lang="ru-RU" sz="2000" b="1" dirty="0" err="1">
                <a:latin typeface="Times New Roman" pitchFamily="18" charset="0"/>
              </a:rPr>
              <a:t>кле</a:t>
            </a:r>
            <a:r>
              <a:rPr lang="ru-RU" sz="2000" b="1" dirty="0">
                <a:latin typeface="Times New Roman" pitchFamily="18" charset="0"/>
              </a:rPr>
              <a:t>…т,      </a:t>
            </a:r>
            <a:r>
              <a:rPr lang="ru-RU" sz="2000" b="1" dirty="0" err="1">
                <a:latin typeface="Times New Roman" pitchFamily="18" charset="0"/>
              </a:rPr>
              <a:t>слыш</a:t>
            </a:r>
            <a:r>
              <a:rPr lang="ru-RU" sz="2000" b="1" dirty="0">
                <a:latin typeface="Times New Roman" pitchFamily="18" charset="0"/>
              </a:rPr>
              <a:t>…т,      смотр…т            7. </a:t>
            </a:r>
            <a:r>
              <a:rPr lang="ru-RU" sz="2000" b="1" dirty="0" err="1">
                <a:latin typeface="Times New Roman" pitchFamily="18" charset="0"/>
              </a:rPr>
              <a:t>шепч</a:t>
            </a:r>
            <a:r>
              <a:rPr lang="ru-RU" sz="2000" b="1" dirty="0">
                <a:latin typeface="Times New Roman" pitchFamily="18" charset="0"/>
              </a:rPr>
              <a:t>..т, </a:t>
            </a:r>
            <a:r>
              <a:rPr lang="ru-RU" sz="2000" b="1" dirty="0" err="1">
                <a:latin typeface="Times New Roman" pitchFamily="18" charset="0"/>
              </a:rPr>
              <a:t>увид</a:t>
            </a:r>
            <a:r>
              <a:rPr lang="ru-RU" sz="2000" b="1" dirty="0">
                <a:latin typeface="Times New Roman" pitchFamily="18" charset="0"/>
              </a:rPr>
              <a:t>..</a:t>
            </a:r>
            <a:r>
              <a:rPr lang="ru-RU" sz="2000" b="1" dirty="0" err="1">
                <a:latin typeface="Times New Roman" pitchFamily="18" charset="0"/>
              </a:rPr>
              <a:t>шь</a:t>
            </a:r>
            <a:r>
              <a:rPr lang="ru-RU" sz="2000" b="1" dirty="0">
                <a:latin typeface="Times New Roman" pitchFamily="18" charset="0"/>
              </a:rPr>
              <a:t>, по..</a:t>
            </a:r>
            <a:r>
              <a:rPr lang="ru-RU" sz="2000" b="1" dirty="0" err="1">
                <a:latin typeface="Times New Roman" pitchFamily="18" charset="0"/>
              </a:rPr>
              <a:t>шь</a:t>
            </a:r>
            <a:r>
              <a:rPr lang="ru-RU" sz="2000" b="1" dirty="0">
                <a:latin typeface="Times New Roman" pitchFamily="18" charset="0"/>
              </a:rPr>
              <a:t>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 4. се…т,         вид…т,           </a:t>
            </a:r>
            <a:r>
              <a:rPr lang="ru-RU" sz="2000" b="1" dirty="0" err="1">
                <a:latin typeface="Times New Roman" pitchFamily="18" charset="0"/>
              </a:rPr>
              <a:t>чита</a:t>
            </a:r>
            <a:r>
              <a:rPr lang="ru-RU" sz="2000" b="1" dirty="0">
                <a:latin typeface="Times New Roman" pitchFamily="18" charset="0"/>
              </a:rPr>
              <a:t>…т             8. </a:t>
            </a:r>
            <a:r>
              <a:rPr lang="ru-RU" sz="2000" b="1" dirty="0" err="1">
                <a:latin typeface="Times New Roman" pitchFamily="18" charset="0"/>
              </a:rPr>
              <a:t>паш</a:t>
            </a:r>
            <a:r>
              <a:rPr lang="ru-RU" sz="2000" b="1" dirty="0">
                <a:latin typeface="Times New Roman" pitchFamily="18" charset="0"/>
              </a:rPr>
              <a:t>..т, </a:t>
            </a:r>
            <a:r>
              <a:rPr lang="ru-RU" sz="2000" b="1" dirty="0" err="1">
                <a:latin typeface="Times New Roman" pitchFamily="18" charset="0"/>
              </a:rPr>
              <a:t>хохоч</a:t>
            </a:r>
            <a:r>
              <a:rPr lang="ru-RU" sz="2000" b="1" dirty="0">
                <a:latin typeface="Times New Roman" pitchFamily="18" charset="0"/>
              </a:rPr>
              <a:t>…т, </a:t>
            </a:r>
            <a:r>
              <a:rPr lang="ru-RU" sz="2000" b="1" dirty="0" err="1">
                <a:latin typeface="Times New Roman" pitchFamily="18" charset="0"/>
              </a:rPr>
              <a:t>обид..т</a:t>
            </a:r>
            <a:endParaRPr lang="ru-RU" sz="2000" b="1" dirty="0">
              <a:latin typeface="Times New Roman" pitchFamily="18" charset="0"/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                                  9. занос…т, </a:t>
            </a:r>
            <a:r>
              <a:rPr lang="ru-RU" sz="2000" b="1" dirty="0" err="1">
                <a:latin typeface="Times New Roman" pitchFamily="18" charset="0"/>
              </a:rPr>
              <a:t>куп..т</a:t>
            </a:r>
            <a:r>
              <a:rPr lang="ru-RU" sz="2000" b="1" dirty="0">
                <a:latin typeface="Times New Roman" pitchFamily="18" charset="0"/>
              </a:rPr>
              <a:t>,  </a:t>
            </a:r>
            <a:r>
              <a:rPr lang="ru-RU" sz="2000" b="1" dirty="0" err="1">
                <a:latin typeface="Times New Roman" pitchFamily="18" charset="0"/>
              </a:rPr>
              <a:t>терп</a:t>
            </a:r>
            <a:r>
              <a:rPr lang="ru-RU" sz="2000" b="1" dirty="0">
                <a:latin typeface="Times New Roman" pitchFamily="18" charset="0"/>
              </a:rPr>
              <a:t>…т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 </a:t>
            </a:r>
            <a:r>
              <a:rPr lang="ru-RU" sz="2000" b="1" dirty="0">
                <a:solidFill>
                  <a:srgbClr val="CC0000"/>
                </a:solidFill>
                <a:latin typeface="Times New Roman" pitchFamily="18" charset="0"/>
              </a:rPr>
              <a:t>Вывод:</a:t>
            </a:r>
            <a:r>
              <a:rPr lang="ru-RU" sz="2000" b="1" dirty="0">
                <a:latin typeface="Times New Roman" pitchFamily="18" charset="0"/>
              </a:rPr>
              <a:t>  о правописании безударных личных окончаний глаголов.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r>
              <a:rPr lang="ru-RU" sz="3200" b="1" i="1">
                <a:solidFill>
                  <a:srgbClr val="CC0000"/>
                </a:solidFill>
                <a:latin typeface="Bookman Old Style" pitchFamily="18" charset="0"/>
              </a:rPr>
              <a:t>Работа с текстом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050"/>
            <a:ext cx="9144000" cy="52181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 b="1" i="1">
                <a:solidFill>
                  <a:srgbClr val="006600"/>
                </a:solidFill>
                <a:latin typeface="Times New Roman" pitchFamily="18" charset="0"/>
              </a:rPr>
              <a:t>Тропинка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       Через п..ляны, через душ…стый с..сновый бор и весёлые  берёзовые переле…ки  в…ётся   л…сная тр…пинка.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      Весною и летом мы ходим гулять по этой любимой тр..пинке.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      Гуляя в лесу, мы слыш..м  и  вид…м,  как ж…вут звери и птицы, растут, разг..варивают между собой д…рев..я  и меняют(?)ся   вр..мена   года.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      Много ч…дес   раскрыла   (перед) нами   л…сная любимая тр…пинка.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32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Работа с текстом (устно)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613"/>
            <a:ext cx="9144000" cy="5289550"/>
          </a:xfrm>
        </p:spPr>
        <p:txBody>
          <a:bodyPr/>
          <a:lstStyle/>
          <a:p>
            <a:r>
              <a:rPr lang="ru-RU" b="1" dirty="0">
                <a:solidFill>
                  <a:srgbClr val="006600"/>
                </a:solidFill>
                <a:latin typeface="Times New Roman" pitchFamily="18" charset="0"/>
              </a:rPr>
              <a:t>Что называется текстом?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</a:rPr>
              <a:t>         </a:t>
            </a:r>
            <a:r>
              <a:rPr lang="ru-RU" b="1" i="1" dirty="0">
                <a:solidFill>
                  <a:srgbClr val="000066"/>
                </a:solidFill>
                <a:latin typeface="Times New Roman" pitchFamily="18" charset="0"/>
              </a:rPr>
              <a:t>Текст – это несколько предложений, связанных по смыслу и расположенных в определенной последовательности. Последовательность предложений соответствует последовательности событий. Текст можно </a:t>
            </a:r>
            <a:r>
              <a:rPr lang="ru-RU" b="1" i="1" u="sng" dirty="0">
                <a:solidFill>
                  <a:srgbClr val="000066"/>
                </a:solidFill>
                <a:latin typeface="Times New Roman" pitchFamily="18" charset="0"/>
              </a:rPr>
              <a:t>озаглавить</a:t>
            </a:r>
            <a:r>
              <a:rPr lang="ru-RU" i="1" u="sng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</a:rPr>
              <a:t>Что </a:t>
            </a:r>
            <a:r>
              <a:rPr lang="ru-RU" b="1" dirty="0">
                <a:solidFill>
                  <a:srgbClr val="006600"/>
                </a:solidFill>
                <a:latin typeface="Times New Roman" pitchFamily="18" charset="0"/>
              </a:rPr>
              <a:t>отражается в заглавии?</a:t>
            </a:r>
          </a:p>
          <a:p>
            <a:pPr algn="ctr">
              <a:buFontTx/>
              <a:buNone/>
            </a:pPr>
            <a:r>
              <a:rPr lang="ru-RU" b="1" dirty="0">
                <a:solidFill>
                  <a:srgbClr val="006600"/>
                </a:solidFill>
                <a:latin typeface="Times New Roman" pitchFamily="18" charset="0"/>
              </a:rPr>
              <a:t>                 </a:t>
            </a:r>
            <a:r>
              <a:rPr lang="ru-RU" b="1" dirty="0">
                <a:solidFill>
                  <a:srgbClr val="CC0000"/>
                </a:solidFill>
                <a:latin typeface="Times New Roman" pitchFamily="18" charset="0"/>
              </a:rPr>
              <a:t>(тема текста)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r>
              <a:rPr lang="ru-RU" sz="2800" b="1" i="1" u="sng">
                <a:solidFill>
                  <a:srgbClr val="CC0000"/>
                </a:solidFill>
                <a:latin typeface="Bookman Old Style" pitchFamily="18" charset="0"/>
              </a:rPr>
              <a:t>Работа с текстом (устно)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</a:p>
          <a:p>
            <a:pPr marL="533400" indent="-533400">
              <a:buFontTx/>
              <a:buAutoNum type="arabicPeriod"/>
            </a:pPr>
            <a:r>
              <a:rPr lang="ru-RU" sz="2800" b="1">
                <a:solidFill>
                  <a:srgbClr val="006600"/>
                </a:solidFill>
                <a:latin typeface="Times New Roman" pitchFamily="18" charset="0"/>
              </a:rPr>
              <a:t>Что называется темой текста?</a:t>
            </a:r>
          </a:p>
          <a:p>
            <a:pPr marL="533400" indent="-533400">
              <a:buFontTx/>
              <a:buNone/>
            </a:pPr>
            <a:r>
              <a:rPr lang="ru-RU" sz="2800" b="1">
                <a:latin typeface="Times New Roman" pitchFamily="18" charset="0"/>
              </a:rPr>
              <a:t>       </a:t>
            </a: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Тема текста – то, о чем говорится в тексте.</a:t>
            </a:r>
          </a:p>
          <a:p>
            <a:pPr marL="533400" indent="-533400">
              <a:buFontTx/>
              <a:buNone/>
            </a:pPr>
            <a:r>
              <a:rPr lang="ru-RU" sz="2800" b="1">
                <a:solidFill>
                  <a:srgbClr val="006600"/>
                </a:solidFill>
                <a:latin typeface="Times New Roman" pitchFamily="18" charset="0"/>
              </a:rPr>
              <a:t>2. Что такое основная мысль текста?</a:t>
            </a:r>
          </a:p>
          <a:p>
            <a:pPr marL="533400" indent="-533400">
              <a:buFontTx/>
              <a:buNone/>
            </a:pPr>
            <a:r>
              <a:rPr lang="ru-RU" sz="2800" b="1">
                <a:latin typeface="Times New Roman" pitchFamily="18" charset="0"/>
              </a:rPr>
              <a:t>        </a:t>
            </a: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Основная мысль текста – то, в чём убеждает нас автор.</a:t>
            </a:r>
          </a:p>
          <a:p>
            <a:pPr marL="533400" indent="-533400">
              <a:buFontTx/>
              <a:buNone/>
            </a:pPr>
            <a:r>
              <a:rPr lang="ru-RU" sz="2800" b="1">
                <a:solidFill>
                  <a:srgbClr val="006600"/>
                </a:solidFill>
                <a:latin typeface="Times New Roman" pitchFamily="18" charset="0"/>
              </a:rPr>
              <a:t>3. Какова тема нашего текста?</a:t>
            </a:r>
          </a:p>
          <a:p>
            <a:pPr marL="533400" indent="-533400">
              <a:buFontTx/>
              <a:buNone/>
            </a:pPr>
            <a:r>
              <a:rPr lang="ru-RU" sz="2800" b="1">
                <a:solidFill>
                  <a:srgbClr val="006600"/>
                </a:solidFill>
                <a:latin typeface="Times New Roman" pitchFamily="18" charset="0"/>
              </a:rPr>
              <a:t>     </a:t>
            </a: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Тема текста – лесная тропинка.</a:t>
            </a:r>
          </a:p>
          <a:p>
            <a:pPr marL="533400" indent="-533400">
              <a:buFontTx/>
              <a:buNone/>
            </a:pPr>
            <a:r>
              <a:rPr lang="ru-RU" sz="2800" b="1">
                <a:solidFill>
                  <a:srgbClr val="006600"/>
                </a:solidFill>
                <a:latin typeface="Times New Roman" pitchFamily="18" charset="0"/>
              </a:rPr>
              <a:t>4. Какова основная мысль текста?</a:t>
            </a:r>
          </a:p>
          <a:p>
            <a:pPr marL="533400" indent="-533400">
              <a:buFontTx/>
              <a:buNone/>
            </a:pPr>
            <a:r>
              <a:rPr lang="ru-RU" sz="2800" b="1">
                <a:solidFill>
                  <a:srgbClr val="006600"/>
                </a:solidFill>
                <a:latin typeface="Times New Roman" pitchFamily="18" charset="0"/>
              </a:rPr>
              <a:t>    </a:t>
            </a: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Лесная тропинка интересна, любима.</a:t>
            </a:r>
          </a:p>
          <a:p>
            <a:pPr marL="533400" indent="-533400">
              <a:buFontTx/>
              <a:buNone/>
            </a:pPr>
            <a:r>
              <a:rPr lang="ru-RU" sz="2800" b="1">
                <a:solidFill>
                  <a:srgbClr val="CC0000"/>
                </a:solidFill>
                <a:latin typeface="Times New Roman" pitchFamily="18" charset="0"/>
              </a:rPr>
              <a:t>  </a:t>
            </a:r>
          </a:p>
          <a:p>
            <a:pPr marL="533400" indent="-533400">
              <a:buFontTx/>
              <a:buNone/>
            </a:pPr>
            <a:endParaRPr lang="ru-RU" sz="2800" b="1">
              <a:solidFill>
                <a:srgbClr val="CC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92162"/>
          </a:xfrm>
        </p:spPr>
        <p:txBody>
          <a:bodyPr/>
          <a:lstStyle/>
          <a:p>
            <a:r>
              <a:rPr lang="ru-RU" sz="2800" b="1" i="1" u="sng">
                <a:solidFill>
                  <a:srgbClr val="CC0000"/>
                </a:solidFill>
                <a:latin typeface="Bookman Old Style" pitchFamily="18" charset="0"/>
              </a:rPr>
              <a:t>Работа с текстом (устно)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solidFill>
                  <a:srgbClr val="006600"/>
                </a:solidFill>
                <a:latin typeface="Times New Roman" pitchFamily="18" charset="0"/>
              </a:rPr>
              <a:t>5. </a:t>
            </a:r>
            <a:r>
              <a:rPr lang="ru-RU" b="1" dirty="0">
                <a:solidFill>
                  <a:srgbClr val="006600"/>
                </a:solidFill>
                <a:latin typeface="Times New Roman" pitchFamily="18" charset="0"/>
              </a:rPr>
              <a:t>Тема и основная мысль текста раскрываются постепенно, поэтому он обычно делится на части. В нашем тексте три части. Определите их</a:t>
            </a:r>
            <a:r>
              <a:rPr lang="ru-RU" b="1" dirty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latin typeface="Times New Roman" pitchFamily="18" charset="0"/>
              </a:rPr>
              <a:t>    </a:t>
            </a: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1. Начало (1-е предложение).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    2. Основная часть (2-е и 3-е предложения – что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        мы видим и слышим, гуляя по тропинке).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    3. Заключение (последнее предложение. Оно же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        конец </a:t>
            </a:r>
            <a:r>
              <a:rPr lang="ru-RU" dirty="0" smtClean="0">
                <a:solidFill>
                  <a:srgbClr val="CC0000"/>
                </a:solidFill>
                <a:latin typeface="Times New Roman" pitchFamily="18" charset="0"/>
              </a:rPr>
              <a:t>текста).</a:t>
            </a:r>
            <a:endParaRPr lang="ru-RU" dirty="0">
              <a:solidFill>
                <a:srgbClr val="CC00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   Вывод: </a:t>
            </a:r>
            <a:r>
              <a:rPr lang="ru-RU" b="1" i="1" dirty="0">
                <a:solidFill>
                  <a:srgbClr val="006600"/>
                </a:solidFill>
                <a:latin typeface="Times New Roman" pitchFamily="18" charset="0"/>
              </a:rPr>
              <a:t>все части текста связаны между собой по смыслу (все они раскрывают одну и ту же тему и основную мысль.)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18488" cy="1052513"/>
          </a:xfrm>
        </p:spPr>
        <p:txBody>
          <a:bodyPr>
            <a:normAutofit fontScale="90000"/>
          </a:bodyPr>
          <a:lstStyle/>
          <a:p>
            <a:r>
              <a:rPr lang="ru-RU" sz="4000" b="1" u="sng">
                <a:solidFill>
                  <a:srgbClr val="000066"/>
                </a:solidFill>
                <a:latin typeface="Bookman Old Style" pitchFamily="18" charset="0"/>
              </a:rPr>
              <a:t>Основные признаки текста:</a:t>
            </a:r>
            <a:br>
              <a:rPr lang="ru-RU" sz="4000" b="1" u="sng">
                <a:solidFill>
                  <a:srgbClr val="000066"/>
                </a:solidFill>
                <a:latin typeface="Bookman Old Style" pitchFamily="18" charset="0"/>
              </a:rPr>
            </a:br>
            <a:endParaRPr lang="ru-RU" sz="4000" b="1" u="sng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563938" y="2349500"/>
            <a:ext cx="2232025" cy="1490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dirty="0">
                <a:solidFill>
                  <a:srgbClr val="660066"/>
                </a:solidFill>
                <a:latin typeface="Bookman Old Style" pitchFamily="18" charset="0"/>
              </a:rPr>
              <a:t>текст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2987675" y="3860800"/>
            <a:ext cx="187325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859338" y="3860800"/>
            <a:ext cx="223361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827088" y="5013325"/>
            <a:ext cx="2952750" cy="10080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Bookman Old Style" pitchFamily="18" charset="0"/>
              </a:rPr>
              <a:t>связность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5651500" y="4941888"/>
            <a:ext cx="2952750" cy="10795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000066"/>
                </a:solidFill>
                <a:latin typeface="Bookman Old Style" pitchFamily="18" charset="0"/>
              </a:rPr>
              <a:t>Композиционная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Bookman Old Style" pitchFamily="18" charset="0"/>
              </a:rPr>
              <a:t>завершенность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0" y="2133600"/>
            <a:ext cx="2916238" cy="19431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000066"/>
                </a:solidFill>
                <a:latin typeface="Bookman Old Style" pitchFamily="18" charset="0"/>
              </a:rPr>
              <a:t>Делимость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Bookman Old Style" pitchFamily="18" charset="0"/>
              </a:rPr>
              <a:t> на части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Bookman Old Style" pitchFamily="18" charset="0"/>
              </a:rPr>
              <a:t>(вступление,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Bookman Old Style" pitchFamily="18" charset="0"/>
              </a:rPr>
              <a:t>основная часть,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Bookman Old Style" pitchFamily="18" charset="0"/>
              </a:rPr>
              <a:t>заключение)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6300788" y="2060575"/>
            <a:ext cx="2843212" cy="201612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  <a:latin typeface="Bookman Old Style" pitchFamily="18" charset="0"/>
              </a:rPr>
              <a:t>Основная</a:t>
            </a:r>
          </a:p>
          <a:p>
            <a:pPr algn="ctr"/>
            <a:r>
              <a:rPr lang="ru-RU" sz="2400" b="1" dirty="0">
                <a:solidFill>
                  <a:srgbClr val="000066"/>
                </a:solidFill>
                <a:latin typeface="Bookman Old Style" pitchFamily="18" charset="0"/>
              </a:rPr>
              <a:t>мысль</a:t>
            </a:r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1908175" y="908050"/>
            <a:ext cx="2232025" cy="914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Bookman Old Style" pitchFamily="18" charset="0"/>
              </a:rPr>
              <a:t>заглавие</a:t>
            </a:r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5651500" y="908050"/>
            <a:ext cx="2232025" cy="914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Bookman Old Style" pitchFamily="18" charset="0"/>
              </a:rPr>
              <a:t>тема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916238" y="306863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5724525" y="30686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4787900" y="1773238"/>
            <a:ext cx="16557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 flipV="1">
            <a:off x="3635375" y="1773238"/>
            <a:ext cx="11525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>
                <a:solidFill>
                  <a:srgbClr val="660066"/>
                </a:solidFill>
                <a:latin typeface="Bookman Old Style" pitchFamily="18" charset="0"/>
              </a:rPr>
              <a:t>Работа с текстом (письменно)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</a:t>
            </a: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Цель: озаглавить, списать текст;</a:t>
            </a:r>
          </a:p>
          <a:p>
            <a:pPr>
              <a:buFontTx/>
              <a:buNone/>
            </a:pPr>
            <a:r>
              <a:rPr lang="ru-RU" dirty="0">
                <a:solidFill>
                  <a:srgbClr val="CC0000"/>
                </a:solidFill>
                <a:latin typeface="Times New Roman" pitchFamily="18" charset="0"/>
              </a:rPr>
              <a:t>           определить тему и основную мысль текста. 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</a:rPr>
              <a:t>      На самом </a:t>
            </a:r>
            <a:r>
              <a:rPr lang="ru-RU" dirty="0" err="1">
                <a:latin typeface="Times New Roman" pitchFamily="18" charset="0"/>
              </a:rPr>
              <a:t>кр</a:t>
            </a:r>
            <a:r>
              <a:rPr lang="ru-RU" dirty="0">
                <a:latin typeface="Times New Roman" pitchFamily="18" charset="0"/>
              </a:rPr>
              <a:t>…ю оврага среди ольховых кустов </a:t>
            </a:r>
            <a:r>
              <a:rPr lang="ru-RU" dirty="0" err="1">
                <a:latin typeface="Times New Roman" pitchFamily="18" charset="0"/>
              </a:rPr>
              <a:t>ст</a:t>
            </a:r>
            <a:r>
              <a:rPr lang="ru-RU" dirty="0">
                <a:latin typeface="Times New Roman" pitchFamily="18" charset="0"/>
              </a:rPr>
              <a:t>..яла м..л..</a:t>
            </a:r>
            <a:r>
              <a:rPr lang="ru-RU" dirty="0" err="1">
                <a:latin typeface="Times New Roman" pitchFamily="18" charset="0"/>
              </a:rPr>
              <a:t>дая</a:t>
            </a:r>
            <a:r>
              <a:rPr lang="ru-RU" dirty="0">
                <a:latin typeface="Times New Roman" pitchFamily="18" charset="0"/>
              </a:rPr>
              <a:t> верба.   Её темно-красные ветки были украшены белыми шелковистыми комочками.   Это было самое весёлое, самое </a:t>
            </a:r>
            <a:r>
              <a:rPr lang="ru-RU" dirty="0" err="1">
                <a:latin typeface="Times New Roman" pitchFamily="18" charset="0"/>
              </a:rPr>
              <a:t>наря</a:t>
            </a:r>
            <a:r>
              <a:rPr lang="ru-RU" dirty="0">
                <a:latin typeface="Times New Roman" pitchFamily="18" charset="0"/>
              </a:rPr>
              <a:t>…</a:t>
            </a:r>
            <a:r>
              <a:rPr lang="ru-RU" dirty="0" err="1">
                <a:latin typeface="Times New Roman" pitchFamily="18" charset="0"/>
              </a:rPr>
              <a:t>ное</a:t>
            </a:r>
            <a:r>
              <a:rPr lang="ru-RU" dirty="0">
                <a:latin typeface="Times New Roman" pitchFamily="18" charset="0"/>
              </a:rPr>
              <a:t> дер..</a:t>
            </a:r>
            <a:r>
              <a:rPr lang="ru-RU" dirty="0" err="1">
                <a:latin typeface="Times New Roman" pitchFamily="18" charset="0"/>
              </a:rPr>
              <a:t>вце</a:t>
            </a:r>
            <a:r>
              <a:rPr lang="ru-RU" dirty="0">
                <a:latin typeface="Times New Roman" pitchFamily="18" charset="0"/>
              </a:rPr>
              <a:t>  (во)   всём </a:t>
            </a:r>
            <a:r>
              <a:rPr lang="ru-RU" dirty="0" err="1">
                <a:latin typeface="Times New Roman" pitchFamily="18" charset="0"/>
              </a:rPr>
              <a:t>переле</a:t>
            </a:r>
            <a:r>
              <a:rPr lang="ru-RU" dirty="0">
                <a:latin typeface="Times New Roman" pitchFamily="18" charset="0"/>
              </a:rPr>
              <a:t>…</a:t>
            </a:r>
            <a:r>
              <a:rPr lang="ru-RU" dirty="0" err="1">
                <a:latin typeface="Times New Roman" pitchFamily="18" charset="0"/>
              </a:rPr>
              <a:t>ке</a:t>
            </a:r>
            <a:r>
              <a:rPr lang="ru-RU" dirty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ru-RU" sz="3200" b="1">
                <a:solidFill>
                  <a:srgbClr val="CC0000"/>
                </a:solidFill>
                <a:latin typeface="Bookman Old Style" pitchFamily="18" charset="0"/>
              </a:rPr>
              <a:t>Работа с текстом (устно)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9144000" cy="6237287"/>
          </a:xfrm>
        </p:spPr>
        <p:txBody>
          <a:bodyPr/>
          <a:lstStyle/>
          <a:p>
            <a:r>
              <a:rPr lang="ru-RU" b="1">
                <a:solidFill>
                  <a:srgbClr val="000066"/>
                </a:solidFill>
                <a:latin typeface="Bookman Old Style" pitchFamily="18" charset="0"/>
              </a:rPr>
              <a:t>Можно ли этот отрывок назвать текстом? </a:t>
            </a:r>
          </a:p>
          <a:p>
            <a:r>
              <a:rPr lang="ru-RU" b="1">
                <a:solidFill>
                  <a:srgbClr val="000066"/>
                </a:solidFill>
                <a:latin typeface="Bookman Old Style" pitchFamily="18" charset="0"/>
              </a:rPr>
              <a:t>Назовите основные признаки текста.</a:t>
            </a:r>
          </a:p>
          <a:p>
            <a:r>
              <a:rPr lang="ru-RU" b="1">
                <a:solidFill>
                  <a:srgbClr val="000066"/>
                </a:solidFill>
                <a:latin typeface="Bookman Old Style" pitchFamily="18" charset="0"/>
              </a:rPr>
              <a:t>Заглавие (Цветущая верба)</a:t>
            </a:r>
          </a:p>
          <a:p>
            <a:r>
              <a:rPr lang="ru-RU" b="1">
                <a:solidFill>
                  <a:srgbClr val="000066"/>
                </a:solidFill>
                <a:latin typeface="Bookman Old Style" pitchFamily="18" charset="0"/>
              </a:rPr>
              <a:t> тема ( цветущая верба)</a:t>
            </a:r>
          </a:p>
          <a:p>
            <a:r>
              <a:rPr lang="ru-RU" b="1">
                <a:solidFill>
                  <a:srgbClr val="000066"/>
                </a:solidFill>
                <a:latin typeface="Bookman Old Style" pitchFamily="18" charset="0"/>
              </a:rPr>
              <a:t> основная мысль (молодая верба - самое веселое и нарядное дерево во всем перелеске)</a:t>
            </a:r>
          </a:p>
          <a:p>
            <a:r>
              <a:rPr lang="ru-RU" b="1">
                <a:solidFill>
                  <a:srgbClr val="000066"/>
                </a:solidFill>
                <a:latin typeface="Bookman Old Style" pitchFamily="18" charset="0"/>
              </a:rPr>
              <a:t> связность (верба – она- деревце)</a:t>
            </a:r>
          </a:p>
          <a:p>
            <a:r>
              <a:rPr lang="ru-RU" b="1">
                <a:solidFill>
                  <a:srgbClr val="000066"/>
                </a:solidFill>
                <a:latin typeface="Bookman Old Style" pitchFamily="18" charset="0"/>
              </a:rPr>
              <a:t>композиционная завершенность.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766</Words>
  <Application>Microsoft Office PowerPoint</Application>
  <PresentationFormat>Экран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Основная мысль текста</vt:lpstr>
      <vt:lpstr>Разминка</vt:lpstr>
      <vt:lpstr>Работа с текстом</vt:lpstr>
      <vt:lpstr>Работа с текстом (устно)</vt:lpstr>
      <vt:lpstr>Работа с текстом (устно)</vt:lpstr>
      <vt:lpstr>Работа с текстом (устно)</vt:lpstr>
      <vt:lpstr>Основные признаки текста: </vt:lpstr>
      <vt:lpstr>Работа с текстом (письменно)</vt:lpstr>
      <vt:lpstr>Работа с текстом (устно)</vt:lpstr>
      <vt:lpstr>Работа с учебником</vt:lpstr>
      <vt:lpstr>Домашнее задание</vt:lpstr>
    </vt:vector>
  </TitlesOfParts>
  <Company>Домашний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текста</dc:title>
  <dc:creator>Комп</dc:creator>
  <cp:lastModifiedBy>ПК</cp:lastModifiedBy>
  <cp:revision>7</cp:revision>
  <dcterms:created xsi:type="dcterms:W3CDTF">2010-09-26T20:42:18Z</dcterms:created>
  <dcterms:modified xsi:type="dcterms:W3CDTF">2019-09-25T06:01:41Z</dcterms:modified>
</cp:coreProperties>
</file>