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8" r:id="rId1"/>
  </p:sldMasterIdLst>
  <p:sldIdLst>
    <p:sldId id="256" r:id="rId2"/>
    <p:sldId id="270" r:id="rId3"/>
    <p:sldId id="257" r:id="rId4"/>
    <p:sldId id="258" r:id="rId5"/>
    <p:sldId id="260" r:id="rId6"/>
    <p:sldId id="272" r:id="rId7"/>
    <p:sldId id="273" r:id="rId8"/>
    <p:sldId id="274" r:id="rId9"/>
    <p:sldId id="275" r:id="rId10"/>
    <p:sldId id="276" r:id="rId11"/>
    <p:sldId id="277" r:id="rId12"/>
    <p:sldId id="266" r:id="rId13"/>
    <p:sldId id="268" r:id="rId14"/>
    <p:sldId id="267" r:id="rId15"/>
    <p:sldId id="269" r:id="rId16"/>
    <p:sldId id="279" r:id="rId17"/>
    <p:sldId id="278" r:id="rId18"/>
    <p:sldId id="259" r:id="rId19"/>
    <p:sldId id="261" r:id="rId20"/>
    <p:sldId id="280" r:id="rId21"/>
    <p:sldId id="263" r:id="rId22"/>
    <p:sldId id="281" r:id="rId23"/>
    <p:sldId id="264" r:id="rId24"/>
    <p:sldId id="271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98" y="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27.09.2019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27.09.2019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27.09.2019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4383D494-A8F1-4E57-95E3-9FE82D5C1D5E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37058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27.09.2019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27.09.2019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27.09.2019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27.09.2019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27.09.2019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27.09.2019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27.09.2019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27.09.2019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B4C71EC6-210F-42DE-9C53-41977AD35B3D}" type="datetimeFigureOut">
              <a:rPr lang="ru-RU" smtClean="0"/>
              <a:t>27.09.2019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  <p:sldLayoutId id="2147483840" r:id="rId12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15616" y="404664"/>
            <a:ext cx="7632848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«Поучение» </a:t>
            </a:r>
            <a:r>
              <a:rPr lang="ru-RU" sz="54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Владимира Мономаха</a:t>
            </a:r>
            <a:endParaRPr lang="ru-RU" sz="54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94493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114" y="0"/>
            <a:ext cx="9152114" cy="6869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0783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8482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3049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1484784"/>
            <a:ext cx="4032448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/>
              <a:t>Владимир Мономах (в крещении получил имя Василий) — киевский князь, </a:t>
            </a:r>
            <a:r>
              <a:rPr lang="ru-RU" b="1" dirty="0" err="1"/>
              <a:t>вьщающийся</a:t>
            </a:r>
            <a:r>
              <a:rPr lang="ru-RU" b="1" dirty="0"/>
              <a:t> государственный деятель, полководец и писатель. Отцом Владимира Мономаха был великий киевский князь Всеволод, матерью — византийская принцесса Мария. Прозвище Мономах происходит от имени византийского императора, деда по матери — Константина Мономаха.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620688"/>
            <a:ext cx="4130081" cy="5357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076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724128" y="1536174"/>
            <a:ext cx="264604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/>
              <a:t>У самого Владимира Мономаха было 12 детей, семеро из которых были князьями. Седьмым сыном Владимира Мономаха был Юрий Долгорукий, основатель Москвы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1" y="0"/>
            <a:ext cx="46853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0076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508104" y="1772816"/>
            <a:ext cx="349188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 </a:t>
            </a:r>
            <a:r>
              <a:rPr lang="ru-RU" b="1" dirty="0"/>
              <a:t>В 1113 году Владимир Мономах был призван на княжение в Киеве. Вся его жизнь была посвящена борьбе с врагами — отражению постоянных набегов половцев, укреплению государства Киевской Руси и сплочению русских князей.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77"/>
          <a:stretch/>
        </p:blipFill>
        <p:spPr>
          <a:xfrm>
            <a:off x="0" y="0"/>
            <a:ext cx="5174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460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997597" y="889843"/>
            <a:ext cx="2699792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/>
              <a:t> </a:t>
            </a:r>
            <a:r>
              <a:rPr lang="ru-RU" b="1" dirty="0"/>
              <a:t>Владимир Мономах внес огромный вклад в объединение и поддержание единства Руси, он был вдохновителем и руководителем походов против половцев, организатором съездов русских князей в </a:t>
            </a:r>
            <a:r>
              <a:rPr lang="ru-RU" b="1" dirty="0" err="1"/>
              <a:t>Любече</a:t>
            </a:r>
            <a:r>
              <a:rPr lang="ru-RU" b="1" dirty="0"/>
              <a:t> и </a:t>
            </a:r>
            <a:r>
              <a:rPr lang="ru-RU" b="1" dirty="0" err="1"/>
              <a:t>Долобе</a:t>
            </a:r>
            <a:r>
              <a:rPr lang="ru-RU" b="1" dirty="0"/>
              <a:t>. Владимир Мономах издавал законы, облегчавшие положение бедных людей и делающие жизнь более справедливой.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5422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037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Поучение</a:t>
            </a:r>
          </a:p>
        </p:txBody>
      </p:sp>
      <p:sp>
        <p:nvSpPr>
          <p:cNvPr id="16896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043608" y="1412776"/>
            <a:ext cx="3657600" cy="466344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ru-RU" sz="2000" dirty="0"/>
              <a:t>Поучение – особый  жанр древнерусской литературы, в котором давалась модель поведения для простых людей , обличались пороки и прославлялись добродетели.</a:t>
            </a:r>
          </a:p>
          <a:p>
            <a:pPr>
              <a:lnSpc>
                <a:spcPct val="90000"/>
              </a:lnSpc>
            </a:pPr>
            <a:r>
              <a:rPr lang="ru-RU" sz="2000" dirty="0"/>
              <a:t>(Порок- отрицательное моральное качество человека.</a:t>
            </a:r>
          </a:p>
          <a:p>
            <a:pPr>
              <a:lnSpc>
                <a:spcPct val="90000"/>
              </a:lnSpc>
            </a:pPr>
            <a:r>
              <a:rPr lang="ru-RU" sz="2000" dirty="0"/>
              <a:t>Добродетель -положительное 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ru-RU" sz="2000" dirty="0"/>
              <a:t>нравственное свойство характера человека. )</a:t>
            </a:r>
          </a:p>
        </p:txBody>
      </p:sp>
      <p:pic>
        <p:nvPicPr>
          <p:cNvPr id="168967" name="Picture 2"/>
          <p:cNvPicPr>
            <a:picLocks noChangeAspect="1" noChangeArrowheads="1"/>
          </p:cNvPicPr>
          <p:nvPr>
            <p:ph type="body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32325" y="1196975"/>
            <a:ext cx="4129088" cy="52562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797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5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Структура Поучения</a:t>
            </a:r>
          </a:p>
        </p:txBody>
      </p:sp>
      <p:sp>
        <p:nvSpPr>
          <p:cNvPr id="9219" name="Содержимое 2"/>
          <p:cNvSpPr>
            <a:spLocks noGrp="1"/>
          </p:cNvSpPr>
          <p:nvPr>
            <p:ph idx="4294967295"/>
          </p:nvPr>
        </p:nvSpPr>
        <p:spPr>
          <a:xfrm>
            <a:off x="468313" y="1412875"/>
            <a:ext cx="5318125" cy="4713288"/>
          </a:xfrm>
        </p:spPr>
        <p:txBody>
          <a:bodyPr>
            <a:normAutofit/>
          </a:bodyPr>
          <a:lstStyle/>
          <a:p>
            <a:pPr marL="292100" indent="-292100">
              <a:lnSpc>
                <a:spcPct val="90000"/>
              </a:lnSpc>
              <a:buFont typeface="Arial" charset="0"/>
              <a:buNone/>
            </a:pPr>
            <a:r>
              <a:rPr lang="ru-RU" sz="2000" b="1">
                <a:solidFill>
                  <a:schemeClr val="accent2"/>
                </a:solidFill>
              </a:rPr>
              <a:t>                </a:t>
            </a:r>
            <a:endParaRPr lang="ru-RU" sz="2000"/>
          </a:p>
          <a:p>
            <a:pPr marL="292100" indent="-292100">
              <a:lnSpc>
                <a:spcPct val="90000"/>
              </a:lnSpc>
              <a:buFont typeface="Arial" charset="0"/>
              <a:buNone/>
            </a:pPr>
            <a:r>
              <a:rPr lang="ru-RU" sz="2000" i="1"/>
              <a:t>      </a:t>
            </a:r>
            <a:r>
              <a:rPr lang="ru-RU" sz="4000" i="1"/>
              <a:t> 1.Вступление- смиренная просьба не посмеяться над его рассуждением.</a:t>
            </a:r>
          </a:p>
          <a:p>
            <a:pPr marL="292100" indent="-292100">
              <a:lnSpc>
                <a:spcPct val="90000"/>
              </a:lnSpc>
              <a:buFont typeface="Arial" charset="0"/>
              <a:buNone/>
            </a:pPr>
            <a:r>
              <a:rPr lang="ru-RU" sz="4000" i="1"/>
              <a:t>2. Само наставление</a:t>
            </a:r>
          </a:p>
          <a:p>
            <a:pPr marL="292100" indent="-292100">
              <a:lnSpc>
                <a:spcPct val="90000"/>
              </a:lnSpc>
              <a:buFont typeface="Arial" charset="0"/>
              <a:buNone/>
            </a:pPr>
            <a:r>
              <a:rPr lang="ru-RU" sz="4000" i="1"/>
              <a:t>3. Объяснение смысла поведения.</a:t>
            </a:r>
          </a:p>
        </p:txBody>
      </p:sp>
      <p:pic>
        <p:nvPicPr>
          <p:cNvPr id="158724" name="Picture 5" descr="C:\Documents and Settings\Владимир\Рабочий стол\ПОУЧЕНИЕ\Летопись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785938"/>
            <a:ext cx="3300413" cy="394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1073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1962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4522" y="620688"/>
            <a:ext cx="871296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rgbClr val="0070C0"/>
                </a:solidFill>
              </a:rPr>
              <a:t>Сидя на санях….- </a:t>
            </a:r>
            <a:r>
              <a:rPr lang="ru-RU" b="1" dirty="0" smtClean="0">
                <a:solidFill>
                  <a:srgbClr val="0070C0"/>
                </a:solidFill>
              </a:rPr>
              <a:t> -</a:t>
            </a:r>
            <a:r>
              <a:rPr lang="ru-RU" b="1" dirty="0" smtClean="0"/>
              <a:t>в </a:t>
            </a:r>
            <a:r>
              <a:rPr lang="ru-RU" b="1" dirty="0"/>
              <a:t>ожидании близкой смерти ( в Киевской Руси был обычай переносить тело покойника на санях).</a:t>
            </a:r>
          </a:p>
          <a:p>
            <a:pPr algn="just"/>
            <a:r>
              <a:rPr lang="ru-RU" b="1" dirty="0">
                <a:solidFill>
                  <a:srgbClr val="C00000"/>
                </a:solidFill>
              </a:rPr>
              <a:t>Я, худой </a:t>
            </a:r>
            <a:r>
              <a:rPr lang="ru-RU" b="1" dirty="0"/>
              <a:t>-   </a:t>
            </a:r>
            <a:r>
              <a:rPr lang="ru-RU" b="1" dirty="0" smtClean="0"/>
              <a:t>то </a:t>
            </a:r>
            <a:r>
              <a:rPr lang="ru-RU" b="1" dirty="0"/>
              <a:t>же, что плохой ( С.И. Ожегов, Н.Ю. Шведова. Толковый словарь русского языка).</a:t>
            </a:r>
          </a:p>
          <a:p>
            <a:pPr algn="just"/>
            <a:r>
              <a:rPr lang="ru-RU" b="1" dirty="0">
                <a:solidFill>
                  <a:srgbClr val="0070C0"/>
                </a:solidFill>
              </a:rPr>
              <a:t>Грамотка</a:t>
            </a:r>
            <a:r>
              <a:rPr lang="ru-RU" b="1" dirty="0"/>
              <a:t>- письмо, записка.</a:t>
            </a:r>
          </a:p>
          <a:p>
            <a:pPr algn="just"/>
            <a:r>
              <a:rPr lang="ru-RU" b="1" dirty="0">
                <a:solidFill>
                  <a:srgbClr val="C00000"/>
                </a:solidFill>
              </a:rPr>
              <a:t>Убогий-</a:t>
            </a:r>
            <a:r>
              <a:rPr lang="ru-RU" b="1" dirty="0"/>
              <a:t> крайне бедный, нищий.</a:t>
            </a:r>
          </a:p>
          <a:p>
            <a:pPr algn="just"/>
            <a:r>
              <a:rPr lang="ru-RU" b="1" dirty="0">
                <a:solidFill>
                  <a:srgbClr val="0070C0"/>
                </a:solidFill>
              </a:rPr>
              <a:t>…..взял Псалтырь </a:t>
            </a:r>
            <a:r>
              <a:rPr lang="ru-RU" b="1" dirty="0"/>
              <a:t>– В Древней Руси было распространено гадание на Псалтыри.</a:t>
            </a:r>
          </a:p>
          <a:p>
            <a:pPr algn="just"/>
            <a:r>
              <a:rPr lang="ru-RU" b="1" dirty="0">
                <a:solidFill>
                  <a:srgbClr val="C00000"/>
                </a:solidFill>
              </a:rPr>
              <a:t>Отрок-</a:t>
            </a:r>
            <a:r>
              <a:rPr lang="ru-RU" b="1" dirty="0"/>
              <a:t> здесь: слуга князя, младший дружинник.</a:t>
            </a:r>
          </a:p>
          <a:p>
            <a:pPr algn="just"/>
            <a:r>
              <a:rPr lang="ru-RU" b="1" dirty="0">
                <a:solidFill>
                  <a:srgbClr val="0070C0"/>
                </a:solidFill>
              </a:rPr>
              <a:t>Волость </a:t>
            </a:r>
            <a:r>
              <a:rPr lang="ru-RU" b="1" dirty="0"/>
              <a:t>– территория , подчиненная власти князя.</a:t>
            </a:r>
          </a:p>
          <a:p>
            <a:pPr algn="just"/>
            <a:r>
              <a:rPr lang="ru-RU" b="1" dirty="0">
                <a:solidFill>
                  <a:srgbClr val="C00000"/>
                </a:solidFill>
              </a:rPr>
              <a:t>Тиун</a:t>
            </a:r>
            <a:r>
              <a:rPr lang="ru-RU" b="1" dirty="0"/>
              <a:t>- княжеский управляющий.</a:t>
            </a:r>
          </a:p>
          <a:p>
            <a:pPr algn="just"/>
            <a:r>
              <a:rPr lang="ru-RU" b="1" dirty="0">
                <a:solidFill>
                  <a:srgbClr val="0070C0"/>
                </a:solidFill>
              </a:rPr>
              <a:t>На заутрене </a:t>
            </a:r>
            <a:r>
              <a:rPr lang="ru-RU" b="1" dirty="0"/>
              <a:t>– Заутреня- церковная служба , которая проходила до восхода солнца.</a:t>
            </a:r>
          </a:p>
          <a:p>
            <a:pPr algn="just"/>
            <a:r>
              <a:rPr lang="ru-RU" b="1" dirty="0" err="1">
                <a:solidFill>
                  <a:srgbClr val="C00000"/>
                </a:solidFill>
              </a:rPr>
              <a:t>Бирич</a:t>
            </a:r>
            <a:r>
              <a:rPr lang="ru-RU" b="1" dirty="0">
                <a:solidFill>
                  <a:srgbClr val="C00000"/>
                </a:solidFill>
              </a:rPr>
              <a:t> </a:t>
            </a:r>
            <a:r>
              <a:rPr lang="ru-RU" b="1" dirty="0"/>
              <a:t>– сборщик податей.</a:t>
            </a:r>
          </a:p>
          <a:p>
            <a:pPr algn="just"/>
            <a:r>
              <a:rPr lang="ru-RU" b="1" dirty="0">
                <a:solidFill>
                  <a:srgbClr val="0070C0"/>
                </a:solidFill>
              </a:rPr>
              <a:t>Милостыню подавайте нескудную </a:t>
            </a:r>
            <a:r>
              <a:rPr lang="ru-RU" b="1" dirty="0"/>
              <a:t>– Милостыня- то, что подается нищему, подаяние.  </a:t>
            </a:r>
            <a:endParaRPr lang="ru-RU" b="1" dirty="0" smtClean="0"/>
          </a:p>
          <a:p>
            <a:pPr algn="just"/>
            <a:r>
              <a:rPr lang="ru-RU" b="1" dirty="0" smtClean="0">
                <a:solidFill>
                  <a:srgbClr val="C00000"/>
                </a:solidFill>
              </a:rPr>
              <a:t>Скудеть</a:t>
            </a:r>
            <a:r>
              <a:rPr lang="ru-RU" b="1" dirty="0" smtClean="0"/>
              <a:t>-  </a:t>
            </a:r>
            <a:r>
              <a:rPr lang="ru-RU" b="1" dirty="0"/>
              <a:t>становиться бедным (С.И. Ожегов, Н.Ю. Шведова. Толковый словарь русского языка).</a:t>
            </a:r>
          </a:p>
          <a:p>
            <a:pPr algn="just"/>
            <a:r>
              <a:rPr lang="ru-RU" b="1" dirty="0" err="1">
                <a:solidFill>
                  <a:srgbClr val="0070C0"/>
                </a:solidFill>
              </a:rPr>
              <a:t>Безлепицу</a:t>
            </a:r>
            <a:r>
              <a:rPr lang="ru-RU" b="1" dirty="0">
                <a:solidFill>
                  <a:srgbClr val="0070C0"/>
                </a:solidFill>
              </a:rPr>
              <a:t> молвил </a:t>
            </a:r>
            <a:r>
              <a:rPr lang="ru-RU" b="1" dirty="0"/>
              <a:t>-  </a:t>
            </a:r>
            <a:r>
              <a:rPr lang="ru-RU" b="1" dirty="0" smtClean="0"/>
              <a:t>нелепица</a:t>
            </a:r>
            <a:r>
              <a:rPr lang="ru-RU" b="1" dirty="0"/>
              <a:t>,  бессмыслица. (В. Даль. Толковый словарь живого великорусского языка).</a:t>
            </a:r>
          </a:p>
          <a:p>
            <a:pPr algn="just"/>
            <a:r>
              <a:rPr lang="ru-RU" b="1" dirty="0">
                <a:solidFill>
                  <a:srgbClr val="C00000"/>
                </a:solidFill>
              </a:rPr>
              <a:t>Кроткий</a:t>
            </a:r>
            <a:r>
              <a:rPr lang="ru-RU" b="1" dirty="0"/>
              <a:t>-  </a:t>
            </a:r>
            <a:r>
              <a:rPr lang="ru-RU" b="1" dirty="0" smtClean="0"/>
              <a:t>незлобивый</a:t>
            </a:r>
            <a:r>
              <a:rPr lang="ru-RU" b="1" dirty="0"/>
              <a:t>, уступчивый, </a:t>
            </a:r>
            <a:r>
              <a:rPr lang="ru-RU" b="1" dirty="0" smtClean="0"/>
              <a:t>покорный</a:t>
            </a:r>
            <a:endParaRPr lang="ru-RU" b="1" dirty="0"/>
          </a:p>
        </p:txBody>
      </p:sp>
      <p:sp>
        <p:nvSpPr>
          <p:cNvPr id="3" name="TextBox 2"/>
          <p:cNvSpPr txBox="1"/>
          <p:nvPr/>
        </p:nvSpPr>
        <p:spPr>
          <a:xfrm>
            <a:off x="2267744" y="116632"/>
            <a:ext cx="4968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Словарная работа </a:t>
            </a:r>
            <a:endParaRPr lang="ru-RU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6578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99592" y="620688"/>
            <a:ext cx="777686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rgbClr val="C00000"/>
                </a:solidFill>
              </a:rPr>
              <a:t>Цели: </a:t>
            </a:r>
            <a:r>
              <a:rPr lang="ru-RU" b="1" dirty="0" smtClean="0"/>
              <a:t>обобщить знания учащихся </a:t>
            </a:r>
            <a:r>
              <a:rPr lang="ru-RU" b="1" dirty="0"/>
              <a:t>о Владимире Мономахе и его роли в истории Руси; </a:t>
            </a:r>
            <a:r>
              <a:rPr lang="ru-RU" b="1" dirty="0" smtClean="0"/>
              <a:t>выявить </a:t>
            </a:r>
            <a:r>
              <a:rPr lang="ru-RU" b="1" dirty="0"/>
              <a:t>художественную идею произведения, заключающуюся в призыве к милосердию и состраданию.</a:t>
            </a:r>
          </a:p>
          <a:p>
            <a:pPr algn="just"/>
            <a:endParaRPr lang="ru-RU" b="1" dirty="0"/>
          </a:p>
          <a:p>
            <a:pPr algn="just"/>
            <a:r>
              <a:rPr lang="ru-RU" b="1" dirty="0"/>
              <a:t>Формирование УУД:</a:t>
            </a:r>
          </a:p>
          <a:p>
            <a:pPr algn="just"/>
            <a:r>
              <a:rPr lang="ru-RU" b="1" dirty="0">
                <a:solidFill>
                  <a:srgbClr val="C00000"/>
                </a:solidFill>
              </a:rPr>
              <a:t>Личностные действия</a:t>
            </a:r>
            <a:r>
              <a:rPr lang="ru-RU" b="1" dirty="0"/>
              <a:t>:  - развивать чувство патриотизма, национальной гордости и уважения к славным деяниям предков</a:t>
            </a:r>
            <a:r>
              <a:rPr lang="ru-RU" b="1" dirty="0" smtClean="0"/>
              <a:t>;</a:t>
            </a:r>
          </a:p>
          <a:p>
            <a:pPr algn="just"/>
            <a:r>
              <a:rPr lang="ru-RU" b="1" dirty="0" smtClean="0"/>
              <a:t> </a:t>
            </a:r>
            <a:r>
              <a:rPr lang="ru-RU" b="1" dirty="0" smtClean="0">
                <a:solidFill>
                  <a:srgbClr val="C00000"/>
                </a:solidFill>
              </a:rPr>
              <a:t>Регулятивные </a:t>
            </a:r>
            <a:r>
              <a:rPr lang="ru-RU" b="1" dirty="0">
                <a:solidFill>
                  <a:srgbClr val="C00000"/>
                </a:solidFill>
              </a:rPr>
              <a:t>действия:  </a:t>
            </a:r>
            <a:r>
              <a:rPr lang="ru-RU" b="1" dirty="0"/>
              <a:t>выработка у учащихся умения ставить цель, корректировать свои действия в соответствии с поставленной задачей, способность к </a:t>
            </a:r>
            <a:r>
              <a:rPr lang="ru-RU" b="1" dirty="0" err="1"/>
              <a:t>саморегуляции</a:t>
            </a:r>
            <a:r>
              <a:rPr lang="ru-RU" b="1" dirty="0"/>
              <a:t>.</a:t>
            </a:r>
          </a:p>
          <a:p>
            <a:pPr algn="just"/>
            <a:r>
              <a:rPr lang="ru-RU" b="1" dirty="0">
                <a:solidFill>
                  <a:srgbClr val="C00000"/>
                </a:solidFill>
              </a:rPr>
              <a:t>Познавательные действия: </a:t>
            </a:r>
            <a:r>
              <a:rPr lang="ru-RU" b="1" dirty="0" smtClean="0"/>
              <a:t>умение </a:t>
            </a:r>
            <a:r>
              <a:rPr lang="ru-RU" b="1" dirty="0"/>
              <a:t>анализировать </a:t>
            </a:r>
            <a:r>
              <a:rPr lang="ru-RU" b="1" dirty="0" smtClean="0"/>
              <a:t> текст произведения</a:t>
            </a:r>
          </a:p>
          <a:p>
            <a:pPr algn="just"/>
            <a:r>
              <a:rPr lang="ru-RU" b="1" dirty="0" smtClean="0">
                <a:solidFill>
                  <a:srgbClr val="C00000"/>
                </a:solidFill>
              </a:rPr>
              <a:t>Коммуникативные </a:t>
            </a:r>
            <a:r>
              <a:rPr lang="ru-RU" b="1" dirty="0">
                <a:solidFill>
                  <a:srgbClr val="C00000"/>
                </a:solidFill>
              </a:rPr>
              <a:t>действия</a:t>
            </a:r>
            <a:r>
              <a:rPr lang="ru-RU" b="1" dirty="0"/>
              <a:t>: умение учитывать позицию других учеников, </a:t>
            </a:r>
            <a:r>
              <a:rPr lang="ru-RU" b="1" dirty="0" smtClean="0"/>
              <a:t>умение выражать </a:t>
            </a:r>
            <a:r>
              <a:rPr lang="ru-RU" b="1" dirty="0"/>
              <a:t>свои мысли в соответствии с задачами и условиями коммуникации.</a:t>
            </a:r>
          </a:p>
        </p:txBody>
      </p:sp>
    </p:spTree>
    <p:extLst>
      <p:ext uri="{BB962C8B-B14F-4D97-AF65-F5344CB8AC3E}">
        <p14:creationId xmlns:p14="http://schemas.microsoft.com/office/powerpoint/2010/main" val="2900448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21" name="Picture 5" descr="lef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0"/>
            <a:ext cx="1800225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022" name="Picture 6" descr="righ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775" y="0"/>
            <a:ext cx="1800225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023" name="Picture 7" descr="lef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775" y="6381750"/>
            <a:ext cx="1800225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024" name="Picture 8" descr="righ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6381750"/>
            <a:ext cx="1800225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039" name="Picture 23" descr="395_1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260350"/>
            <a:ext cx="974725" cy="1804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6041" name="Text Box 25"/>
          <p:cNvSpPr txBox="1">
            <a:spLocks noChangeArrowheads="1"/>
          </p:cNvSpPr>
          <p:nvPr/>
        </p:nvSpPr>
        <p:spPr bwMode="auto">
          <a:xfrm>
            <a:off x="5867400" y="5300663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ru-RU"/>
          </a:p>
        </p:txBody>
      </p:sp>
      <p:pic>
        <p:nvPicPr>
          <p:cNvPr id="86046" name="Picture 30" descr="поучение"/>
          <p:cNvPicPr>
            <a:picLocks noChangeAspect="1" noChangeArrowheads="1"/>
          </p:cNvPicPr>
          <p:nvPr>
            <p:ph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02450" y="4854575"/>
            <a:ext cx="2241550" cy="20034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6048" name="Rectangle 32"/>
          <p:cNvSpPr>
            <a:spLocks noChangeArrowheads="1"/>
          </p:cNvSpPr>
          <p:nvPr/>
        </p:nvSpPr>
        <p:spPr bwMode="auto">
          <a:xfrm>
            <a:off x="2480669" y="432102"/>
            <a:ext cx="423327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l"/>
            <a:r>
              <a:rPr lang="ru-RU" sz="2000" b="1" dirty="0"/>
              <a:t>«Поучение Владимира Мономаха» </a:t>
            </a:r>
          </a:p>
        </p:txBody>
      </p:sp>
      <p:sp>
        <p:nvSpPr>
          <p:cNvPr id="86049" name="Rectangle 33"/>
          <p:cNvSpPr>
            <a:spLocks noChangeArrowheads="1"/>
          </p:cNvSpPr>
          <p:nvPr/>
        </p:nvSpPr>
        <p:spPr bwMode="auto">
          <a:xfrm>
            <a:off x="1619672" y="1239709"/>
            <a:ext cx="7273057" cy="5016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l"/>
            <a:r>
              <a:rPr lang="ru-RU" sz="2000" b="0" dirty="0"/>
              <a:t>… </a:t>
            </a:r>
            <a:r>
              <a:rPr lang="ru-RU" sz="2000" dirty="0"/>
              <a:t>Не ленитесь, но за всем наблюдайте.</a:t>
            </a:r>
          </a:p>
          <a:p>
            <a:pPr algn="l"/>
            <a:r>
              <a:rPr lang="ru-RU" sz="2000" dirty="0"/>
              <a:t>… Ни питью, ни еде не  предавайтесь, ни спанью.</a:t>
            </a:r>
          </a:p>
          <a:p>
            <a:pPr algn="l"/>
            <a:r>
              <a:rPr lang="ru-RU" sz="2000" dirty="0"/>
              <a:t>… Лжи остерегайтесь и пьянства, от того душа погибает и  тело.</a:t>
            </a:r>
          </a:p>
          <a:p>
            <a:pPr algn="l"/>
            <a:r>
              <a:rPr lang="ru-RU" sz="2000" dirty="0"/>
              <a:t>… напоите и накормите просящего…</a:t>
            </a:r>
          </a:p>
          <a:p>
            <a:pPr algn="l"/>
            <a:r>
              <a:rPr lang="ru-RU" sz="2000" dirty="0"/>
              <a:t>… убогих не забывайте и подавайте сироте…</a:t>
            </a:r>
          </a:p>
          <a:p>
            <a:pPr algn="l"/>
            <a:r>
              <a:rPr lang="ru-RU" sz="2000" dirty="0"/>
              <a:t>… Ни правого, ни виновного не убивайте и не повелевайте убить его.</a:t>
            </a:r>
          </a:p>
          <a:p>
            <a:pPr algn="l"/>
            <a:r>
              <a:rPr lang="ru-RU" sz="2000" dirty="0"/>
              <a:t>… соблюдайте свое слово…</a:t>
            </a:r>
          </a:p>
          <a:p>
            <a:pPr algn="l"/>
            <a:r>
              <a:rPr lang="ru-RU" sz="2000" dirty="0"/>
              <a:t>… Гордости не имейте в сердце и в уме.</a:t>
            </a:r>
          </a:p>
          <a:p>
            <a:pPr algn="l"/>
            <a:r>
              <a:rPr lang="ru-RU" sz="2000" dirty="0"/>
              <a:t>… Не уклоняйтесь учить увлекающихся властью.</a:t>
            </a:r>
          </a:p>
          <a:p>
            <a:pPr algn="l"/>
            <a:r>
              <a:rPr lang="ru-RU" sz="2000" dirty="0"/>
              <a:t>… Старых чтите, как отца, а молодых, как братьев.</a:t>
            </a:r>
          </a:p>
          <a:p>
            <a:pPr algn="l"/>
            <a:r>
              <a:rPr lang="ru-RU" sz="2000" dirty="0"/>
              <a:t>… Больного навестите, покойника проводите, ибо все мы смертны.</a:t>
            </a:r>
          </a:p>
          <a:p>
            <a:pPr algn="l"/>
            <a:r>
              <a:rPr lang="ru-RU" sz="2000" dirty="0"/>
              <a:t>… Не пропустите человека,  не приветив его.</a:t>
            </a:r>
          </a:p>
          <a:p>
            <a:pPr algn="l"/>
            <a:r>
              <a:rPr lang="ru-RU" sz="2000" dirty="0"/>
              <a:t>… Что умеете хорошего, того не забывайте, а чего не умеете, тому учитесь.</a:t>
            </a:r>
          </a:p>
        </p:txBody>
      </p:sp>
    </p:spTree>
    <p:extLst>
      <p:ext uri="{BB962C8B-B14F-4D97-AF65-F5344CB8AC3E}">
        <p14:creationId xmlns:p14="http://schemas.microsoft.com/office/powerpoint/2010/main" val="2318659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6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60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860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860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860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860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860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860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860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860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860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860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860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860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860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860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4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8604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8604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8604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4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8604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8604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8604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4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8604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8604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8604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4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000"/>
                                        <p:tgtEl>
                                          <p:spTgt spid="8604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8604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8604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4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000"/>
                                        <p:tgtEl>
                                          <p:spTgt spid="8604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8604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8604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4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000"/>
                                        <p:tgtEl>
                                          <p:spTgt spid="8604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8604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000" fill="hold"/>
                                        <p:tgtEl>
                                          <p:spTgt spid="8604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 nodeType="clickPar">
                      <p:stCondLst>
                        <p:cond delay="indefinite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4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8604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2000" fill="hold"/>
                                        <p:tgtEl>
                                          <p:spTgt spid="8604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000" fill="hold"/>
                                        <p:tgtEl>
                                          <p:spTgt spid="8604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 nodeType="clickPar">
                      <p:stCondLst>
                        <p:cond delay="indefinite"/>
                      </p:stCondLst>
                      <p:childTnLst>
                        <p:par>
                          <p:cTn id="9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4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2000"/>
                                        <p:tgtEl>
                                          <p:spTgt spid="8604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8604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8604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15616" y="332656"/>
            <a:ext cx="78488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-Как </a:t>
            </a:r>
            <a:r>
              <a:rPr lang="ru-RU" b="1" dirty="0"/>
              <a:t>вы думаете, в каком возрасте Владимир Мономах писал свое «Поучение</a:t>
            </a:r>
            <a:r>
              <a:rPr lang="ru-RU" b="1" dirty="0" smtClean="0"/>
              <a:t>»?</a:t>
            </a:r>
            <a:endParaRPr lang="ru-RU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259632" y="5301208"/>
            <a:ext cx="773962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 </a:t>
            </a:r>
            <a:r>
              <a:rPr lang="ru-RU" b="1" dirty="0" smtClean="0"/>
              <a:t>-Какие  </a:t>
            </a:r>
            <a:r>
              <a:rPr lang="ru-RU" b="1" dirty="0"/>
              <a:t>строки из «Поучения» вас глубоко тронули и  кажутся необходимыми сегодня?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59632" y="1556792"/>
            <a:ext cx="7272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-Какие  нравственные  заповеди  завещал Мономах своим сыновьям?</a:t>
            </a:r>
            <a:endParaRPr lang="ru-RU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236630" y="2133213"/>
            <a:ext cx="71517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- </a:t>
            </a:r>
            <a:r>
              <a:rPr lang="ru-RU" b="1" dirty="0" smtClean="0"/>
              <a:t>Какие </a:t>
            </a:r>
            <a:r>
              <a:rPr lang="ru-RU" b="1" dirty="0"/>
              <a:t>нравственные качества Мономах ценит превыше </a:t>
            </a:r>
            <a:r>
              <a:rPr lang="ru-RU" b="1" dirty="0" smtClean="0"/>
              <a:t>всего?</a:t>
            </a:r>
            <a:endParaRPr lang="ru-RU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960440" y="278266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/>
              <a:t>Покаяние милосердие, справедливость, сострадание.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475656" y="3861048"/>
            <a:ext cx="70567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-Почему Владимир Мономах использует глаголы в повелительном наклонении?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862726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6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3847" name="Rectangle 7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3848" name="Rectangle 8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/>
              <a:t>Шапка Мономаха – символ царской власти в России.</a:t>
            </a:r>
          </a:p>
          <a:p>
            <a:r>
              <a:rPr lang="ru-RU"/>
              <a:t>Хранится в Оружейной палате в Москве.</a:t>
            </a:r>
          </a:p>
        </p:txBody>
      </p:sp>
      <p:pic>
        <p:nvPicPr>
          <p:cNvPr id="163845" name="Picture 5" descr="12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412875"/>
            <a:ext cx="4822825" cy="478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1129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876" y="692696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/>
              <a:t> «Ох, тяжела ты, шапка Мономаха!»- такое выражение иногда употребляют в разговоре. Это слова царя Бориса из трагедии А.С. Пушкина «Борис Годунов». Они означают, что тяжело брать на себя большую ответственность, нести бремя власти.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291395"/>
            <a:ext cx="4566605" cy="456660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97560" y="188640"/>
            <a:ext cx="3402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Это интересно!</a:t>
            </a:r>
            <a:endParaRPr lang="ru-RU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7784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23728" y="404664"/>
            <a:ext cx="5040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               Домашнее задание</a:t>
            </a:r>
            <a:endParaRPr lang="ru-RU" b="1" dirty="0"/>
          </a:p>
        </p:txBody>
      </p:sp>
      <p:sp>
        <p:nvSpPr>
          <p:cNvPr id="3" name="TextBox 2"/>
          <p:cNvSpPr txBox="1"/>
          <p:nvPr/>
        </p:nvSpPr>
        <p:spPr>
          <a:xfrm>
            <a:off x="1259632" y="1412776"/>
            <a:ext cx="7344816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Написать  наставление своему брату, сестре</a:t>
            </a:r>
            <a:r>
              <a:rPr lang="ru-RU" sz="2800" b="1" dirty="0" smtClean="0"/>
              <a:t>.</a:t>
            </a:r>
          </a:p>
          <a:p>
            <a:endParaRPr lang="ru-RU" sz="2800" b="1" dirty="0"/>
          </a:p>
          <a:p>
            <a:r>
              <a:rPr lang="ru-RU" sz="2800" b="1" dirty="0" smtClean="0"/>
              <a:t>Или</a:t>
            </a:r>
          </a:p>
          <a:p>
            <a:endParaRPr lang="ru-RU" sz="2800" b="1" dirty="0"/>
          </a:p>
          <a:p>
            <a:r>
              <a:rPr lang="ru-RU" sz="2800" b="1" dirty="0"/>
              <a:t>Написать сочинение-рассуждение </a:t>
            </a:r>
          </a:p>
          <a:p>
            <a:r>
              <a:rPr lang="ru-RU" sz="2800" b="1" u="sng" dirty="0"/>
              <a:t>«Какие советы Владимира Мономаха я считаю важными и почему?» (10-15 </a:t>
            </a:r>
            <a:r>
              <a:rPr lang="ru-RU" sz="2800" b="1" u="sng" dirty="0" err="1"/>
              <a:t>предлож</a:t>
            </a:r>
            <a:r>
              <a:rPr lang="ru-RU" sz="2800" b="1" u="sng" dirty="0"/>
              <a:t>.)</a:t>
            </a:r>
          </a:p>
          <a:p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977283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11960" y="476672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/>
              <a:t> Уклонись от зла, сотвори добро, найди мир и отгони зло , и живи во веки </a:t>
            </a:r>
            <a:r>
              <a:rPr lang="ru-RU" b="1" dirty="0" smtClean="0"/>
              <a:t>веков.</a:t>
            </a:r>
          </a:p>
          <a:p>
            <a:r>
              <a:rPr lang="ru-RU" b="1" dirty="0"/>
              <a:t> </a:t>
            </a:r>
            <a:r>
              <a:rPr lang="ru-RU" b="1" dirty="0" smtClean="0"/>
              <a:t>                                       Владимир Мономах</a:t>
            </a:r>
            <a:endParaRPr lang="ru-RU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118" y="1599703"/>
            <a:ext cx="9178118" cy="5258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003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857"/>
          <a:stretch/>
        </p:blipFill>
        <p:spPr bwMode="auto">
          <a:xfrm>
            <a:off x="8317" y="836711"/>
            <a:ext cx="9144000" cy="6009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31640" y="260648"/>
            <a:ext cx="7416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-Вспомните жанры древнерусской литературы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92612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476672"/>
            <a:ext cx="4572000" cy="507831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b="1" dirty="0"/>
              <a:t> Много горя пришлось  вытерпеть земле Русской в 11 веке, потому что русские князья ссорились между собой, превращая   ссоры  в разорительные войны. Для вооруженного решения своих  распрей  некоторые из князей приглашали и нанимали половецкие войска. Эти новые кочевники,  вторгшиеся с востока на Русь, раньше жили в степях между русскими землями и Черным морем.</a:t>
            </a:r>
          </a:p>
          <a:p>
            <a:pPr algn="just"/>
            <a:r>
              <a:rPr lang="ru-RU" b="1" dirty="0"/>
              <a:t>         Непрерывная борьба между князья привела к постепенному обособлению земель и разделению Киевской Руси на «отчины», которые все более превращались в самостоятельные государства. Раздробленность Руси ослабляла способность противостоять внешним врагам.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6577" y="-488"/>
            <a:ext cx="4277423" cy="3208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8570" y="4077073"/>
            <a:ext cx="4405430" cy="2780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5759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0371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5143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223" y="0"/>
            <a:ext cx="9120698" cy="6957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43608" y="6021288"/>
            <a:ext cx="6912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В. Васнецов. Бой скифов со славянами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1380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" y="-8175"/>
            <a:ext cx="9141079" cy="686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2734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-32183"/>
            <a:ext cx="5652120" cy="6903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7709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102</TotalTime>
  <Words>910</Words>
  <Application>Microsoft Office PowerPoint</Application>
  <PresentationFormat>Экран (4:3)</PresentationFormat>
  <Paragraphs>74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Солнцестояние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Поучение</vt:lpstr>
      <vt:lpstr>Структура Поучения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ПК</cp:lastModifiedBy>
  <cp:revision>41</cp:revision>
  <dcterms:modified xsi:type="dcterms:W3CDTF">2019-09-27T00:27:11Z</dcterms:modified>
</cp:coreProperties>
</file>