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75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4" r:id="rId20"/>
    <p:sldId id="272" r:id="rId21"/>
    <p:sldId id="276" r:id="rId22"/>
    <p:sldId id="277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99" autoAdjust="0"/>
    <p:restoredTop sz="94660"/>
  </p:normalViewPr>
  <p:slideViewPr>
    <p:cSldViewPr>
      <p:cViewPr varScale="1">
        <p:scale>
          <a:sx n="80" d="100"/>
          <a:sy n="80" d="100"/>
        </p:scale>
        <p:origin x="-1445" y="1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3543F-6E79-4A1E-B251-698B55E6EA44}" type="datetimeFigureOut">
              <a:rPr lang="ru-RU"/>
              <a:pPr>
                <a:defRPr/>
              </a:pPr>
              <a:t>02.01.2023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0787D-D329-430E-96D0-421166B7F3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9FF7F-2CA4-4EB3-91D2-A1A0B23345E2}" type="datetimeFigureOut">
              <a:rPr lang="ru-RU"/>
              <a:pPr>
                <a:defRPr/>
              </a:pPr>
              <a:t>02.01.2023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CC300-998A-462C-BB6F-9490A76234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39243-DA96-4F0A-B24B-502882615702}" type="datetimeFigureOut">
              <a:rPr lang="ru-RU"/>
              <a:pPr>
                <a:defRPr/>
              </a:pPr>
              <a:t>02.01.2023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9F920-B4B6-4FB3-BEC6-40F2E61C5F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E9408-9564-44A1-A634-B4B32B38AD3D}" type="datetimeFigureOut">
              <a:rPr lang="ru-RU"/>
              <a:pPr>
                <a:defRPr/>
              </a:pPr>
              <a:t>02.01.2023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D521A-A4AB-40CB-8083-E99F81B0AC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9CE4-A1FE-44AA-995A-3663CBB8B23E}" type="datetimeFigureOut">
              <a:rPr lang="ru-RU"/>
              <a:pPr>
                <a:defRPr/>
              </a:pPr>
              <a:t>02.01.2023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86150-66BC-416F-82D3-E5FB151E3F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4E553-2BC9-4C43-83E7-F2ADD9DDB032}" type="datetimeFigureOut">
              <a:rPr lang="ru-RU"/>
              <a:pPr>
                <a:defRPr/>
              </a:pPr>
              <a:t>02.01.2023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FF63B-AF91-4695-807B-D36ACCAD50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4C8BE-965B-4B8D-8DF9-BBAF25F14B54}" type="datetimeFigureOut">
              <a:rPr lang="ru-RU"/>
              <a:pPr>
                <a:defRPr/>
              </a:pPr>
              <a:t>02.01.2023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56E3C-B67E-46B4-B1BF-C149513601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0B137-57F7-48BB-BAC2-7156228D54C5}" type="datetimeFigureOut">
              <a:rPr lang="ru-RU"/>
              <a:pPr>
                <a:defRPr/>
              </a:pPr>
              <a:t>02.01.2023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84D14-8B33-434B-967F-000850D24B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9454D-9CEC-427A-88BB-1A691B995397}" type="datetimeFigureOut">
              <a:rPr lang="ru-RU"/>
              <a:pPr>
                <a:defRPr/>
              </a:pPr>
              <a:t>02.01.2023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E67FB-FA7A-4DDC-92E6-2D68C15E79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D2473-8A7B-4369-8078-384743D0915B}" type="datetimeFigureOut">
              <a:rPr lang="ru-RU"/>
              <a:pPr>
                <a:defRPr/>
              </a:pPr>
              <a:t>02.01.2023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4D93-F179-4EBD-BAC7-1F4A3FA120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B5C8D-1FC7-43F7-A856-14EAA55D6509}" type="datetimeFigureOut">
              <a:rPr lang="ru-RU"/>
              <a:pPr>
                <a:defRPr/>
              </a:pPr>
              <a:t>02.01.2023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C4F6E-6D96-4741-8E94-2F7FD71378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1F805B9-E2F3-44AB-AAC0-2ECC0D32F4BE}" type="datetimeFigureOut">
              <a:rPr lang="ru-RU"/>
              <a:pPr>
                <a:defRPr/>
              </a:pPr>
              <a:t>02.01.2023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EB3A60E-95F7-4719-BE8B-CC894A656E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csite.info/" TargetMode="External"/><Relationship Id="rId2" Type="http://schemas.openxmlformats.org/officeDocument/2006/relationships/hyperlink" Target="http://tmn.fio.ru/works/97x/305/41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000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Фразеология</a:t>
            </a:r>
            <a:endParaRPr lang="ru-RU" sz="6000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52" name="Рисунок 3" descr="J0295069.WM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2286000"/>
            <a:ext cx="4568825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75" y="142875"/>
            <a:ext cx="9001125" cy="58785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  <a:latin typeface="+mn-lt"/>
              </a:rPr>
              <a:t>Вспомните фразеологические обороты, начало которых дано в тексте.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dirty="0">
              <a:solidFill>
                <a:srgbClr val="C00000"/>
              </a:solidFill>
              <a:latin typeface="+mn-lt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800" b="1" dirty="0">
                <a:latin typeface="+mn-lt"/>
              </a:rPr>
              <a:t>Надо самому отвечать за свои поступки, а не прятаться ... 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+mn-lt"/>
              </a:rPr>
              <a:t>2.На садовом участке ребята работали дружно, старались не ударить …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+mn-lt"/>
              </a:rPr>
              <a:t>3.Бросились искать приезжего. а его и след ...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+mn-lt"/>
              </a:rPr>
              <a:t>4. У Сережи с Мишей дружба крепкая: их водой ...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+mn-lt"/>
              </a:rPr>
              <a:t> 5.Ты всегда преувеличиваешь, делаешь из мухи ...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+mn-lt"/>
              </a:rPr>
              <a:t> 6. Мы его расспрашиваем, а он словно воды ...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+mn-lt"/>
              </a:rPr>
              <a:t> 7. Обиделся Петя на замечания товарищей, надулся как ...</a:t>
            </a:r>
            <a:endParaRPr lang="ru-RU" sz="2800" dirty="0">
              <a:latin typeface="+mn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Содержимое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951537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b="1" smtClean="0">
                <a:solidFill>
                  <a:srgbClr val="C00000"/>
                </a:solidFill>
              </a:rPr>
              <a:t>Определите, есть ли фразеологизмы в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b="1" smtClean="0">
                <a:solidFill>
                  <a:srgbClr val="C00000"/>
                </a:solidFill>
              </a:rPr>
              <a:t>предложениях</a:t>
            </a:r>
          </a:p>
          <a:p>
            <a:pPr eaLnBrk="1" hangingPunct="1"/>
            <a:r>
              <a:rPr lang="ru-RU" sz="3600" smtClean="0"/>
              <a:t>Врач назначил больному прием лекарства через час по чайной ложке.</a:t>
            </a:r>
          </a:p>
          <a:p>
            <a:pPr eaLnBrk="1" hangingPunct="1"/>
            <a:r>
              <a:rPr lang="ru-RU" sz="3600" smtClean="0"/>
              <a:t>Девочка болела, и мама носила ее на руках.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214313" y="428625"/>
            <a:ext cx="8643937" cy="612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800" b="1">
                <a:solidFill>
                  <a:srgbClr val="C00000"/>
                </a:solidFill>
                <a:ea typeface="Times New Roman" pitchFamily="18" charset="0"/>
                <a:cs typeface="Arial" charset="0"/>
              </a:rPr>
              <a:t>Какие предложения содержат ошибки в употреблении фразеологизмов? Исправьте ошибки и запишите исправленные предложения.</a:t>
            </a:r>
          </a:p>
          <a:p>
            <a:pPr eaLnBrk="0" hangingPunct="0"/>
            <a:r>
              <a:rPr lang="ru-RU" sz="2800">
                <a:ea typeface="Times New Roman" pitchFamily="18" charset="0"/>
                <a:cs typeface="Arial" charset="0"/>
              </a:rPr>
              <a:t>Вася красиво, как курица лапой, написал заглавие.</a:t>
            </a:r>
            <a:br>
              <a:rPr lang="ru-RU" sz="2800">
                <a:ea typeface="Times New Roman" pitchFamily="18" charset="0"/>
                <a:cs typeface="Arial" charset="0"/>
              </a:rPr>
            </a:br>
            <a:r>
              <a:rPr lang="ru-RU" sz="2800">
                <a:ea typeface="Times New Roman" pitchFamily="18" charset="0"/>
                <a:cs typeface="Arial" charset="0"/>
              </a:rPr>
              <a:t>Женя остановилась, до глубины души восхищенная чудесной музыкой.</a:t>
            </a:r>
            <a:br>
              <a:rPr lang="ru-RU" sz="2800">
                <a:ea typeface="Times New Roman" pitchFamily="18" charset="0"/>
                <a:cs typeface="Arial" charset="0"/>
              </a:rPr>
            </a:br>
            <a:r>
              <a:rPr lang="ru-RU" sz="2800">
                <a:ea typeface="Times New Roman" pitchFamily="18" charset="0"/>
                <a:cs typeface="Arial" charset="0"/>
              </a:rPr>
              <a:t>Котенок был очень некрасивым, глаз не оторвать.</a:t>
            </a:r>
            <a:br>
              <a:rPr lang="ru-RU" sz="2800">
                <a:ea typeface="Times New Roman" pitchFamily="18" charset="0"/>
                <a:cs typeface="Arial" charset="0"/>
              </a:rPr>
            </a:br>
            <a:r>
              <a:rPr lang="ru-RU" sz="2800">
                <a:ea typeface="Times New Roman" pitchFamily="18" charset="0"/>
                <a:cs typeface="Arial" charset="0"/>
              </a:rPr>
              <a:t>Мы дружно работали сложа руки.</a:t>
            </a:r>
            <a:br>
              <a:rPr lang="ru-RU" sz="2800">
                <a:ea typeface="Times New Roman" pitchFamily="18" charset="0"/>
                <a:cs typeface="Arial" charset="0"/>
              </a:rPr>
            </a:br>
            <a:r>
              <a:rPr lang="ru-RU" sz="2800">
                <a:ea typeface="Times New Roman" pitchFamily="18" charset="0"/>
                <a:cs typeface="Arial" charset="0"/>
              </a:rPr>
              <a:t>Мы с другом долго спорили, но в конце концов нашли общий язык.</a:t>
            </a:r>
            <a:br>
              <a:rPr lang="ru-RU" sz="2800">
                <a:ea typeface="Times New Roman" pitchFamily="18" charset="0"/>
                <a:cs typeface="Arial" charset="0"/>
              </a:rPr>
            </a:br>
            <a:r>
              <a:rPr lang="ru-RU" sz="2800">
                <a:ea typeface="Times New Roman" pitchFamily="18" charset="0"/>
                <a:cs typeface="Arial" charset="0"/>
              </a:rPr>
              <a:t>У лягушки дух захватило от страшной высоты.</a:t>
            </a:r>
            <a:br>
              <a:rPr lang="ru-RU" sz="2800">
                <a:ea typeface="Times New Roman" pitchFamily="18" charset="0"/>
                <a:cs typeface="Arial" charset="0"/>
              </a:rPr>
            </a:br>
            <a:r>
              <a:rPr lang="ru-RU" sz="2800">
                <a:ea typeface="Times New Roman" pitchFamily="18" charset="0"/>
                <a:cs typeface="Arial" charset="0"/>
              </a:rPr>
              <a:t>Яшка сломя голову остановился.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142875" y="214313"/>
            <a:ext cx="8858250" cy="600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3200">
                <a:solidFill>
                  <a:srgbClr val="C00000"/>
                </a:solidFill>
                <a:ea typeface="Times New Roman" pitchFamily="18" charset="0"/>
                <a:cs typeface="Arial" charset="0"/>
              </a:rPr>
              <a:t>Прочитайте предложения. Замените подчеркнутые слова фразеологизмами. Что изменилось? Предложения запишите. </a:t>
            </a:r>
          </a:p>
          <a:p>
            <a:endParaRPr lang="ru-RU" sz="3200">
              <a:solidFill>
                <a:srgbClr val="C00000"/>
              </a:solidFill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sz="3200">
                <a:ea typeface="Times New Roman" pitchFamily="18" charset="0"/>
                <a:cs typeface="Arial" charset="0"/>
              </a:rPr>
              <a:t>Вера Сергеевна объясняла решение задачи, но Петя </a:t>
            </a:r>
            <a:r>
              <a:rPr lang="ru-RU" sz="3200" u="sng">
                <a:ea typeface="Times New Roman" pitchFamily="18" charset="0"/>
                <a:cs typeface="Arial" charset="0"/>
              </a:rPr>
              <a:t>не слушал</a:t>
            </a:r>
            <a:r>
              <a:rPr lang="ru-RU" sz="3200">
                <a:ea typeface="Times New Roman" pitchFamily="18" charset="0"/>
                <a:cs typeface="Arial" charset="0"/>
              </a:rPr>
              <a:t>.</a:t>
            </a:r>
            <a:br>
              <a:rPr lang="ru-RU" sz="3200">
                <a:ea typeface="Times New Roman" pitchFamily="18" charset="0"/>
                <a:cs typeface="Arial" charset="0"/>
              </a:rPr>
            </a:br>
            <a:r>
              <a:rPr lang="ru-RU" sz="3200">
                <a:ea typeface="Times New Roman" pitchFamily="18" charset="0"/>
                <a:cs typeface="Arial" charset="0"/>
              </a:rPr>
              <a:t>Ира узнала, что поездка откладывается, и </a:t>
            </a:r>
            <a:r>
              <a:rPr lang="ru-RU" sz="3200" u="sng">
                <a:ea typeface="Times New Roman" pitchFamily="18" charset="0"/>
                <a:cs typeface="Arial" charset="0"/>
              </a:rPr>
              <a:t>загрустила</a:t>
            </a:r>
            <a:r>
              <a:rPr lang="ru-RU" sz="3200">
                <a:ea typeface="Times New Roman" pitchFamily="18" charset="0"/>
                <a:cs typeface="Arial" charset="0"/>
              </a:rPr>
              <a:t>.</a:t>
            </a:r>
            <a:br>
              <a:rPr lang="ru-RU" sz="3200">
                <a:ea typeface="Times New Roman" pitchFamily="18" charset="0"/>
                <a:cs typeface="Arial" charset="0"/>
              </a:rPr>
            </a:br>
            <a:r>
              <a:rPr lang="ru-RU" sz="3200">
                <a:ea typeface="Times New Roman" pitchFamily="18" charset="0"/>
                <a:cs typeface="Arial" charset="0"/>
              </a:rPr>
              <a:t>Кирилл целый день </a:t>
            </a:r>
            <a:r>
              <a:rPr lang="ru-RU" sz="3200" u="sng">
                <a:ea typeface="Times New Roman" pitchFamily="18" charset="0"/>
                <a:cs typeface="Arial" charset="0"/>
              </a:rPr>
              <a:t>бездельничал</a:t>
            </a:r>
            <a:r>
              <a:rPr lang="ru-RU" sz="3200">
                <a:ea typeface="Times New Roman" pitchFamily="18" charset="0"/>
                <a:cs typeface="Arial" charset="0"/>
              </a:rPr>
              <a:t>.</a:t>
            </a:r>
            <a:br>
              <a:rPr lang="ru-RU" sz="3200">
                <a:ea typeface="Times New Roman" pitchFamily="18" charset="0"/>
                <a:cs typeface="Arial" charset="0"/>
              </a:rPr>
            </a:br>
            <a:r>
              <a:rPr lang="ru-RU" sz="3200">
                <a:ea typeface="Times New Roman" pitchFamily="18" charset="0"/>
                <a:cs typeface="Arial" charset="0"/>
              </a:rPr>
              <a:t>Мы догадывались, что он нас </a:t>
            </a:r>
            <a:r>
              <a:rPr lang="ru-RU" sz="3200" u="sng">
                <a:ea typeface="Times New Roman" pitchFamily="18" charset="0"/>
                <a:cs typeface="Arial" charset="0"/>
              </a:rPr>
              <a:t>обманывает</a:t>
            </a:r>
            <a:r>
              <a:rPr lang="ru-RU" sz="3200">
                <a:ea typeface="Times New Roman" pitchFamily="18" charset="0"/>
                <a:cs typeface="Arial" charset="0"/>
              </a:rPr>
              <a:t>.</a:t>
            </a:r>
            <a:br>
              <a:rPr lang="ru-RU" sz="3200">
                <a:ea typeface="Times New Roman" pitchFamily="18" charset="0"/>
                <a:cs typeface="Arial" charset="0"/>
              </a:rPr>
            </a:br>
            <a:r>
              <a:rPr lang="ru-RU" sz="3200">
                <a:ea typeface="Times New Roman" pitchFamily="18" charset="0"/>
                <a:cs typeface="Arial" charset="0"/>
              </a:rPr>
              <a:t>Первого сентября Уля проснулась </a:t>
            </a:r>
            <a:r>
              <a:rPr lang="ru-RU" sz="3200" u="sng">
                <a:ea typeface="Times New Roman" pitchFamily="18" charset="0"/>
                <a:cs typeface="Arial" charset="0"/>
              </a:rPr>
              <a:t>очень рано</a:t>
            </a:r>
            <a:r>
              <a:rPr lang="ru-RU" sz="3200">
                <a:ea typeface="Times New Roman" pitchFamily="18" charset="0"/>
                <a:cs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50" y="285750"/>
            <a:ext cx="8372475" cy="64293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z="3600" b="1" smtClean="0">
                <a:solidFill>
                  <a:srgbClr val="C00000"/>
                </a:solidFill>
              </a:rPr>
              <a:t>Сфера употребления фразеологизмов</a:t>
            </a:r>
          </a:p>
        </p:txBody>
      </p:sp>
      <p:sp>
        <p:nvSpPr>
          <p:cNvPr id="4" name="Овал 3"/>
          <p:cNvSpPr/>
          <p:nvPr/>
        </p:nvSpPr>
        <p:spPr>
          <a:xfrm>
            <a:off x="2571750" y="1000125"/>
            <a:ext cx="3857625" cy="1928813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143250" y="1643063"/>
            <a:ext cx="29289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Times New Roman" pitchFamily="18" charset="0"/>
              </a:rPr>
              <a:t>  Стили речи  </a:t>
            </a:r>
          </a:p>
        </p:txBody>
      </p:sp>
      <p:sp>
        <p:nvSpPr>
          <p:cNvPr id="6" name="Шестиугольник 5"/>
          <p:cNvSpPr/>
          <p:nvPr/>
        </p:nvSpPr>
        <p:spPr>
          <a:xfrm>
            <a:off x="142875" y="3429000"/>
            <a:ext cx="2786063" cy="2428875"/>
          </a:xfrm>
          <a:prstGeom prst="hexagon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Шестиугольник 6"/>
          <p:cNvSpPr/>
          <p:nvPr/>
        </p:nvSpPr>
        <p:spPr>
          <a:xfrm>
            <a:off x="3286125" y="3429000"/>
            <a:ext cx="2500313" cy="2143125"/>
          </a:xfrm>
          <a:prstGeom prst="hexagon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Шестиугольник 7"/>
          <p:cNvSpPr/>
          <p:nvPr/>
        </p:nvSpPr>
        <p:spPr>
          <a:xfrm>
            <a:off x="6143625" y="3357563"/>
            <a:ext cx="2714625" cy="2357437"/>
          </a:xfrm>
          <a:prstGeom prst="hexagon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1" name="Прямая со стрелкой 10"/>
          <p:cNvCxnSpPr/>
          <p:nvPr/>
        </p:nvCxnSpPr>
        <p:spPr>
          <a:xfrm rot="10800000" flipV="1">
            <a:off x="1571625" y="2571750"/>
            <a:ext cx="1214438" cy="785813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5400000">
            <a:off x="4178300" y="3106738"/>
            <a:ext cx="500063" cy="15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6357938" y="2428875"/>
            <a:ext cx="1071562" cy="85725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57188" y="4143375"/>
            <a:ext cx="2428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Times New Roman" pitchFamily="18" charset="0"/>
              </a:rPr>
              <a:t>     книжный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500438" y="4000500"/>
            <a:ext cx="23574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Times New Roman" pitchFamily="18" charset="0"/>
              </a:rPr>
              <a:t>разговорный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215063" y="4214813"/>
            <a:ext cx="2714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</a:rPr>
              <a:t>публицистический</a:t>
            </a:r>
          </a:p>
        </p:txBody>
      </p:sp>
      <p:pic>
        <p:nvPicPr>
          <p:cNvPr id="15374" name="Рисунок 20" descr="HH00623_.WM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25" y="4786313"/>
            <a:ext cx="1357313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5" name="Рисунок 21" descr="HH00546_.WM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63" y="4786313"/>
            <a:ext cx="928687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6" name="Рисунок 22" descr="J0292278.WM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43313" y="4500563"/>
            <a:ext cx="1644650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155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1155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1155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155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/>
      <p:bldP spid="6" grpId="0" animBg="1"/>
      <p:bldP spid="7" grpId="0" animBg="1"/>
      <p:bldP spid="8" grpId="0" animBg="1"/>
      <p:bldP spid="16" grpId="0"/>
      <p:bldP spid="17" grpId="0"/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457200" y="214313"/>
            <a:ext cx="8229600" cy="6094412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z="3200" b="1" smtClean="0">
                <a:solidFill>
                  <a:srgbClr val="C00000"/>
                </a:solidFill>
              </a:rPr>
              <a:t>Распределить фразеологизмы по сфере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3200" b="1" smtClean="0">
                <a:solidFill>
                  <a:srgbClr val="C00000"/>
                </a:solidFill>
              </a:rPr>
              <a:t>употребления: разговорный,книжный,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3200" b="1" smtClean="0">
                <a:solidFill>
                  <a:srgbClr val="C00000"/>
                </a:solidFill>
              </a:rPr>
              <a:t>публицистический</a:t>
            </a:r>
          </a:p>
          <a:p>
            <a:pPr eaLnBrk="1" hangingPunct="1">
              <a:buFont typeface="Wingdings 2" pitchFamily="18" charset="2"/>
              <a:buNone/>
            </a:pPr>
            <a:endParaRPr lang="ru-RU" sz="3200" b="1" smtClean="0">
              <a:solidFill>
                <a:srgbClr val="C00000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ru-RU" sz="3200" smtClean="0"/>
              <a:t>Водить за нос, ломать голову, сложить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3200" smtClean="0"/>
              <a:t>оружие, сдержать слово, карточный домик,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3200" smtClean="0"/>
              <a:t>из года в год, краеугольный камень, ломать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3200" smtClean="0"/>
              <a:t>голову, кривить душой, гадать на кофейной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3200" smtClean="0"/>
              <a:t>гуще, дамоклов меч, под открытым небом.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214313"/>
            <a:ext cx="9001125" cy="6094412"/>
          </a:xfrm>
        </p:spPr>
        <p:txBody>
          <a:bodyPr>
            <a:normAutofit fontScale="92500" lnSpcReduction="1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4300" b="1" dirty="0" smtClean="0">
                <a:solidFill>
                  <a:srgbClr val="FF0000"/>
                </a:solidFill>
              </a:rPr>
              <a:t>Проверь себя!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3600" dirty="0" smtClean="0">
                <a:solidFill>
                  <a:srgbClr val="7030A0"/>
                </a:solidFill>
              </a:rPr>
              <a:t>Книжный:</a:t>
            </a:r>
            <a:r>
              <a:rPr lang="ru-RU" sz="3600" dirty="0" smtClean="0"/>
              <a:t> сложить оружие, карточный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3600" dirty="0" smtClean="0"/>
              <a:t>домик, дамоклов меч, краеугольный камень.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3600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3600" dirty="0" smtClean="0">
                <a:solidFill>
                  <a:srgbClr val="7030A0"/>
                </a:solidFill>
              </a:rPr>
              <a:t>Публицистический:</a:t>
            </a:r>
            <a:r>
              <a:rPr lang="ru-RU" sz="3600" dirty="0" smtClean="0"/>
              <a:t> сдержать слово, под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3600" dirty="0" smtClean="0"/>
              <a:t>открытым небом, из года в год.</a:t>
            </a:r>
            <a:endParaRPr lang="ru-RU" sz="3600" dirty="0" smtClean="0">
              <a:solidFill>
                <a:srgbClr val="7030A0"/>
              </a:solidFill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3600" dirty="0" smtClean="0">
              <a:solidFill>
                <a:srgbClr val="7030A0"/>
              </a:solidFill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3600" dirty="0" smtClean="0">
                <a:solidFill>
                  <a:srgbClr val="7030A0"/>
                </a:solidFill>
              </a:rPr>
              <a:t>Разговорный: в</a:t>
            </a:r>
            <a:r>
              <a:rPr lang="ru-RU" sz="3600" dirty="0" smtClean="0"/>
              <a:t>одить за нос, ломать голову,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3600" dirty="0" smtClean="0"/>
              <a:t>кривить душой, гадать на кофейной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3600" dirty="0" smtClean="0"/>
              <a:t>гуще,</a:t>
            </a:r>
            <a:endParaRPr lang="ru-RU" sz="3600" dirty="0" smtClean="0">
              <a:solidFill>
                <a:srgbClr val="7030A0"/>
              </a:solidFill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3600" dirty="0" smtClean="0">
              <a:solidFill>
                <a:srgbClr val="7030A0"/>
              </a:solidFill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3600" dirty="0" smtClean="0">
              <a:solidFill>
                <a:srgbClr val="7030A0"/>
              </a:solidFill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3600" dirty="0" smtClean="0">
              <a:solidFill>
                <a:srgbClr val="7030A0"/>
              </a:solidFill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3600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0"/>
            <a:ext cx="8229600" cy="64293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z="3600" b="1" smtClean="0">
                <a:solidFill>
                  <a:srgbClr val="C00000"/>
                </a:solidFill>
              </a:rPr>
              <a:t>   Откуда берутся фразеологизмы</a:t>
            </a:r>
          </a:p>
        </p:txBody>
      </p:sp>
      <p:sp>
        <p:nvSpPr>
          <p:cNvPr id="4" name="Овальная выноска 3"/>
          <p:cNvSpPr/>
          <p:nvPr/>
        </p:nvSpPr>
        <p:spPr>
          <a:xfrm>
            <a:off x="214313" y="642938"/>
            <a:ext cx="3571875" cy="2071687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Овальная выноска 4"/>
          <p:cNvSpPr/>
          <p:nvPr/>
        </p:nvSpPr>
        <p:spPr>
          <a:xfrm>
            <a:off x="3143250" y="2000250"/>
            <a:ext cx="3857625" cy="2500313"/>
          </a:xfrm>
          <a:prstGeom prst="wedgeEllipseCallou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Овальная выноска 5"/>
          <p:cNvSpPr/>
          <p:nvPr/>
        </p:nvSpPr>
        <p:spPr>
          <a:xfrm>
            <a:off x="142875" y="3643313"/>
            <a:ext cx="4000500" cy="2786062"/>
          </a:xfrm>
          <a:prstGeom prst="wedgeEllipseCallou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Овальная выноска 6"/>
          <p:cNvSpPr/>
          <p:nvPr/>
        </p:nvSpPr>
        <p:spPr>
          <a:xfrm>
            <a:off x="5643563" y="571500"/>
            <a:ext cx="3500437" cy="1928813"/>
          </a:xfrm>
          <a:prstGeom prst="wedgeEllipseCallou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Овальная выноска 7"/>
          <p:cNvSpPr/>
          <p:nvPr/>
        </p:nvSpPr>
        <p:spPr>
          <a:xfrm>
            <a:off x="5143500" y="3857625"/>
            <a:ext cx="3857625" cy="2643188"/>
          </a:xfrm>
          <a:prstGeom prst="wedgeEllipseCallou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00063" y="928688"/>
            <a:ext cx="328612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FF0000"/>
                </a:solidFill>
                <a:latin typeface="Times New Roman" pitchFamily="18" charset="0"/>
              </a:rPr>
              <a:t>   </a:t>
            </a:r>
            <a:r>
              <a:rPr lang="ru-RU" sz="2800" b="1">
                <a:solidFill>
                  <a:srgbClr val="FF0000"/>
                </a:solidFill>
                <a:latin typeface="Times New Roman" pitchFamily="18" charset="0"/>
              </a:rPr>
              <a:t>Исконно русские</a:t>
            </a:r>
          </a:p>
          <a:p>
            <a:r>
              <a:rPr lang="ru-RU" sz="2800">
                <a:latin typeface="Times New Roman" pitchFamily="18" charset="0"/>
              </a:rPr>
              <a:t> сматывать удочки,     расправлять крылья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929313" y="785813"/>
            <a:ext cx="3214687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FF0000"/>
                </a:solidFill>
                <a:latin typeface="Times New Roman" pitchFamily="18" charset="0"/>
              </a:rPr>
              <a:t>Старославянские</a:t>
            </a:r>
          </a:p>
          <a:p>
            <a:r>
              <a:rPr lang="ru-RU" sz="2800">
                <a:latin typeface="Times New Roman" pitchFamily="18" charset="0"/>
              </a:rPr>
              <a:t>как зеницу око,</a:t>
            </a:r>
          </a:p>
          <a:p>
            <a:r>
              <a:rPr lang="ru-RU" sz="2800">
                <a:latin typeface="Times New Roman" pitchFamily="18" charset="0"/>
              </a:rPr>
              <a:t>не от мира сего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643313" y="2286000"/>
            <a:ext cx="3500437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FF0000"/>
                </a:solidFill>
                <a:latin typeface="Times New Roman" pitchFamily="18" charset="0"/>
              </a:rPr>
              <a:t>Из разных профессий</a:t>
            </a:r>
          </a:p>
          <a:p>
            <a:r>
              <a:rPr lang="ru-RU" sz="2400">
                <a:latin typeface="Times New Roman" pitchFamily="18" charset="0"/>
              </a:rPr>
              <a:t>сгущать краски,</a:t>
            </a:r>
          </a:p>
          <a:p>
            <a:r>
              <a:rPr lang="ru-RU" sz="2400">
                <a:latin typeface="Times New Roman" pitchFamily="18" charset="0"/>
              </a:rPr>
              <a:t>ход конем,</a:t>
            </a:r>
          </a:p>
          <a:p>
            <a:r>
              <a:rPr lang="ru-RU" sz="2400">
                <a:latin typeface="Times New Roman" pitchFamily="18" charset="0"/>
              </a:rPr>
              <a:t>привести к общему знаменателю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785813" y="3929063"/>
            <a:ext cx="3571875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FF0000"/>
                </a:solidFill>
                <a:latin typeface="Times New Roman" pitchFamily="18" charset="0"/>
              </a:rPr>
              <a:t>Крылатые</a:t>
            </a:r>
          </a:p>
          <a:p>
            <a:r>
              <a:rPr lang="ru-RU" sz="2400" b="1">
                <a:solidFill>
                  <a:srgbClr val="FF0000"/>
                </a:solidFill>
                <a:latin typeface="Times New Roman" pitchFamily="18" charset="0"/>
              </a:rPr>
              <a:t>слова из мифологии</a:t>
            </a:r>
          </a:p>
          <a:p>
            <a:r>
              <a:rPr lang="ru-RU" sz="2400">
                <a:latin typeface="Times New Roman" pitchFamily="18" charset="0"/>
              </a:rPr>
              <a:t>ахиллесова пята,</a:t>
            </a:r>
          </a:p>
          <a:p>
            <a:r>
              <a:rPr lang="ru-RU" sz="2400">
                <a:latin typeface="Times New Roman" pitchFamily="18" charset="0"/>
              </a:rPr>
              <a:t>нить Ариадны,</a:t>
            </a:r>
          </a:p>
          <a:p>
            <a:r>
              <a:rPr lang="ru-RU" sz="2400">
                <a:latin typeface="Times New Roman" pitchFamily="18" charset="0"/>
              </a:rPr>
              <a:t>дамоклов меч</a:t>
            </a:r>
            <a:endParaRPr lang="ru-RU" sz="2400" b="1">
              <a:solidFill>
                <a:srgbClr val="FF0000"/>
              </a:solidFill>
              <a:latin typeface="Times New Roman" pitchFamily="18" charset="0"/>
            </a:endParaRPr>
          </a:p>
          <a:p>
            <a:endParaRPr lang="ru-RU" sz="2400">
              <a:latin typeface="Times New Roman" pitchFamily="18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000750" y="4500563"/>
            <a:ext cx="257175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chemeClr val="bg1"/>
                </a:solidFill>
                <a:latin typeface="Times New Roman" pitchFamily="18" charset="0"/>
              </a:rPr>
              <a:t>Крылатые слова и выражения, созданные писателем</a:t>
            </a:r>
          </a:p>
          <a:p>
            <a:r>
              <a:rPr lang="ru-RU">
                <a:latin typeface="Times New Roman" pitchFamily="18" charset="0"/>
              </a:rPr>
              <a:t>Голый король</a:t>
            </a:r>
          </a:p>
          <a:p>
            <a:r>
              <a:rPr lang="ru-RU">
                <a:latin typeface="Times New Roman" pitchFamily="18" charset="0"/>
              </a:rPr>
              <a:t>Счастливые часов не наблюдают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3" dur="8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4" dur="8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8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8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8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8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3" dur="8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4" dur="8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8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8" dur="8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9" dur="8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8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3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4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8" dur="8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9" dur="8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8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3" dur="8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4" dur="8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8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/>
      <p:bldP spid="10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357188"/>
            <a:ext cx="8229600" cy="6215062"/>
          </a:xfrm>
        </p:spPr>
        <p:txBody>
          <a:bodyPr>
            <a:normAutofit fontScale="92500" lnSpcReduction="2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     </a:t>
            </a:r>
            <a:r>
              <a:rPr lang="ru-RU" b="1" dirty="0" smtClean="0">
                <a:solidFill>
                  <a:srgbClr val="C00000"/>
                </a:solidFill>
              </a:rPr>
              <a:t>Прочитайте. На сколько групп можно распределить фразеологизмы? Какие это группы?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900" i="1" dirty="0" smtClean="0"/>
              <a:t>Сломя голову, и дело с концом, во всю прыть, и след простыл, дело в шляпе, поминай как звали.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i="1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i="1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i="1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i="1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 (I – сломя голову, во всю прыть; II – и дело с концом, дело в шляпе; III – и след простыл, поминай как звали.)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Улыбающееся лицо 5"/>
          <p:cNvSpPr/>
          <p:nvPr/>
        </p:nvSpPr>
        <p:spPr>
          <a:xfrm>
            <a:off x="357188" y="3357563"/>
            <a:ext cx="8215312" cy="3143250"/>
          </a:xfrm>
          <a:prstGeom prst="smileyFac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Прямоугольник 3"/>
          <p:cNvSpPr>
            <a:spLocks noChangeArrowheads="1"/>
          </p:cNvSpPr>
          <p:nvPr/>
        </p:nvSpPr>
        <p:spPr bwMode="auto">
          <a:xfrm>
            <a:off x="285750" y="500063"/>
            <a:ext cx="8501063" cy="655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C00000"/>
                </a:solidFill>
                <a:latin typeface="Times New Roman" pitchFamily="18" charset="0"/>
              </a:rPr>
              <a:t>Замените подчеркнутые слова фразеологизмами. Что изменилось? Предложения запишите. </a:t>
            </a:r>
          </a:p>
          <a:p>
            <a:r>
              <a:rPr lang="ru-RU" sz="2800">
                <a:latin typeface="Times New Roman" pitchFamily="18" charset="0"/>
              </a:rPr>
              <a:t/>
            </a:r>
            <a:br>
              <a:rPr lang="ru-RU" sz="2800">
                <a:latin typeface="Times New Roman" pitchFamily="18" charset="0"/>
              </a:rPr>
            </a:br>
            <a:r>
              <a:rPr lang="ru-RU" sz="2800" i="1">
                <a:latin typeface="Times New Roman" pitchFamily="18" charset="0"/>
              </a:rPr>
              <a:t>1. Вера Сергеевна объясняла решение задачи, но </a:t>
            </a:r>
            <a:r>
              <a:rPr lang="ru-RU" sz="2800" i="1" u="sng">
                <a:latin typeface="Times New Roman" pitchFamily="18" charset="0"/>
              </a:rPr>
              <a:t>Петя не слушал. </a:t>
            </a:r>
            <a:br>
              <a:rPr lang="ru-RU" sz="2800" i="1" u="sng">
                <a:latin typeface="Times New Roman" pitchFamily="18" charset="0"/>
              </a:rPr>
            </a:br>
            <a:r>
              <a:rPr lang="ru-RU" sz="2800" i="1">
                <a:latin typeface="Times New Roman" pitchFamily="18" charset="0"/>
              </a:rPr>
              <a:t>2. Ира узнала, что поездка откладывается, и </a:t>
            </a:r>
            <a:r>
              <a:rPr lang="ru-RU" sz="2800" i="1" u="sng">
                <a:latin typeface="Times New Roman" pitchFamily="18" charset="0"/>
              </a:rPr>
              <a:t>загрустила</a:t>
            </a:r>
            <a:r>
              <a:rPr lang="ru-RU" sz="2800" i="1">
                <a:latin typeface="Times New Roman" pitchFamily="18" charset="0"/>
              </a:rPr>
              <a:t>. </a:t>
            </a:r>
            <a:br>
              <a:rPr lang="ru-RU" sz="2800" i="1">
                <a:latin typeface="Times New Roman" pitchFamily="18" charset="0"/>
              </a:rPr>
            </a:br>
            <a:r>
              <a:rPr lang="ru-RU" sz="2800" i="1">
                <a:latin typeface="Times New Roman" pitchFamily="18" charset="0"/>
              </a:rPr>
              <a:t>3. Кирилл целый день </a:t>
            </a:r>
            <a:r>
              <a:rPr lang="ru-RU" sz="2800" i="1" u="sng">
                <a:latin typeface="Times New Roman" pitchFamily="18" charset="0"/>
              </a:rPr>
              <a:t>бездельничал</a:t>
            </a:r>
            <a:r>
              <a:rPr lang="ru-RU" sz="2800" i="1">
                <a:latin typeface="Times New Roman" pitchFamily="18" charset="0"/>
              </a:rPr>
              <a:t>. </a:t>
            </a:r>
            <a:br>
              <a:rPr lang="ru-RU" sz="2800" i="1">
                <a:latin typeface="Times New Roman" pitchFamily="18" charset="0"/>
              </a:rPr>
            </a:br>
            <a:r>
              <a:rPr lang="ru-RU" sz="2800" i="1">
                <a:latin typeface="Times New Roman" pitchFamily="18" charset="0"/>
              </a:rPr>
              <a:t>4. Мы догадывались, что он нас </a:t>
            </a:r>
            <a:r>
              <a:rPr lang="ru-RU" sz="2800" i="1" u="sng">
                <a:latin typeface="Times New Roman" pitchFamily="18" charset="0"/>
              </a:rPr>
              <a:t>обманывает</a:t>
            </a:r>
            <a:r>
              <a:rPr lang="ru-RU" sz="2800" i="1">
                <a:latin typeface="Times New Roman" pitchFamily="18" charset="0"/>
              </a:rPr>
              <a:t>. </a:t>
            </a:r>
            <a:br>
              <a:rPr lang="ru-RU" sz="2800" i="1">
                <a:latin typeface="Times New Roman" pitchFamily="18" charset="0"/>
              </a:rPr>
            </a:br>
            <a:r>
              <a:rPr lang="ru-RU" sz="2800" i="1">
                <a:latin typeface="Times New Roman" pitchFamily="18" charset="0"/>
              </a:rPr>
              <a:t>5. Первого сентября Уля проснулась </a:t>
            </a:r>
            <a:r>
              <a:rPr lang="ru-RU" sz="2800" i="1" u="sng">
                <a:latin typeface="Times New Roman" pitchFamily="18" charset="0"/>
              </a:rPr>
              <a:t>очень рано</a:t>
            </a:r>
            <a:r>
              <a:rPr lang="ru-RU" sz="2800" i="1">
                <a:latin typeface="Times New Roman" pitchFamily="18" charset="0"/>
              </a:rPr>
              <a:t>. </a:t>
            </a:r>
          </a:p>
          <a:p>
            <a:r>
              <a:rPr lang="ru-RU" sz="2800" i="1">
                <a:latin typeface="Times New Roman" pitchFamily="18" charset="0"/>
              </a:rPr>
              <a:t/>
            </a:r>
            <a:br>
              <a:rPr lang="ru-RU" sz="2800" i="1">
                <a:latin typeface="Times New Roman" pitchFamily="18" charset="0"/>
              </a:rPr>
            </a:br>
            <a:r>
              <a:rPr lang="ru-RU" sz="2800">
                <a:solidFill>
                  <a:schemeClr val="bg1"/>
                </a:solidFill>
                <a:latin typeface="Times New Roman" pitchFamily="18" charset="0"/>
              </a:rPr>
              <a:t>Справочный материал: повесить нос, водить за нос, ни свет ни заря,  бить баклуши, пропустить мимо ушей.</a:t>
            </a:r>
            <a:r>
              <a:rPr lang="ru-RU" sz="2800" i="1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ru-RU" sz="2800" i="1">
                <a:latin typeface="Times New Roman" pitchFamily="18" charset="0"/>
              </a:rPr>
              <a:t/>
            </a:r>
            <a:br>
              <a:rPr lang="ru-RU" sz="2800" i="1">
                <a:latin typeface="Times New Roman" pitchFamily="18" charset="0"/>
              </a:rPr>
            </a:br>
            <a:endParaRPr lang="ru-RU" sz="28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Содержимое 2"/>
          <p:cNvSpPr>
            <a:spLocks noGrp="1"/>
          </p:cNvSpPr>
          <p:nvPr>
            <p:ph idx="1"/>
          </p:nvPr>
        </p:nvSpPr>
        <p:spPr>
          <a:xfrm>
            <a:off x="3429000" y="214313"/>
            <a:ext cx="5572125" cy="585787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ru-RU" sz="3600" b="1" dirty="0" smtClean="0">
                <a:solidFill>
                  <a:srgbClr val="FF0000"/>
                </a:solidFill>
              </a:rPr>
              <a:t>Цели урока:</a:t>
            </a:r>
          </a:p>
          <a:p>
            <a:pPr eaLnBrk="1" hangingPunct="1">
              <a:buFontTx/>
              <a:buChar char="-"/>
              <a:defRPr/>
            </a:pPr>
            <a:r>
              <a:rPr lang="ru-RU" sz="3600" dirty="0" smtClean="0">
                <a:solidFill>
                  <a:schemeClr val="accent4">
                    <a:lumMod val="75000"/>
                  </a:schemeClr>
                </a:solidFill>
              </a:rPr>
              <a:t>познакомить учащихся с фразеологизмами;</a:t>
            </a:r>
          </a:p>
          <a:p>
            <a:pPr eaLnBrk="1" hangingPunct="1">
              <a:buFontTx/>
              <a:buChar char="-"/>
              <a:defRPr/>
            </a:pPr>
            <a:r>
              <a:rPr lang="ru-RU" sz="3600" dirty="0" smtClean="0">
                <a:solidFill>
                  <a:schemeClr val="accent4">
                    <a:lumMod val="75000"/>
                  </a:schemeClr>
                </a:solidFill>
              </a:rPr>
              <a:t>учить употреблять в речи фразеологизмы с целью ее обогащения;</a:t>
            </a:r>
          </a:p>
          <a:p>
            <a:pPr eaLnBrk="1" hangingPunct="1">
              <a:buFontTx/>
              <a:buChar char="-"/>
              <a:defRPr/>
            </a:pPr>
            <a:r>
              <a:rPr lang="ru-RU" sz="3600" dirty="0" smtClean="0">
                <a:solidFill>
                  <a:schemeClr val="accent4">
                    <a:lumMod val="75000"/>
                  </a:schemeClr>
                </a:solidFill>
              </a:rPr>
              <a:t>учить находить фразеологизмы в тексте;</a:t>
            </a:r>
          </a:p>
          <a:p>
            <a:pPr eaLnBrk="1" hangingPunct="1">
              <a:buFontTx/>
              <a:buChar char="-"/>
              <a:defRPr/>
            </a:pPr>
            <a:endParaRPr lang="ru-RU" sz="32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eaLnBrk="1" hangingPunct="1">
              <a:buFontTx/>
              <a:buChar char="-"/>
              <a:defRPr/>
            </a:pPr>
            <a:endParaRPr lang="ru-RU" dirty="0" smtClean="0"/>
          </a:p>
          <a:p>
            <a:pPr eaLnBrk="1" hangingPunct="1">
              <a:buFontTx/>
              <a:buChar char="-"/>
              <a:defRPr/>
            </a:pPr>
            <a:endParaRPr lang="ru-RU" dirty="0" smtClean="0"/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ru-RU" dirty="0" smtClean="0"/>
              <a:t> </a:t>
            </a:r>
          </a:p>
        </p:txBody>
      </p:sp>
      <p:pic>
        <p:nvPicPr>
          <p:cNvPr id="3075" name="Рисунок 3" descr="SY01253_.WM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57375"/>
            <a:ext cx="4438650" cy="482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ChangeArrowheads="1"/>
          </p:cNvSpPr>
          <p:nvPr/>
        </p:nvSpPr>
        <p:spPr bwMode="auto">
          <a:xfrm>
            <a:off x="357188" y="142875"/>
            <a:ext cx="8501062" cy="655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000" b="1">
                <a:solidFill>
                  <a:srgbClr val="7030A0"/>
                </a:solidFill>
                <a:ea typeface="Times New Roman" pitchFamily="18" charset="0"/>
                <a:cs typeface="Arial" charset="0"/>
              </a:rPr>
              <a:t>Прочитайте текст. Кто больше найдет фразеологизмов в тексте? </a:t>
            </a:r>
          </a:p>
          <a:p>
            <a:endParaRPr lang="ru-RU" sz="2000" b="1">
              <a:solidFill>
                <a:srgbClr val="7030A0"/>
              </a:solidFill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sz="2000">
                <a:ea typeface="Times New Roman" pitchFamily="18" charset="0"/>
                <a:cs typeface="Arial" charset="0"/>
              </a:rPr>
              <a:t>Мой самый близкий друг Шурик любил, оказывается, считать ворон, бить баклуши и гонять лодыря. Дома он, как о том были наслышаны все в квартале, палец о палец не ударял, чтобы помочь бабушке. Как его только ни корили вернувшиеся с работы родители, что ему ни выговаривали, а ему все нипочем. В один из вечеров мы, приятели Шурика, услышали, что на его месте мы давно бы сквозь землю провалились и что мучили бы нас угрызения совести. А этому, что ни толкуй </a:t>
            </a:r>
            <a:r>
              <a:rPr lang="ru-RU" sz="2000">
                <a:latin typeface="Calibri" pitchFamily="34" charset="0"/>
                <a:ea typeface="Times New Roman" pitchFamily="18" charset="0"/>
                <a:cs typeface="Arial" charset="0"/>
              </a:rPr>
              <a:t>–</a:t>
            </a:r>
            <a:r>
              <a:rPr lang="ru-RU" sz="2000">
                <a:ea typeface="Times New Roman" pitchFamily="18" charset="0"/>
                <a:cs typeface="Arial" charset="0"/>
              </a:rPr>
              <a:t> в одно ухо влетает, в другое вылетает. И таким он, оказывается, был и когда от горшка два вершка только составлял, и теперь, вымахавши с коломенскую версту. Все с него как с гуся вода, все ему что об стенку горох.</a:t>
            </a:r>
            <a:br>
              <a:rPr lang="ru-RU" sz="2000">
                <a:ea typeface="Times New Roman" pitchFamily="18" charset="0"/>
                <a:cs typeface="Arial" charset="0"/>
              </a:rPr>
            </a:br>
            <a:r>
              <a:rPr lang="ru-RU" sz="2000">
                <a:latin typeface="Calibri" pitchFamily="34" charset="0"/>
                <a:ea typeface="Times New Roman" pitchFamily="18" charset="0"/>
                <a:cs typeface="Arial" charset="0"/>
              </a:rPr>
              <a:t>– </a:t>
            </a:r>
            <a:r>
              <a:rPr lang="ru-RU" sz="2000">
                <a:ea typeface="Times New Roman" pitchFamily="18" charset="0"/>
                <a:cs typeface="Arial" charset="0"/>
              </a:rPr>
              <a:t>Нет, мать, </a:t>
            </a:r>
            <a:r>
              <a:rPr lang="ru-RU" sz="2000">
                <a:latin typeface="Calibri" pitchFamily="34" charset="0"/>
                <a:ea typeface="Times New Roman" pitchFamily="18" charset="0"/>
                <a:cs typeface="Arial" charset="0"/>
              </a:rPr>
              <a:t>–</a:t>
            </a:r>
            <a:r>
              <a:rPr lang="ru-RU" sz="2000">
                <a:ea typeface="Times New Roman" pitchFamily="18" charset="0"/>
                <a:cs typeface="Arial" charset="0"/>
              </a:rPr>
              <a:t> заключил однажды отец, </a:t>
            </a:r>
            <a:r>
              <a:rPr lang="ru-RU" sz="2000">
                <a:latin typeface="Calibri" pitchFamily="34" charset="0"/>
                <a:ea typeface="Times New Roman" pitchFamily="18" charset="0"/>
                <a:cs typeface="Arial" charset="0"/>
              </a:rPr>
              <a:t>–</a:t>
            </a:r>
            <a:r>
              <a:rPr lang="ru-RU" sz="2000">
                <a:ea typeface="Times New Roman" pitchFamily="18" charset="0"/>
                <a:cs typeface="Arial" charset="0"/>
              </a:rPr>
              <a:t> я больше не намерен бросать слова на ветер и сидеть сложа руки.</a:t>
            </a:r>
            <a:br>
              <a:rPr lang="ru-RU" sz="2000">
                <a:ea typeface="Times New Roman" pitchFamily="18" charset="0"/>
                <a:cs typeface="Arial" charset="0"/>
              </a:rPr>
            </a:br>
            <a:r>
              <a:rPr lang="ru-RU" sz="2000">
                <a:ea typeface="Times New Roman" pitchFamily="18" charset="0"/>
                <a:cs typeface="Arial" charset="0"/>
              </a:rPr>
              <a:t>И он потянулся за ремнем на стене, чтобы Шурику всыпать по первое число, задать баню, снять с него стружку и в конце концов показать, где раки зимуют... </a:t>
            </a:r>
          </a:p>
          <a:p>
            <a:pPr eaLnBrk="0" hangingPunct="0"/>
            <a:r>
              <a:rPr lang="ru-RU" sz="2000">
                <a:ea typeface="Times New Roman" pitchFamily="18" charset="0"/>
                <a:cs typeface="Arial" charset="0"/>
              </a:rPr>
              <a:t>(</a:t>
            </a:r>
            <a:r>
              <a:rPr lang="ru-RU" sz="2000" i="1">
                <a:ea typeface="Times New Roman" pitchFamily="18" charset="0"/>
                <a:cs typeface="Arial" charset="0"/>
              </a:rPr>
              <a:t>По Э.А.</a:t>
            </a:r>
            <a:r>
              <a:rPr lang="ru-RU" sz="2000" i="1">
                <a:latin typeface="Calibri" pitchFamily="34" charset="0"/>
                <a:ea typeface="Times New Roman" pitchFamily="18" charset="0"/>
                <a:cs typeface="Arial" charset="0"/>
              </a:rPr>
              <a:t> </a:t>
            </a:r>
            <a:r>
              <a:rPr lang="ru-RU" sz="2000" i="1">
                <a:ea typeface="Times New Roman" pitchFamily="18" charset="0"/>
                <a:cs typeface="Arial" charset="0"/>
              </a:rPr>
              <a:t>Вартаньяну</a:t>
            </a:r>
            <a:r>
              <a:rPr lang="ru-RU" sz="2000">
                <a:ea typeface="Times New Roman" pitchFamily="18" charset="0"/>
                <a:cs typeface="Arial" charset="0"/>
              </a:rPr>
              <a:t>)</a:t>
            </a:r>
          </a:p>
          <a:p>
            <a:pPr eaLnBrk="0" hangingPunct="0"/>
            <a:r>
              <a:rPr lang="ru-RU" sz="2000" b="1">
                <a:solidFill>
                  <a:srgbClr val="7030A0"/>
                </a:solidFill>
                <a:ea typeface="Times New Roman" pitchFamily="18" charset="0"/>
                <a:cs typeface="Arial" charset="0"/>
              </a:rPr>
              <a:t>Найдите в тексте фразеологизмы, которые имеют одинаковое значение? Назовите их. Каково их значение?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Содержимое 2"/>
          <p:cNvSpPr>
            <a:spLocks noGrp="1"/>
          </p:cNvSpPr>
          <p:nvPr>
            <p:ph idx="1"/>
          </p:nvPr>
        </p:nvSpPr>
        <p:spPr>
          <a:xfrm>
            <a:off x="428625" y="0"/>
            <a:ext cx="8229600" cy="50006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z="6600" b="1" smtClean="0">
                <a:solidFill>
                  <a:srgbClr val="FF0000"/>
                </a:solidFill>
              </a:rPr>
              <a:t>Спасибо за урок!!!!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400" b="1" smtClean="0"/>
              <a:t>Мы сегодня не переливали из пустого в порожнее, а работали не покладая рук. И хоть к концу урока мы немного устали, но не вышли из себя, а взяли себя в руки и продолжили работу. И в классе не было ни одного, кто бы смотрел на работу одноклассников                   сквозь пальцы.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400" b="1" smtClean="0">
                <a:solidFill>
                  <a:srgbClr val="FF0000"/>
                </a:solidFill>
              </a:rPr>
              <a:t>                             </a:t>
            </a:r>
            <a:r>
              <a:rPr lang="ru-RU" sz="5400" b="1" smtClean="0">
                <a:solidFill>
                  <a:srgbClr val="FF0000"/>
                </a:solidFill>
              </a:rPr>
              <a:t>Молодцы!</a:t>
            </a:r>
          </a:p>
        </p:txBody>
      </p:sp>
      <p:pic>
        <p:nvPicPr>
          <p:cNvPr id="22531" name="Рисунок 3" descr="http://nsc.1september.ru/2004/24/1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3429000"/>
            <a:ext cx="2071688" cy="326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Рисунок 4" descr="http://nsc.1september.ru/2004/24/17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7938" y="3071813"/>
            <a:ext cx="260985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25"/>
            <a:ext cx="8229600" cy="58801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Литература</a:t>
            </a:r>
          </a:p>
          <a:p>
            <a:pPr marL="650875" indent="-514350" eaLnBrk="1" hangingPunct="1">
              <a:buFont typeface="Wingdings 2" pitchFamily="18" charset="2"/>
              <a:buAutoNum type="arabicPeriod"/>
              <a:defRPr/>
            </a:pPr>
            <a:r>
              <a:rPr lang="en-US" sz="3200" dirty="0" smtClean="0">
                <a:hlinkClick r:id="rId2"/>
              </a:rPr>
              <a:t>http://tmn.fio.ru/works/97x/305/41.htm</a:t>
            </a:r>
            <a:r>
              <a:rPr lang="ru-RU" sz="3200" dirty="0" smtClean="0"/>
              <a:t>;</a:t>
            </a:r>
          </a:p>
          <a:p>
            <a:pPr marL="650875" indent="-514350" eaLnBrk="1" hangingPunct="1">
              <a:buFont typeface="Wingdings 2" pitchFamily="18" charset="2"/>
              <a:buAutoNum type="arabicPeriod"/>
              <a:defRPr/>
            </a:pPr>
            <a:r>
              <a:rPr lang="en-US" sz="3200" dirty="0" smtClean="0"/>
              <a:t>dob.1september.ru/2001/09/11.htm </a:t>
            </a:r>
            <a:r>
              <a:rPr lang="ru-RU" sz="3200" dirty="0" smtClean="0"/>
              <a:t>;</a:t>
            </a:r>
          </a:p>
          <a:p>
            <a:pPr marL="650875" indent="-514350" eaLnBrk="1" hangingPunct="1">
              <a:buFont typeface="Wingdings 2" pitchFamily="18" charset="2"/>
              <a:buAutoNum type="arabicPeriod"/>
              <a:defRPr/>
            </a:pPr>
            <a:r>
              <a:rPr lang="en-US" sz="3200" dirty="0" smtClean="0">
                <a:hlinkClick r:id="rId3"/>
              </a:rPr>
              <a:t>http://www.encsite.info/</a:t>
            </a:r>
            <a:r>
              <a:rPr lang="ru-RU" sz="3200" dirty="0" smtClean="0"/>
              <a:t>;</a:t>
            </a:r>
          </a:p>
          <a:p>
            <a:pPr marL="650875" indent="-514350" eaLnBrk="1" hangingPunct="1">
              <a:buFont typeface="Wingdings 2" pitchFamily="18" charset="2"/>
              <a:buAutoNum type="arabicPeriod"/>
              <a:defRPr/>
            </a:pPr>
            <a:r>
              <a:rPr lang="ru-RU" sz="3200" dirty="0" smtClean="0"/>
              <a:t>Дубровин М.И. Словарь «Русские фразеологизмы в картинках» – М.: Русский язык, 1981 г.;</a:t>
            </a:r>
          </a:p>
          <a:p>
            <a:pPr marL="650875" indent="-514350" eaLnBrk="1" hangingPunct="1">
              <a:buFont typeface="Wingdings 2" pitchFamily="18" charset="2"/>
              <a:buAutoNum type="arabicPeriod"/>
              <a:defRPr/>
            </a:pPr>
            <a:r>
              <a:rPr lang="ru-RU" sz="3200" dirty="0" smtClean="0"/>
              <a:t>Даль В.Словарь «Пословицы и поговорки» – М.: Просвещение, 1957  г.</a:t>
            </a:r>
            <a:endParaRPr lang="ru-RU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Содержимое 2"/>
          <p:cNvSpPr>
            <a:spLocks noGrp="1"/>
          </p:cNvSpPr>
          <p:nvPr>
            <p:ph idx="1"/>
          </p:nvPr>
        </p:nvSpPr>
        <p:spPr>
          <a:xfrm>
            <a:off x="0" y="214313"/>
            <a:ext cx="9144000" cy="6357937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z="4800" b="1" smtClean="0">
                <a:solidFill>
                  <a:srgbClr val="C00000"/>
                </a:solidFill>
              </a:rPr>
              <a:t> </a:t>
            </a:r>
            <a:r>
              <a:rPr lang="ru-RU" sz="4000" b="1" smtClean="0">
                <a:solidFill>
                  <a:srgbClr val="C00000"/>
                </a:solidFill>
              </a:rPr>
              <a:t>Фразеологизм – </a:t>
            </a:r>
            <a:r>
              <a:rPr lang="ru-RU" sz="4000" b="1" smtClean="0"/>
              <a:t>это устойчивое  неделимое сочетание слов , которое можно заменить синонимом, одним словом.</a:t>
            </a:r>
          </a:p>
          <a:p>
            <a:pPr eaLnBrk="1" hangingPunct="1">
              <a:buFont typeface="Wingdings 2" pitchFamily="18" charset="2"/>
              <a:buNone/>
            </a:pPr>
            <a:endParaRPr lang="ru-RU" sz="4800" b="1" smtClean="0">
              <a:solidFill>
                <a:srgbClr val="C00000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ru-RU" sz="4800" b="1" smtClean="0">
                <a:solidFill>
                  <a:srgbClr val="C00000"/>
                </a:solidFill>
              </a:rPr>
              <a:t>  </a:t>
            </a:r>
            <a:r>
              <a:rPr lang="en-US" sz="4400" smtClean="0">
                <a:solidFill>
                  <a:srgbClr val="7030A0"/>
                </a:solidFill>
              </a:rPr>
              <a:t>Phrasis </a:t>
            </a:r>
            <a:r>
              <a:rPr lang="en-US" sz="4400" smtClean="0"/>
              <a:t>– </a:t>
            </a:r>
            <a:r>
              <a:rPr lang="ru-RU" sz="4400" smtClean="0"/>
              <a:t>«выражение»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4400" smtClean="0">
                <a:solidFill>
                  <a:srgbClr val="7030A0"/>
                </a:solidFill>
              </a:rPr>
              <a:t>  </a:t>
            </a:r>
            <a:r>
              <a:rPr lang="en-US" sz="4400" smtClean="0">
                <a:solidFill>
                  <a:srgbClr val="7030A0"/>
                </a:solidFill>
              </a:rPr>
              <a:t>Logos </a:t>
            </a:r>
            <a:r>
              <a:rPr lang="en-US" sz="4400" smtClean="0"/>
              <a:t>– </a:t>
            </a:r>
            <a:r>
              <a:rPr lang="ru-RU" sz="4400" smtClean="0"/>
              <a:t>«учение»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5"/>
            <a:ext cx="8229600" cy="6165850"/>
          </a:xfrm>
        </p:spPr>
        <p:txBody>
          <a:bodyPr>
            <a:normAutofit lnSpcReduction="1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 </a:t>
            </a:r>
            <a:r>
              <a:rPr lang="ru-RU" sz="4000" b="1" dirty="0" smtClean="0">
                <a:solidFill>
                  <a:srgbClr val="C00000"/>
                </a:solidFill>
              </a:rPr>
              <a:t>Лексическое  значение  </a:t>
            </a:r>
            <a:r>
              <a:rPr lang="ru-RU" sz="4000" dirty="0" smtClean="0"/>
              <a:t>имеет весь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4000" dirty="0" smtClean="0"/>
              <a:t>фразеологизм в целом.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4000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4000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4000" dirty="0" smtClean="0"/>
              <a:t>Фразеологизмы – это </a:t>
            </a:r>
            <a:r>
              <a:rPr lang="ru-RU" sz="4000" b="1" dirty="0" smtClean="0">
                <a:solidFill>
                  <a:srgbClr val="C00000"/>
                </a:solidFill>
              </a:rPr>
              <a:t>средства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4000" b="1" dirty="0" smtClean="0">
                <a:solidFill>
                  <a:srgbClr val="C00000"/>
                </a:solidFill>
              </a:rPr>
              <a:t>выразительности языка</a:t>
            </a:r>
            <a:r>
              <a:rPr lang="ru-RU" sz="4000" dirty="0" smtClean="0"/>
              <a:t>, они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4000" dirty="0" smtClean="0"/>
              <a:t>делают нашу речь эмоциональной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4000" dirty="0" smtClean="0"/>
              <a:t>выразительной и яркой.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5" descr="«Море по колено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" y="142875"/>
            <a:ext cx="3143250" cy="42148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sp>
        <p:nvSpPr>
          <p:cNvPr id="6147" name="Rectangle 1"/>
          <p:cNvSpPr>
            <a:spLocks noChangeArrowheads="1"/>
          </p:cNvSpPr>
          <p:nvPr/>
        </p:nvSpPr>
        <p:spPr bwMode="auto">
          <a:xfrm>
            <a:off x="0" y="4572000"/>
            <a:ext cx="32146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 i="1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«Море по колено» </a:t>
            </a:r>
            <a:r>
              <a:rPr lang="ru-RU" sz="2000">
                <a:latin typeface="Calibri" pitchFamily="34" charset="0"/>
                <a:cs typeface="Times New Roman" pitchFamily="18" charset="0"/>
              </a:rPr>
              <a:t>—</a:t>
            </a:r>
          </a:p>
          <a:p>
            <a:pPr algn="ctr"/>
            <a:endParaRPr lang="ru-RU" sz="2000"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ru-RU" sz="2000">
                <a:latin typeface="Calibri" pitchFamily="34" charset="0"/>
                <a:cs typeface="Times New Roman" pitchFamily="18" charset="0"/>
              </a:rPr>
              <a:t> ничто не страшно.</a:t>
            </a:r>
            <a:endParaRPr lang="ru-RU" sz="2000"/>
          </a:p>
        </p:txBody>
      </p:sp>
      <p:pic>
        <p:nvPicPr>
          <p:cNvPr id="6148" name="Рисунок 8" descr="«Мухи не обидит»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25" y="142875"/>
            <a:ext cx="274320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Rectangle 2"/>
          <p:cNvSpPr>
            <a:spLocks noChangeArrowheads="1"/>
          </p:cNvSpPr>
          <p:nvPr/>
        </p:nvSpPr>
        <p:spPr bwMode="auto">
          <a:xfrm>
            <a:off x="4357688" y="3071813"/>
            <a:ext cx="4786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 i="1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«Мухи не обидит»</a:t>
            </a:r>
            <a:r>
              <a:rPr lang="ru-RU" sz="2000" b="1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000">
                <a:latin typeface="Calibri" pitchFamily="34" charset="0"/>
                <a:cs typeface="Times New Roman" pitchFamily="18" charset="0"/>
              </a:rPr>
              <a:t>— кроткий человек.</a:t>
            </a:r>
            <a:endParaRPr lang="ru-RU" sz="2000"/>
          </a:p>
        </p:txBody>
      </p:sp>
      <p:pic>
        <p:nvPicPr>
          <p:cNvPr id="6150" name="Рисунок 10" descr="«Как две капли воды»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88" y="3429000"/>
            <a:ext cx="3633787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2071688" y="6215063"/>
            <a:ext cx="6572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 i="1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«Как две капли воды»</a:t>
            </a:r>
            <a:r>
              <a:rPr lang="ru-RU" sz="200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000">
                <a:latin typeface="Calibri" pitchFamily="34" charset="0"/>
                <a:cs typeface="Times New Roman" pitchFamily="18" charset="0"/>
              </a:rPr>
              <a:t>— очень похожи друг на друга.</a:t>
            </a:r>
            <a:endParaRPr lang="ru-RU" sz="2000"/>
          </a:p>
        </p:txBody>
      </p:sp>
      <p:sp>
        <p:nvSpPr>
          <p:cNvPr id="14" name="Улыбающееся лицо 13"/>
          <p:cNvSpPr/>
          <p:nvPr/>
        </p:nvSpPr>
        <p:spPr>
          <a:xfrm>
            <a:off x="357188" y="5000625"/>
            <a:ext cx="2500312" cy="1143000"/>
          </a:xfrm>
          <a:prstGeom prst="smileyFace">
            <a:avLst>
              <a:gd name="adj" fmla="val 4653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Улыбающееся лицо 14"/>
          <p:cNvSpPr/>
          <p:nvPr/>
        </p:nvSpPr>
        <p:spPr>
          <a:xfrm>
            <a:off x="5072063" y="5715000"/>
            <a:ext cx="3429000" cy="1000125"/>
          </a:xfrm>
          <a:prstGeom prst="smileyFace">
            <a:avLst>
              <a:gd name="adj" fmla="val 4653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Улыбающееся лицо 15"/>
          <p:cNvSpPr/>
          <p:nvPr/>
        </p:nvSpPr>
        <p:spPr>
          <a:xfrm>
            <a:off x="6643688" y="2928938"/>
            <a:ext cx="2500312" cy="1143000"/>
          </a:xfrm>
          <a:prstGeom prst="smileyFace">
            <a:avLst>
              <a:gd name="adj" fmla="val 4653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Рисунок 4" descr="«Тянуть кота за хвост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142875"/>
            <a:ext cx="400050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1"/>
          <p:cNvSpPr>
            <a:spLocks noChangeArrowheads="1"/>
          </p:cNvSpPr>
          <p:nvPr/>
        </p:nvSpPr>
        <p:spPr bwMode="auto">
          <a:xfrm>
            <a:off x="0" y="2571750"/>
            <a:ext cx="52863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 i="1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«Тянуть кота за хвост»</a:t>
            </a:r>
            <a:r>
              <a:rPr lang="ru-RU" sz="2000" b="1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000">
                <a:latin typeface="Calibri" pitchFamily="34" charset="0"/>
                <a:cs typeface="Times New Roman" pitchFamily="18" charset="0"/>
              </a:rPr>
              <a:t>—</a:t>
            </a:r>
          </a:p>
          <a:p>
            <a:pPr algn="ctr"/>
            <a:r>
              <a:rPr lang="ru-RU" sz="2000">
                <a:latin typeface="Calibri" pitchFamily="34" charset="0"/>
                <a:cs typeface="Times New Roman" pitchFamily="18" charset="0"/>
              </a:rPr>
              <a:t>надолго затягивать какое-либо решение или дело.</a:t>
            </a:r>
            <a:endParaRPr lang="ru-RU" sz="2000"/>
          </a:p>
        </p:txBody>
      </p:sp>
      <p:pic>
        <p:nvPicPr>
          <p:cNvPr id="7172" name="Рисунок 6" descr="«Не разлей вода»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0" y="142875"/>
            <a:ext cx="3467100" cy="477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Rectangle 2"/>
          <p:cNvSpPr>
            <a:spLocks noChangeArrowheads="1"/>
          </p:cNvSpPr>
          <p:nvPr/>
        </p:nvSpPr>
        <p:spPr bwMode="auto">
          <a:xfrm>
            <a:off x="4857750" y="5000625"/>
            <a:ext cx="40719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 i="1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«Не разлей вода»</a:t>
            </a:r>
            <a:r>
              <a:rPr lang="ru-RU" sz="2000" b="1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000">
                <a:latin typeface="Calibri" pitchFamily="34" charset="0"/>
                <a:cs typeface="Times New Roman" pitchFamily="18" charset="0"/>
              </a:rPr>
              <a:t>—</a:t>
            </a:r>
          </a:p>
          <a:p>
            <a:pPr algn="ctr"/>
            <a:r>
              <a:rPr lang="ru-RU" sz="2000">
                <a:latin typeface="Calibri" pitchFamily="34" charset="0"/>
                <a:cs typeface="Times New Roman" pitchFamily="18" charset="0"/>
              </a:rPr>
              <a:t>дружные ребята.</a:t>
            </a:r>
            <a:endParaRPr lang="ru-RU" sz="2000"/>
          </a:p>
        </p:txBody>
      </p:sp>
      <p:pic>
        <p:nvPicPr>
          <p:cNvPr id="7174" name="Рисунок 8" descr="«Витать в облаках»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625" y="3714750"/>
            <a:ext cx="4214813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5" name="Rectangle 3"/>
          <p:cNvSpPr>
            <a:spLocks noChangeArrowheads="1"/>
          </p:cNvSpPr>
          <p:nvPr/>
        </p:nvSpPr>
        <p:spPr bwMode="auto">
          <a:xfrm>
            <a:off x="285750" y="6215063"/>
            <a:ext cx="3857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 i="1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«Витать в облаках»</a:t>
            </a:r>
            <a:r>
              <a:rPr lang="ru-RU" sz="2000" b="1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000">
                <a:latin typeface="Calibri" pitchFamily="34" charset="0"/>
                <a:cs typeface="Times New Roman" pitchFamily="18" charset="0"/>
              </a:rPr>
              <a:t>— мечтать.</a:t>
            </a:r>
            <a:endParaRPr lang="ru-RU" sz="2000"/>
          </a:p>
        </p:txBody>
      </p:sp>
      <p:sp>
        <p:nvSpPr>
          <p:cNvPr id="11" name="Прямоугольник 10"/>
          <p:cNvSpPr/>
          <p:nvPr/>
        </p:nvSpPr>
        <p:spPr>
          <a:xfrm>
            <a:off x="142875" y="3000375"/>
            <a:ext cx="4929188" cy="5000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143250" y="6215063"/>
            <a:ext cx="1714500" cy="4286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929313" y="5357813"/>
            <a:ext cx="1928812" cy="64293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3" descr="«Плясать под чужую дудку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" y="142875"/>
            <a:ext cx="4357688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Rectangle 1"/>
          <p:cNvSpPr>
            <a:spLocks noChangeArrowheads="1"/>
          </p:cNvSpPr>
          <p:nvPr/>
        </p:nvSpPr>
        <p:spPr bwMode="auto">
          <a:xfrm>
            <a:off x="-142875" y="2500313"/>
            <a:ext cx="52863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400" b="1" i="1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«Плясать под чужую дудку»</a:t>
            </a:r>
            <a:r>
              <a:rPr lang="ru-RU" sz="2400" b="1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>
                <a:latin typeface="Calibri" pitchFamily="34" charset="0"/>
                <a:cs typeface="Times New Roman" pitchFamily="18" charset="0"/>
              </a:rPr>
              <a:t>— беспрекословно выполнять волю другого человека.</a:t>
            </a:r>
            <a:endParaRPr lang="ru-RU" sz="2400"/>
          </a:p>
        </p:txBody>
      </p:sp>
      <p:pic>
        <p:nvPicPr>
          <p:cNvPr id="8196" name="Рисунок 5" descr="«Сесть на шею»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5" y="0"/>
            <a:ext cx="3876675" cy="564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Rectangle 2"/>
          <p:cNvSpPr>
            <a:spLocks noChangeArrowheads="1"/>
          </p:cNvSpPr>
          <p:nvPr/>
        </p:nvSpPr>
        <p:spPr bwMode="auto">
          <a:xfrm>
            <a:off x="5357813" y="5657850"/>
            <a:ext cx="35004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400" b="1" i="1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«Сесть на шею»</a:t>
            </a:r>
            <a:r>
              <a:rPr lang="ru-RU" sz="2400" b="1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>
                <a:latin typeface="Calibri" pitchFamily="34" charset="0"/>
                <a:cs typeface="Times New Roman" pitchFamily="18" charset="0"/>
              </a:rPr>
              <a:t>—</a:t>
            </a:r>
          </a:p>
          <a:p>
            <a:pPr algn="ctr"/>
            <a:r>
              <a:rPr lang="ru-RU" sz="2400">
                <a:latin typeface="Calibri" pitchFamily="34" charset="0"/>
                <a:cs typeface="Times New Roman" pitchFamily="18" charset="0"/>
              </a:rPr>
              <a:t> быть обузой для другого человека.</a:t>
            </a:r>
            <a:endParaRPr lang="ru-RU" sz="2400"/>
          </a:p>
        </p:txBody>
      </p:sp>
      <p:pic>
        <p:nvPicPr>
          <p:cNvPr id="8198" name="Рисунок 8" descr="«Водить за нос»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625" y="3286125"/>
            <a:ext cx="3929063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Rectangle 3"/>
          <p:cNvSpPr>
            <a:spLocks noChangeArrowheads="1"/>
          </p:cNvSpPr>
          <p:nvPr/>
        </p:nvSpPr>
        <p:spPr bwMode="auto">
          <a:xfrm>
            <a:off x="0" y="6215063"/>
            <a:ext cx="47863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400" b="1" i="1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«Водить за нос»</a:t>
            </a:r>
            <a:r>
              <a:rPr lang="ru-RU" sz="2400" b="1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>
                <a:latin typeface="Calibri" pitchFamily="34" charset="0"/>
                <a:cs typeface="Times New Roman" pitchFamily="18" charset="0"/>
              </a:rPr>
              <a:t>— обманывать.</a:t>
            </a:r>
            <a:endParaRPr lang="ru-RU" sz="2400"/>
          </a:p>
        </p:txBody>
      </p:sp>
      <p:sp>
        <p:nvSpPr>
          <p:cNvPr id="11" name="Прямоугольник 10"/>
          <p:cNvSpPr/>
          <p:nvPr/>
        </p:nvSpPr>
        <p:spPr>
          <a:xfrm>
            <a:off x="5286375" y="6143625"/>
            <a:ext cx="3643313" cy="5715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786063" y="6286500"/>
            <a:ext cx="1785937" cy="3571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85750" y="2928938"/>
            <a:ext cx="4357688" cy="3571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Прямоугольник 4"/>
          <p:cNvSpPr>
            <a:spLocks noChangeArrowheads="1"/>
          </p:cNvSpPr>
          <p:nvPr/>
        </p:nvSpPr>
        <p:spPr bwMode="auto">
          <a:xfrm>
            <a:off x="428625" y="214313"/>
            <a:ext cx="842962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Times New Roman" pitchFamily="18" charset="0"/>
              </a:rPr>
              <a:t>Художник-иностранец продолжает изучать русский язык. Но во фразеологизмах он никак не может разобраться. Назовите фразеологизмы, которые здесь им изображены. Когда они употребляются? Составьте с ними предложения.</a:t>
            </a:r>
            <a:endParaRPr lang="ru-RU" sz="2400">
              <a:latin typeface="Times New Roman" pitchFamily="18" charset="0"/>
            </a:endParaRPr>
          </a:p>
        </p:txBody>
      </p:sp>
      <p:pic>
        <p:nvPicPr>
          <p:cNvPr id="9219" name="Рисунок 5" descr="http://tmn.fio.ru/works/97x/305/kroc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85938"/>
            <a:ext cx="3643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Рисунок 6" descr="http://tmn.fio.ru/works/97x/305/basm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38" y="1643063"/>
            <a:ext cx="3071812" cy="264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Рисунок 7" descr="http://tmn.fio.ru/works/97x/305/bik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14750" y="4081463"/>
            <a:ext cx="3952875" cy="277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3" descr="http://tmn.fio.ru/works/97x/305/zvezd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142875"/>
            <a:ext cx="3000375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Рисунок 4" descr="http://tmn.fio.ru/works/97x/305/butilka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63" y="1071563"/>
            <a:ext cx="2143125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Рисунок 5" descr="http://tmn.fio.ru/works/97x/305/lis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43313" y="357188"/>
            <a:ext cx="280987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2" descr="te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14625" y="4071938"/>
            <a:ext cx="3810000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276</TotalTime>
  <Words>831</Words>
  <Application>Microsoft Office PowerPoint</Application>
  <PresentationFormat>Экран (4:3)</PresentationFormat>
  <Paragraphs>123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Апекс</vt:lpstr>
      <vt:lpstr>Фразеология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Фразеология</dc:title>
  <dc:creator>Никита</dc:creator>
  <cp:lastModifiedBy>Пользователь 12</cp:lastModifiedBy>
  <cp:revision>33</cp:revision>
  <dcterms:created xsi:type="dcterms:W3CDTF">2008-09-16T15:39:27Z</dcterms:created>
  <dcterms:modified xsi:type="dcterms:W3CDTF">2023-01-02T06:40:44Z</dcterms:modified>
</cp:coreProperties>
</file>