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8" r:id="rId4"/>
    <p:sldId id="265" r:id="rId5"/>
    <p:sldId id="266" r:id="rId6"/>
    <p:sldId id="267" r:id="rId7"/>
    <p:sldId id="264" r:id="rId8"/>
    <p:sldId id="268" r:id="rId9"/>
    <p:sldId id="269" r:id="rId10"/>
    <p:sldId id="270" r:id="rId11"/>
    <p:sldId id="259" r:id="rId12"/>
    <p:sldId id="278" r:id="rId13"/>
    <p:sldId id="260" r:id="rId14"/>
    <p:sldId id="261" r:id="rId15"/>
    <p:sldId id="271" r:id="rId16"/>
    <p:sldId id="279" r:id="rId17"/>
    <p:sldId id="280" r:id="rId18"/>
    <p:sldId id="281" r:id="rId19"/>
    <p:sldId id="282" r:id="rId20"/>
    <p:sldId id="283" r:id="rId21"/>
    <p:sldId id="284" r:id="rId22"/>
    <p:sldId id="285" r:id="rId23"/>
    <p:sldId id="286" r:id="rId24"/>
    <p:sldId id="287" r:id="rId25"/>
    <p:sldId id="272" r:id="rId26"/>
    <p:sldId id="288" r:id="rId27"/>
    <p:sldId id="289" r:id="rId28"/>
    <p:sldId id="290" r:id="rId29"/>
    <p:sldId id="291" r:id="rId30"/>
    <p:sldId id="292" r:id="rId31"/>
    <p:sldId id="273" r:id="rId32"/>
    <p:sldId id="274" r:id="rId33"/>
    <p:sldId id="275" r:id="rId34"/>
    <p:sldId id="276"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30"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81000"/>
            <a:ext cx="7772400" cy="1143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1062038" y="1766888"/>
            <a:ext cx="3808412" cy="4113212"/>
          </a:xfrm>
        </p:spPr>
        <p:txBody>
          <a:bodyPr/>
          <a:lstStyle/>
          <a:p>
            <a:pPr lvl="0"/>
            <a:endParaRPr lang="ru-RU" noProof="0" smtClean="0"/>
          </a:p>
        </p:txBody>
      </p:sp>
      <p:sp>
        <p:nvSpPr>
          <p:cNvPr id="4" name="Текст 3"/>
          <p:cNvSpPr>
            <a:spLocks noGrp="1"/>
          </p:cNvSpPr>
          <p:nvPr>
            <p:ph type="body" sz="half" idx="2"/>
          </p:nvPr>
        </p:nvSpPr>
        <p:spPr>
          <a:xfrm>
            <a:off x="5022850" y="1766888"/>
            <a:ext cx="3808413" cy="4113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91D71F7-78B8-4D99-B0A6-D8AFAE6D5392}"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81000"/>
            <a:ext cx="77724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1062038" y="1766888"/>
            <a:ext cx="7769225" cy="4113212"/>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502F8BA-BB21-427E-A832-B236F6511909}"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810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062038" y="1766888"/>
            <a:ext cx="3808412" cy="4113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артинка 3"/>
          <p:cNvSpPr>
            <a:spLocks noGrp="1"/>
          </p:cNvSpPr>
          <p:nvPr>
            <p:ph type="clipArt" sz="half" idx="2"/>
          </p:nvPr>
        </p:nvSpPr>
        <p:spPr>
          <a:xfrm>
            <a:off x="5022850" y="1766888"/>
            <a:ext cx="3808413" cy="4113212"/>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2D36E5C-D5A8-40E0-8E09-884E28366E62}"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066800" y="381000"/>
            <a:ext cx="77724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62038" y="1766888"/>
            <a:ext cx="3808412" cy="19796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5022850" y="1766888"/>
            <a:ext cx="3808413" cy="19796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62038" y="3898900"/>
            <a:ext cx="3808412"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5022850" y="3898900"/>
            <a:ext cx="3808413"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341C077-8254-4939-8CA9-72A135F29F1A}"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F0E6153-378E-4671-989F-B2CDA6099B74}"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3" y="103188"/>
            <a:ext cx="8243887" cy="131445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561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fld id="{75219CA0-5271-4421-BBEB-226EFD3CA1AC}" type="datetime1">
              <a:rPr lang="ru-RU" smtClean="0"/>
              <a:pPr/>
              <a:t>24.12.2019</a:t>
            </a:fld>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r>
              <a:rPr lang="ru-RU" smtClean="0"/>
              <a:t>Кривошеева Г.А.</a:t>
            </a:r>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752F976E-FE3F-4FAC-9056-29DF966C5DF7}" type="slidenum">
              <a:rPr lang="ru-RU"/>
              <a:pPr/>
              <a:t>‹#›</a:t>
            </a:fld>
            <a:endParaRPr lang="ru-RU"/>
          </a:p>
        </p:txBody>
      </p:sp>
    </p:spTree>
    <p:extLst>
      <p:ext uri="{BB962C8B-B14F-4D97-AF65-F5344CB8AC3E}">
        <p14:creationId xmlns:p14="http://schemas.microsoft.com/office/powerpoint/2010/main" val="3462301995"/>
      </p:ext>
    </p:extLst>
  </p:cSld>
  <p:clrMapOvr>
    <a:masterClrMapping/>
  </p:clrMapOvr>
  <p:transition spd="med" advClick="0" advTm="7000">
    <p:plus/>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0.jpeg"/><Relationship Id="rId7" Type="http://schemas.openxmlformats.org/officeDocument/2006/relationships/image" Target="../media/image24.gif"/><Relationship Id="rId2" Type="http://schemas.openxmlformats.org/officeDocument/2006/relationships/slideLayout" Target="../slideLayouts/slideLayout16.xml"/><Relationship Id="rId1" Type="http://schemas.openxmlformats.org/officeDocument/2006/relationships/audio" Target="file:///C:\Users\214\Desktop\&#1088;&#1103;%205\&#1054;&#1090;&#1082;&#1088;&#1099;&#1090;&#1099;&#1081;%20&#1091;&#1088;&#1086;&#1082;%2011%20&#1076;&#1077;&#1082;&#1072;&#1073;&#1088;&#1103;%202014%20&#1075;&#1086;&#1076;&#1072;%20&#1074;%205%20&#1042;%20&#1082;&#1083;&#1072;&#1089;&#1089;&#1077;%20&#1060;&#1043;&#1054;&#1057;\&#1053;&#1077;&#1080;&#1079;&#1074;&#1077;&#1089;&#1090;&#1077;&#1085;+-+&#1053;&#1086;&#1074;&#1086;&#1075;&#1086;&#1076;&#1085;&#1103;&#1103;+&#1092;&#1080;&#1079;&#1082;&#1091;&#1083;&#1100;&#1090;&#1084;&#1080;&#1085;&#1091;&#1090;&#1082;&#1072;+(muz-color.ru).mp3" TargetMode="Externa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ru.wikipedia.org/wiki/XV_%D0%B2%D0%B5%D0%BA" TargetMode="External"/><Relationship Id="rId2" Type="http://schemas.openxmlformats.org/officeDocument/2006/relationships/hyperlink" Target="http://ru.wikipedia.org/wiki/%D0%AE%D1%81%D1%8B" TargetMode="External"/><Relationship Id="rId1" Type="http://schemas.openxmlformats.org/officeDocument/2006/relationships/slideLayout" Target="../slideLayouts/slideLayout4.xml"/><Relationship Id="rId5" Type="http://schemas.openxmlformats.org/officeDocument/2006/relationships/hyperlink" Target="http://ru.wikipedia.org/wiki/%D0%A6%D0%B5%D1%80%D0%BA%D0%BE%D0%B2%D0%BD%D0%BE%D1%81%D0%BB%D0%B0%D0%B2%D1%8F%D0%BD%D1%81%D0%BA%D0%B8%D0%B9_%D1%8F%D0%B7%D1%8B%D0%BA" TargetMode="External"/><Relationship Id="rId4" Type="http://schemas.openxmlformats.org/officeDocument/2006/relationships/hyperlink" Target="http://ru.wikipedia.org/wiki/XVII_%D0%B2%D0%B5%D0%B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ru.wikipedia.org/wiki/1918" TargetMode="External"/><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2051" name="Picture 22" descr="22z"/>
          <p:cNvPicPr>
            <a:picLocks noChangeAspect="1" noChangeArrowheads="1" noCrop="1"/>
          </p:cNvPicPr>
          <p:nvPr/>
        </p:nvPicPr>
        <p:blipFill>
          <a:blip r:embed="rId2" cstate="print"/>
          <a:srcRect/>
          <a:stretch>
            <a:fillRect/>
          </a:stretch>
        </p:blipFill>
        <p:spPr bwMode="auto">
          <a:xfrm>
            <a:off x="457200" y="4191000"/>
            <a:ext cx="8382000" cy="1371600"/>
          </a:xfrm>
          <a:prstGeom prst="rect">
            <a:avLst/>
          </a:prstGeom>
          <a:noFill/>
          <a:ln w="9525">
            <a:noFill/>
            <a:miter lim="800000"/>
            <a:headEnd/>
            <a:tailEnd/>
          </a:ln>
        </p:spPr>
      </p:pic>
      <p:pic>
        <p:nvPicPr>
          <p:cNvPr id="2052" name="Picture 23" descr="315288020"/>
          <p:cNvPicPr>
            <a:picLocks noChangeAspect="1" noChangeArrowheads="1" noCrop="1"/>
          </p:cNvPicPr>
          <p:nvPr/>
        </p:nvPicPr>
        <p:blipFill>
          <a:blip r:embed="rId3" cstate="print"/>
          <a:srcRect/>
          <a:stretch>
            <a:fillRect/>
          </a:stretch>
        </p:blipFill>
        <p:spPr bwMode="auto">
          <a:xfrm>
            <a:off x="1066800" y="152400"/>
            <a:ext cx="6400800" cy="3895725"/>
          </a:xfrm>
          <a:prstGeom prst="rect">
            <a:avLst/>
          </a:prstGeom>
          <a:noFill/>
          <a:ln w="9525">
            <a:noFill/>
            <a:miter lim="800000"/>
            <a:headEnd/>
            <a:tailEnd/>
          </a:ln>
        </p:spPr>
      </p:pic>
      <p:pic>
        <p:nvPicPr>
          <p:cNvPr id="3076" name="Picture 4" descr="Новости сайта"/>
          <p:cNvPicPr>
            <a:picLocks noChangeAspect="1" noChangeArrowheads="1"/>
          </p:cNvPicPr>
          <p:nvPr/>
        </p:nvPicPr>
        <p:blipFill>
          <a:blip r:embed="rId4" cstate="print"/>
          <a:srcRect/>
          <a:stretch>
            <a:fillRect/>
          </a:stretch>
        </p:blipFill>
        <p:spPr bwMode="auto">
          <a:xfrm>
            <a:off x="179512" y="332656"/>
            <a:ext cx="1800200" cy="14847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ru-RU" smtClean="0"/>
              <a:t>СЛОГОВОЕ ПИСЬМО</a:t>
            </a:r>
          </a:p>
        </p:txBody>
      </p:sp>
      <p:pic>
        <p:nvPicPr>
          <p:cNvPr id="13315" name="Picture 4" descr="слоговое"/>
          <p:cNvPicPr>
            <a:picLocks noGrp="1" noChangeAspect="1" noChangeArrowheads="1"/>
          </p:cNvPicPr>
          <p:nvPr>
            <p:ph idx="1"/>
          </p:nvPr>
        </p:nvPicPr>
        <p:blipFill>
          <a:blip r:embed="rId2" cstate="print"/>
          <a:srcRect/>
          <a:stretch>
            <a:fillRect/>
          </a:stretch>
        </p:blipFill>
        <p:spPr>
          <a:xfrm>
            <a:off x="4572000" y="2060575"/>
            <a:ext cx="4186238" cy="4248150"/>
          </a:xfrm>
          <a:noFill/>
        </p:spPr>
      </p:pic>
      <p:sp>
        <p:nvSpPr>
          <p:cNvPr id="13316" name="Text Box 6"/>
          <p:cNvSpPr txBox="1">
            <a:spLocks noChangeArrowheads="1"/>
          </p:cNvSpPr>
          <p:nvPr/>
        </p:nvSpPr>
        <p:spPr bwMode="auto">
          <a:xfrm>
            <a:off x="1042988" y="2133600"/>
            <a:ext cx="3313112" cy="5203825"/>
          </a:xfrm>
          <a:prstGeom prst="rect">
            <a:avLst/>
          </a:prstGeom>
          <a:noFill/>
          <a:ln w="9525">
            <a:noFill/>
            <a:miter lim="800000"/>
            <a:headEnd/>
            <a:tailEnd/>
          </a:ln>
          <a:effectLst/>
        </p:spPr>
        <p:txBody>
          <a:bodyPr>
            <a:spAutoFit/>
          </a:bodyPr>
          <a:lstStyle/>
          <a:p>
            <a:pPr>
              <a:spcBef>
                <a:spcPct val="50000"/>
              </a:spcBef>
            </a:pPr>
            <a:r>
              <a:rPr lang="ru-RU" sz="2400">
                <a:latin typeface="Times New Roman" pitchFamily="18" charset="-52"/>
              </a:rPr>
              <a:t>После 1500 года в Элладе была выработа-       на  более удобная форма письменности – слоговое письмо. Ориентация на слог позволяла    ограничиться           сравнительно небольшим количеством знаков. </a:t>
            </a:r>
          </a:p>
          <a:p>
            <a:pPr>
              <a:spcBef>
                <a:spcPct val="50000"/>
              </a:spcBef>
            </a:pPr>
            <a:endParaRPr lang="ru-RU" sz="2400">
              <a:latin typeface="Times New Roman" pitchFamily="18" charset="-52"/>
            </a:endParaRPr>
          </a:p>
          <a:p>
            <a:pPr>
              <a:spcBef>
                <a:spcPct val="50000"/>
              </a:spcBef>
            </a:pPr>
            <a:r>
              <a:rPr lang="ru-RU" sz="2400">
                <a:latin typeface="Times New Roman" pitchFamily="18" charset="-52"/>
              </a:rPr>
              <a:t>      </a:t>
            </a:r>
          </a:p>
        </p:txBody>
      </p:sp>
    </p:spTree>
  </p:cSld>
  <p:clrMapOvr>
    <a:masterClrMapping/>
  </p:clrMapOvr>
  <p:transition spd="slow">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214\Desktop\все для ТЛМ\Фоны для презентаций новые\father-serm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266163" y="1700808"/>
            <a:ext cx="661168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Графика. Алфавит</a:t>
            </a:r>
            <a:r>
              <a:rPr lang="ru-RU"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6" name="Picture 2" descr="Задания по чистописанию 1 класс - Все учебники на одном сайте"/>
          <p:cNvPicPr>
            <a:picLocks noChangeAspect="1" noChangeArrowheads="1"/>
          </p:cNvPicPr>
          <p:nvPr/>
        </p:nvPicPr>
        <p:blipFill>
          <a:blip r:embed="rId3" cstate="print"/>
          <a:srcRect/>
          <a:stretch>
            <a:fillRect/>
          </a:stretch>
        </p:blipFill>
        <p:spPr bwMode="auto">
          <a:xfrm>
            <a:off x="2267744" y="3573016"/>
            <a:ext cx="4752528" cy="328498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сказка зима"/>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67" name="WordArt 17"/>
          <p:cNvSpPr>
            <a:spLocks noChangeArrowheads="1" noChangeShapeType="1" noTextEdit="1"/>
          </p:cNvSpPr>
          <p:nvPr/>
        </p:nvSpPr>
        <p:spPr bwMode="auto">
          <a:xfrm>
            <a:off x="1371600" y="228600"/>
            <a:ext cx="6934200" cy="657225"/>
          </a:xfrm>
          <a:prstGeom prst="rect">
            <a:avLst/>
          </a:prstGeom>
        </p:spPr>
        <p:txBody>
          <a:bodyPr wrap="none" fromWordArt="1">
            <a:prstTxWarp prst="textDoubleWave1">
              <a:avLst>
                <a:gd name="adj1" fmla="val 6500"/>
                <a:gd name="adj2" fmla="val 0"/>
              </a:avLst>
            </a:prstTxWarp>
          </a:bodyPr>
          <a:lstStyle/>
          <a:p>
            <a:pPr algn="ctr"/>
            <a:r>
              <a:rPr lang="ru-RU" sz="3600" kern="10" spc="-360">
                <a:ln w="12700">
                  <a:solidFill>
                    <a:srgbClr val="000099"/>
                  </a:solidFill>
                  <a:round/>
                  <a:headEnd/>
                  <a:tailEnd/>
                </a:ln>
                <a:solidFill>
                  <a:srgbClr val="FF00FF"/>
                </a:solidFill>
                <a:effectLst>
                  <a:outerShdw dist="125724" dir="18900000" algn="ctr" rotWithShape="0">
                    <a:srgbClr val="000099"/>
                  </a:outerShdw>
                </a:effectLst>
                <a:latin typeface="Impact"/>
              </a:rPr>
              <a:t>Физкультминутка</a:t>
            </a:r>
          </a:p>
        </p:txBody>
      </p:sp>
      <p:pic>
        <p:nvPicPr>
          <p:cNvPr id="37890" name="Picture 2" descr="Красивые и анимированные шрифты и алфавиты (152 видов)"/>
          <p:cNvPicPr>
            <a:picLocks noChangeAspect="1" noChangeArrowheads="1" noCrop="1"/>
          </p:cNvPicPr>
          <p:nvPr/>
        </p:nvPicPr>
        <p:blipFill>
          <a:blip r:embed="rId4" cstate="print"/>
          <a:srcRect/>
          <a:stretch>
            <a:fillRect/>
          </a:stretch>
        </p:blipFill>
        <p:spPr bwMode="auto">
          <a:xfrm>
            <a:off x="2339752" y="5229200"/>
            <a:ext cx="1219200" cy="1371601"/>
          </a:xfrm>
          <a:prstGeom prst="rect">
            <a:avLst/>
          </a:prstGeom>
          <a:noFill/>
        </p:spPr>
      </p:pic>
      <p:pic>
        <p:nvPicPr>
          <p:cNvPr id="37892" name="Picture 4" descr="Изображения и Анимация GIF из буквы P Gifmania"/>
          <p:cNvPicPr>
            <a:picLocks noChangeAspect="1" noChangeArrowheads="1" noCrop="1"/>
          </p:cNvPicPr>
          <p:nvPr/>
        </p:nvPicPr>
        <p:blipFill>
          <a:blip r:embed="rId5" cstate="print"/>
          <a:srcRect/>
          <a:stretch>
            <a:fillRect/>
          </a:stretch>
        </p:blipFill>
        <p:spPr bwMode="auto">
          <a:xfrm>
            <a:off x="6012160" y="2852936"/>
            <a:ext cx="2209800" cy="2143125"/>
          </a:xfrm>
          <a:prstGeom prst="rect">
            <a:avLst/>
          </a:prstGeom>
          <a:noFill/>
        </p:spPr>
      </p:pic>
      <p:pic>
        <p:nvPicPr>
          <p:cNvPr id="37894" name="Picture 6" descr="Забавные лягушки- анимированный алфавит. Обсуждение на LiveInternet - Российский Сервис Онлайн-Дневников"/>
          <p:cNvPicPr>
            <a:picLocks noChangeAspect="1" noChangeArrowheads="1" noCrop="1"/>
          </p:cNvPicPr>
          <p:nvPr/>
        </p:nvPicPr>
        <p:blipFill>
          <a:blip r:embed="rId6" cstate="print"/>
          <a:srcRect/>
          <a:stretch>
            <a:fillRect/>
          </a:stretch>
        </p:blipFill>
        <p:spPr bwMode="auto">
          <a:xfrm>
            <a:off x="1691680" y="1484784"/>
            <a:ext cx="1533525" cy="1600200"/>
          </a:xfrm>
          <a:prstGeom prst="rect">
            <a:avLst/>
          </a:prstGeom>
          <a:noFill/>
        </p:spPr>
      </p:pic>
      <p:pic>
        <p:nvPicPr>
          <p:cNvPr id="37896" name="Picture 8" descr="Приключения маленькой буковки / Блог ведет Ольга Плисецкая / Русский пионер"/>
          <p:cNvPicPr>
            <a:picLocks noChangeAspect="1" noChangeArrowheads="1" noCrop="1"/>
          </p:cNvPicPr>
          <p:nvPr/>
        </p:nvPicPr>
        <p:blipFill>
          <a:blip r:embed="rId7" cstate="print"/>
          <a:srcRect/>
          <a:stretch>
            <a:fillRect/>
          </a:stretch>
        </p:blipFill>
        <p:spPr bwMode="auto">
          <a:xfrm rot="720035">
            <a:off x="3347864" y="2852936"/>
            <a:ext cx="2305050" cy="2133601"/>
          </a:xfrm>
          <a:prstGeom prst="rect">
            <a:avLst/>
          </a:prstGeom>
          <a:noFill/>
        </p:spPr>
      </p:pic>
      <p:pic>
        <p:nvPicPr>
          <p:cNvPr id="37898" name="Picture 10" descr="Изображения и Анимация GIF из алфавита с красными звездами Gifmania"/>
          <p:cNvPicPr>
            <a:picLocks noChangeAspect="1" noChangeArrowheads="1" noCrop="1"/>
          </p:cNvPicPr>
          <p:nvPr/>
        </p:nvPicPr>
        <p:blipFill>
          <a:blip r:embed="rId8" cstate="print"/>
          <a:srcRect/>
          <a:stretch>
            <a:fillRect/>
          </a:stretch>
        </p:blipFill>
        <p:spPr bwMode="auto">
          <a:xfrm>
            <a:off x="7308304" y="1268760"/>
            <a:ext cx="1419225" cy="1323975"/>
          </a:xfrm>
          <a:prstGeom prst="rect">
            <a:avLst/>
          </a:prstGeom>
          <a:noFill/>
        </p:spPr>
      </p:pic>
      <p:pic>
        <p:nvPicPr>
          <p:cNvPr id="17" name="Неизвестен+-+Новогодняя+физкультминутка+(muz-color.ru).mp3">
            <a:hlinkClick r:id="" action="ppaction://media"/>
          </p:cNvPr>
          <p:cNvPicPr>
            <a:picLocks noRot="1" noChangeAspect="1"/>
          </p:cNvPicPr>
          <p:nvPr>
            <a:audioFile r:link="rId1"/>
          </p:nvPr>
        </p:nvPicPr>
        <p:blipFill>
          <a:blip r:embed="rId9" cstate="print"/>
          <a:stretch>
            <a:fillRect/>
          </a:stretch>
        </p:blipFill>
        <p:spPr>
          <a:xfrm>
            <a:off x="395536" y="5750024"/>
            <a:ext cx="432048" cy="4320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066" fill="hold"/>
                                        <p:tgtEl>
                                          <p:spTgt spid="17"/>
                                        </p:tgtEl>
                                      </p:cBhvr>
                                    </p:cmd>
                                  </p:childTnLst>
                                </p:cTn>
                              </p:par>
                            </p:childTnLst>
                          </p:cTn>
                        </p:par>
                      </p:childTnLst>
                    </p:cTn>
                  </p:par>
                </p:childTnLst>
              </p:cTn>
              <p:nextCondLst>
                <p:cond evt="onClick" delay="0">
                  <p:tgtEl>
                    <p:spTgt spid="1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214\Desktop\все для ТЛМ\Фоны для презентаций новые\father-serm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403648" y="1340768"/>
            <a:ext cx="6552728" cy="2985433"/>
          </a:xfrm>
          <a:prstGeom prst="rect">
            <a:avLst/>
          </a:prstGeom>
        </p:spPr>
        <p:txBody>
          <a:bodyPr wrap="square">
            <a:spAutoFit/>
          </a:bodyPr>
          <a:lstStyle/>
          <a:p>
            <a:pPr algn="ctr"/>
            <a:r>
              <a:rPr lang="ru-RU" sz="3600" b="1" dirty="0" smtClean="0">
                <a:solidFill>
                  <a:srgbClr val="002060"/>
                </a:solidFill>
              </a:rPr>
              <a:t>Слово </a:t>
            </a:r>
            <a:r>
              <a:rPr lang="ru-RU" sz="3600" b="1" dirty="0" smtClean="0">
                <a:solidFill>
                  <a:srgbClr val="DB070C"/>
                </a:solidFill>
              </a:rPr>
              <a:t>“алфавит” </a:t>
            </a:r>
            <a:r>
              <a:rPr lang="ru-RU" sz="3600" b="1" dirty="0" smtClean="0">
                <a:solidFill>
                  <a:srgbClr val="002060"/>
                </a:solidFill>
              </a:rPr>
              <a:t>происходит из названия двух первых букв греческого алфавита: </a:t>
            </a:r>
          </a:p>
          <a:p>
            <a:pPr algn="ctr"/>
            <a:endParaRPr lang="ru-RU" sz="3600" b="1" dirty="0" smtClean="0">
              <a:solidFill>
                <a:srgbClr val="002060"/>
              </a:solidFill>
            </a:endParaRPr>
          </a:p>
          <a:p>
            <a:pPr algn="ctr"/>
            <a:r>
              <a:rPr lang="ru-RU" sz="4400" b="1" dirty="0" smtClean="0">
                <a:solidFill>
                  <a:srgbClr val="00B050"/>
                </a:solidFill>
              </a:rPr>
              <a:t>АЛФАВИТ: АЛЬФА + ВИТА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214\Desktop\все для ТЛМ\Фоны для презентаций новые\father-serm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331640" y="1556792"/>
            <a:ext cx="6408712" cy="3139321"/>
          </a:xfrm>
          <a:prstGeom prst="rect">
            <a:avLst/>
          </a:prstGeom>
        </p:spPr>
        <p:txBody>
          <a:bodyPr wrap="square">
            <a:spAutoFit/>
          </a:bodyPr>
          <a:lstStyle/>
          <a:p>
            <a:pPr algn="ctr"/>
            <a:r>
              <a:rPr lang="ru-RU" sz="3600" b="1" dirty="0" smtClean="0"/>
              <a:t>Слово </a:t>
            </a:r>
            <a:r>
              <a:rPr lang="ru-RU" sz="3600" b="1" dirty="0" smtClean="0">
                <a:solidFill>
                  <a:srgbClr val="DB070C"/>
                </a:solidFill>
              </a:rPr>
              <a:t>“азбука” </a:t>
            </a:r>
            <a:r>
              <a:rPr lang="ru-RU" sz="3600" b="1" dirty="0" smtClean="0"/>
              <a:t>произошло от названий двух первых букв славянской азбуки: </a:t>
            </a:r>
          </a:p>
          <a:p>
            <a:pPr algn="ctr"/>
            <a:r>
              <a:rPr lang="ru-RU" sz="3600" b="1" dirty="0" smtClean="0"/>
              <a:t>А (аз) и Б (буки):</a:t>
            </a:r>
          </a:p>
          <a:p>
            <a:pPr algn="ctr"/>
            <a:r>
              <a:rPr lang="ru-RU" sz="5400" b="1" dirty="0" smtClean="0">
                <a:solidFill>
                  <a:srgbClr val="00B050"/>
                </a:solidFill>
              </a:rPr>
              <a:t>АЗБУКА: АЗ + БУКИ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214\Desktop\все для ТЛМ\Фоны для презентаций новые\father-serm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6866" name="Picture 2" descr="Кирилл и мефодий презентация - огромный выбор кратких содержаний"/>
          <p:cNvPicPr>
            <a:picLocks noChangeAspect="1" noChangeArrowheads="1"/>
          </p:cNvPicPr>
          <p:nvPr/>
        </p:nvPicPr>
        <p:blipFill>
          <a:blip r:embed="rId3" cstate="print"/>
          <a:srcRect/>
          <a:stretch>
            <a:fillRect/>
          </a:stretch>
        </p:blipFill>
        <p:spPr bwMode="auto">
          <a:xfrm>
            <a:off x="2915816" y="548680"/>
            <a:ext cx="3240360" cy="5194548"/>
          </a:xfrm>
          <a:prstGeom prst="rect">
            <a:avLst/>
          </a:prstGeom>
          <a:noFill/>
        </p:spPr>
      </p:pic>
      <p:sp>
        <p:nvSpPr>
          <p:cNvPr id="4" name="TextBox 3"/>
          <p:cNvSpPr txBox="1"/>
          <p:nvPr/>
        </p:nvSpPr>
        <p:spPr>
          <a:xfrm>
            <a:off x="2267744" y="5805264"/>
            <a:ext cx="6048672" cy="830997"/>
          </a:xfrm>
          <a:prstGeom prst="rect">
            <a:avLst/>
          </a:prstGeom>
          <a:noFill/>
        </p:spPr>
        <p:txBody>
          <a:bodyPr wrap="square" rtlCol="0">
            <a:spAutoFit/>
          </a:bodyPr>
          <a:lstStyle/>
          <a:p>
            <a:r>
              <a:rPr lang="ru-RU" sz="2400" b="1" dirty="0" smtClean="0">
                <a:solidFill>
                  <a:srgbClr val="002060"/>
                </a:solidFill>
              </a:rPr>
              <a:t>Создатели  славянской  азбуки –</a:t>
            </a:r>
          </a:p>
          <a:p>
            <a:r>
              <a:rPr lang="ru-RU" sz="2400" b="1" dirty="0" smtClean="0">
                <a:solidFill>
                  <a:srgbClr val="002060"/>
                </a:solidFill>
              </a:rPr>
              <a:t>              Кирилл  и Мефодий</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10B62F03-3EF0-4A06-8B7D-8335890C4F1C}" type="slidenum">
              <a:rPr lang="ru-RU" smtClean="0"/>
              <a:pPr/>
              <a:t>16</a:t>
            </a:fld>
            <a:endParaRPr lang="ru-RU"/>
          </a:p>
        </p:txBody>
      </p:sp>
      <p:sp>
        <p:nvSpPr>
          <p:cNvPr id="2" name="Заголовок 1"/>
          <p:cNvSpPr>
            <a:spLocks noGrp="1"/>
          </p:cNvSpPr>
          <p:nvPr>
            <p:ph type="title" idx="4294967295"/>
          </p:nvPr>
        </p:nvSpPr>
        <p:spPr>
          <a:xfrm>
            <a:off x="0" y="103188"/>
            <a:ext cx="8243888" cy="1314450"/>
          </a:xfrm>
        </p:spPr>
        <p:txBody>
          <a:bodyPr>
            <a:normAutofit fontScale="90000"/>
          </a:bodyPr>
          <a:lstStyle/>
          <a:p>
            <a:r>
              <a:rPr lang="ru-RU" dirty="0" smtClean="0"/>
              <a:t>Происхождение русского алфавита</a:t>
            </a:r>
            <a:endParaRPr lang="ru-RU" dirty="0"/>
          </a:p>
        </p:txBody>
      </p:sp>
      <p:sp>
        <p:nvSpPr>
          <p:cNvPr id="3" name="Содержимое 2"/>
          <p:cNvSpPr>
            <a:spLocks noGrp="1"/>
          </p:cNvSpPr>
          <p:nvPr>
            <p:ph idx="4294967295"/>
          </p:nvPr>
        </p:nvSpPr>
        <p:spPr>
          <a:xfrm>
            <a:off x="0" y="1600200"/>
            <a:ext cx="8229600" cy="4456113"/>
          </a:xfrm>
          <a:solidFill>
            <a:schemeClr val="bg2">
              <a:lumMod val="75000"/>
            </a:schemeClr>
          </a:solidFill>
        </p:spPr>
        <p:txBody>
          <a:bodyPr/>
          <a:lstStyle/>
          <a:p>
            <a:r>
              <a:rPr lang="ru-RU" sz="4800" dirty="0" smtClean="0"/>
              <a:t>Русский алфавит произошел  от старославянского алфавита, который около </a:t>
            </a:r>
            <a:r>
              <a:rPr lang="ru-RU" sz="4800" b="1" dirty="0" smtClean="0"/>
              <a:t>863 </a:t>
            </a:r>
            <a:r>
              <a:rPr lang="ru-RU" sz="4800" dirty="0" smtClean="0"/>
              <a:t> года создали Кирилл и </a:t>
            </a:r>
            <a:r>
              <a:rPr lang="ru-RU" sz="4800" dirty="0" err="1" smtClean="0"/>
              <a:t>Мефодий</a:t>
            </a:r>
            <a:r>
              <a:rPr lang="ru-RU" sz="4800" dirty="0" smtClean="0"/>
              <a:t>.</a:t>
            </a:r>
            <a:endParaRPr lang="ru-RU" sz="4800" dirty="0"/>
          </a:p>
        </p:txBody>
      </p:sp>
    </p:spTree>
    <p:extLst>
      <p:ext uri="{BB962C8B-B14F-4D97-AF65-F5344CB8AC3E}">
        <p14:creationId xmlns:p14="http://schemas.microsoft.com/office/powerpoint/2010/main" val="2556099259"/>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ECA44A38-6AFD-4B2F-91B5-AABE102E522C}" type="slidenum">
              <a:rPr lang="ru-RU" smtClean="0"/>
              <a:pPr/>
              <a:t>17</a:t>
            </a:fld>
            <a:endParaRPr lang="ru-RU"/>
          </a:p>
        </p:txBody>
      </p:sp>
      <p:sp>
        <p:nvSpPr>
          <p:cNvPr id="46082" name="Rectangle 2"/>
          <p:cNvSpPr>
            <a:spLocks noGrp="1" noChangeArrowheads="1"/>
          </p:cNvSpPr>
          <p:nvPr>
            <p:ph type="title" idx="4294967295"/>
          </p:nvPr>
        </p:nvSpPr>
        <p:spPr>
          <a:xfrm>
            <a:off x="0" y="103188"/>
            <a:ext cx="8858250" cy="6040437"/>
          </a:xfrm>
        </p:spPr>
        <p:txBody>
          <a:bodyPr/>
          <a:lstStyle/>
          <a:p>
            <a:r>
              <a:rPr lang="ru-RU" dirty="0" smtClean="0"/>
              <a:t>Кирилл и </a:t>
            </a:r>
            <a:r>
              <a:rPr lang="ru-RU" dirty="0" err="1" smtClean="0"/>
              <a:t>Мефодий</a:t>
            </a:r>
            <a:endParaRPr lang="ru-RU" dirty="0"/>
          </a:p>
        </p:txBody>
      </p:sp>
      <p:pic>
        <p:nvPicPr>
          <p:cNvPr id="46095" name="Picture 15" descr="http://upload.wikimedia.org/wikipedia/commons/c/c6/Cyril-methodius-small.jpg"/>
          <p:cNvPicPr>
            <a:picLocks noChangeAspect="1" noChangeArrowheads="1"/>
          </p:cNvPicPr>
          <p:nvPr/>
        </p:nvPicPr>
        <p:blipFill>
          <a:blip r:embed="rId2"/>
          <a:srcRect/>
          <a:stretch>
            <a:fillRect/>
          </a:stretch>
        </p:blipFill>
        <p:spPr bwMode="auto">
          <a:xfrm>
            <a:off x="0" y="0"/>
            <a:ext cx="9144000" cy="5429264"/>
          </a:xfrm>
          <a:prstGeom prst="rect">
            <a:avLst/>
          </a:prstGeom>
          <a:noFill/>
        </p:spPr>
      </p:pic>
    </p:spTree>
    <p:extLst>
      <p:ext uri="{BB962C8B-B14F-4D97-AF65-F5344CB8AC3E}">
        <p14:creationId xmlns:p14="http://schemas.microsoft.com/office/powerpoint/2010/main" val="165113929"/>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5DB81F0-E44B-4D2C-89B5-494C6982F2B2}" type="slidenum">
              <a:rPr lang="ru-RU" smtClean="0"/>
              <a:pPr/>
              <a:t>18</a:t>
            </a:fld>
            <a:endParaRPr lang="ru-RU"/>
          </a:p>
        </p:txBody>
      </p:sp>
      <p:sp>
        <p:nvSpPr>
          <p:cNvPr id="5" name="Прямоугольник 4"/>
          <p:cNvSpPr/>
          <p:nvPr/>
        </p:nvSpPr>
        <p:spPr>
          <a:xfrm>
            <a:off x="0" y="0"/>
            <a:ext cx="8858280" cy="6186309"/>
          </a:xfrm>
          <a:prstGeom prst="rect">
            <a:avLst/>
          </a:prstGeom>
        </p:spPr>
        <p:txBody>
          <a:bodyPr wrap="square">
            <a:spAutoFit/>
          </a:bodyPr>
          <a:lstStyle/>
          <a:p>
            <a:r>
              <a:rPr lang="ru-RU" sz="4400" dirty="0" smtClean="0"/>
              <a:t>Русский алфавит произошёл от древнерусской кириллицы, которая была заимствована у болгарской </a:t>
            </a:r>
            <a:r>
              <a:rPr lang="ru-RU" sz="4400" b="1" dirty="0" smtClean="0"/>
              <a:t>кириллицы</a:t>
            </a:r>
            <a:r>
              <a:rPr lang="ru-RU" sz="4400" dirty="0" smtClean="0"/>
              <a:t> и получила распространение в </a:t>
            </a:r>
            <a:r>
              <a:rPr lang="ru-RU" sz="4400" b="1" dirty="0" smtClean="0">
                <a:solidFill>
                  <a:srgbClr val="FF0000"/>
                </a:solidFill>
              </a:rPr>
              <a:t>Киевской </a:t>
            </a:r>
            <a:r>
              <a:rPr lang="ru-RU" sz="4400" dirty="0" smtClean="0"/>
              <a:t>Руси после </a:t>
            </a:r>
            <a:r>
              <a:rPr lang="ru-RU" sz="4400" dirty="0" err="1" smtClean="0"/>
              <a:t>принятияхристианства</a:t>
            </a:r>
            <a:endParaRPr lang="ru-RU" sz="4400" dirty="0" smtClean="0"/>
          </a:p>
          <a:p>
            <a:r>
              <a:rPr lang="ru-RU" sz="4400" dirty="0" smtClean="0"/>
              <a:t>(</a:t>
            </a:r>
            <a:r>
              <a:rPr lang="ru-RU" sz="4400" b="1" dirty="0" smtClean="0"/>
              <a:t>988</a:t>
            </a:r>
            <a:r>
              <a:rPr lang="ru-RU" sz="4400" dirty="0" smtClean="0"/>
              <a:t>г.).</a:t>
            </a:r>
            <a:endParaRPr lang="ru-RU" sz="4400" dirty="0"/>
          </a:p>
        </p:txBody>
      </p:sp>
    </p:spTree>
    <p:extLst>
      <p:ext uri="{BB962C8B-B14F-4D97-AF65-F5344CB8AC3E}">
        <p14:creationId xmlns:p14="http://schemas.microsoft.com/office/powerpoint/2010/main" val="4255196356"/>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10B62F03-3EF0-4A06-8B7D-8335890C4F1C}" type="slidenum">
              <a:rPr lang="ru-RU" smtClean="0"/>
              <a:pPr/>
              <a:t>19</a:t>
            </a:fld>
            <a:endParaRPr lang="ru-RU"/>
          </a:p>
        </p:txBody>
      </p:sp>
      <p:pic>
        <p:nvPicPr>
          <p:cNvPr id="106498" name="Picture 2" descr="http://900igr.net/datas/istorija/Pismennost-na-Rusi/0008-008-Kirillitsa-i-glagolitsa.jpg"/>
          <p:cNvPicPr>
            <a:picLocks noChangeAspect="1" noChangeArrowheads="1"/>
          </p:cNvPicPr>
          <p:nvPr/>
        </p:nvPicPr>
        <p:blipFill>
          <a:blip r:embed="rId2"/>
          <a:srcRect/>
          <a:stretch>
            <a:fillRect/>
          </a:stretch>
        </p:blipFill>
        <p:spPr bwMode="auto">
          <a:xfrm>
            <a:off x="0" y="-214338"/>
            <a:ext cx="9144000" cy="7286676"/>
          </a:xfrm>
          <a:prstGeom prst="rect">
            <a:avLst/>
          </a:prstGeom>
          <a:noFill/>
        </p:spPr>
      </p:pic>
    </p:spTree>
    <p:extLst>
      <p:ext uri="{BB962C8B-B14F-4D97-AF65-F5344CB8AC3E}">
        <p14:creationId xmlns:p14="http://schemas.microsoft.com/office/powerpoint/2010/main" val="2571221341"/>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214\Desktop\все для ТЛМ\Фоны для презентаций новые\father-serm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0" y="1412776"/>
            <a:ext cx="8875451" cy="830997"/>
          </a:xfrm>
          <a:prstGeom prst="rect">
            <a:avLst/>
          </a:prstGeom>
          <a:noFill/>
        </p:spPr>
        <p:txBody>
          <a:bodyPr wrap="square" lIns="91440" tIns="45720" rIns="91440" bIns="45720">
            <a:spAutoFit/>
          </a:bodyPr>
          <a:lstStyle/>
          <a:p>
            <a:pPr algn="ctr"/>
            <a:r>
              <a:rPr lang="ru-RU"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Повторение – мать учения</a:t>
            </a:r>
            <a:endParaRPr lang="ru-RU"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827584" y="2132856"/>
            <a:ext cx="4716676" cy="646331"/>
          </a:xfrm>
          <a:prstGeom prst="rect">
            <a:avLst/>
          </a:prstGeom>
          <a:noFill/>
        </p:spPr>
        <p:txBody>
          <a:bodyPr wrap="square" rtlCol="0">
            <a:spAutoFit/>
          </a:bodyPr>
          <a:lstStyle/>
          <a:p>
            <a:r>
              <a:rPr lang="ru-RU" sz="3600" b="1" dirty="0" smtClean="0"/>
              <a:t>Найдите соответствия:</a:t>
            </a:r>
            <a:endParaRPr lang="ru-RU" sz="3600" b="1" dirty="0"/>
          </a:p>
        </p:txBody>
      </p:sp>
      <p:sp>
        <p:nvSpPr>
          <p:cNvPr id="7" name="TextBox 6"/>
          <p:cNvSpPr txBox="1"/>
          <p:nvPr/>
        </p:nvSpPr>
        <p:spPr>
          <a:xfrm>
            <a:off x="467544" y="2780928"/>
            <a:ext cx="8870766" cy="2677656"/>
          </a:xfrm>
          <a:prstGeom prst="rect">
            <a:avLst/>
          </a:prstGeom>
          <a:noFill/>
        </p:spPr>
        <p:txBody>
          <a:bodyPr wrap="square" rtlCol="0">
            <a:spAutoFit/>
          </a:bodyPr>
          <a:lstStyle/>
          <a:p>
            <a:r>
              <a:rPr lang="ru-RU" sz="2800" b="1" dirty="0" smtClean="0">
                <a:solidFill>
                  <a:srgbClr val="FF0000"/>
                </a:solidFill>
              </a:rPr>
              <a:t>1)Гласные звуки   </a:t>
            </a:r>
            <a:r>
              <a:rPr lang="ru-RU" sz="2800" b="1" dirty="0" smtClean="0">
                <a:solidFill>
                  <a:schemeClr val="tx2">
                    <a:lumMod val="75000"/>
                  </a:schemeClr>
                </a:solidFill>
              </a:rPr>
              <a:t>А) придают устной речи звучность,</a:t>
            </a:r>
          </a:p>
          <a:p>
            <a:r>
              <a:rPr lang="ru-RU" sz="2800" b="1" dirty="0" smtClean="0">
                <a:solidFill>
                  <a:schemeClr val="tx2">
                    <a:lumMod val="75000"/>
                  </a:schemeClr>
                </a:solidFill>
              </a:rPr>
              <a:t>                                     мелодичность и плавность</a:t>
            </a:r>
          </a:p>
          <a:p>
            <a:r>
              <a:rPr lang="ru-RU" sz="2800" b="1" dirty="0" smtClean="0">
                <a:solidFill>
                  <a:srgbClr val="FF0000"/>
                </a:solidFill>
              </a:rPr>
              <a:t>2)Сонорные и        </a:t>
            </a:r>
            <a:r>
              <a:rPr lang="ru-RU" sz="2800" b="1" dirty="0" smtClean="0">
                <a:solidFill>
                  <a:schemeClr val="tx2">
                    <a:lumMod val="75000"/>
                  </a:schemeClr>
                </a:solidFill>
              </a:rPr>
              <a:t>Б) делают нашу речь мягкой и </a:t>
            </a:r>
          </a:p>
          <a:p>
            <a:r>
              <a:rPr lang="ru-RU" sz="2800" b="1" dirty="0" smtClean="0">
                <a:solidFill>
                  <a:srgbClr val="FF0000"/>
                </a:solidFill>
              </a:rPr>
              <a:t>звонкие согласные  </a:t>
            </a:r>
            <a:r>
              <a:rPr lang="ru-RU" sz="2800" b="1" dirty="0" smtClean="0">
                <a:solidFill>
                  <a:schemeClr val="tx2">
                    <a:lumMod val="75000"/>
                  </a:schemeClr>
                </a:solidFill>
              </a:rPr>
              <a:t>нежной</a:t>
            </a:r>
          </a:p>
          <a:p>
            <a:r>
              <a:rPr lang="ru-RU" sz="2800" b="1" dirty="0" smtClean="0">
                <a:solidFill>
                  <a:srgbClr val="FF0000"/>
                </a:solidFill>
              </a:rPr>
              <a:t>3)Мягкие                 </a:t>
            </a:r>
            <a:r>
              <a:rPr lang="ru-RU" sz="2800" b="1" dirty="0" smtClean="0">
                <a:solidFill>
                  <a:srgbClr val="002060"/>
                </a:solidFill>
              </a:rPr>
              <a:t>В) делают нашу речь музыкальной</a:t>
            </a:r>
          </a:p>
          <a:p>
            <a:r>
              <a:rPr lang="ru-RU" sz="2800" b="1" dirty="0" smtClean="0">
                <a:solidFill>
                  <a:srgbClr val="FF0000"/>
                </a:solidFill>
              </a:rPr>
              <a:t>согласные                    </a:t>
            </a:r>
            <a:r>
              <a:rPr lang="ru-RU" sz="2800" b="1" dirty="0" smtClean="0">
                <a:solidFill>
                  <a:srgbClr val="002060"/>
                </a:solidFill>
              </a:rPr>
              <a:t>и напевной</a:t>
            </a: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исунок 11"/>
          <p:cNvSpPr>
            <a:spLocks noGrp="1"/>
          </p:cNvSpPr>
          <p:nvPr>
            <p:ph type="pic" idx="1"/>
          </p:nvPr>
        </p:nvSpPr>
        <p:spPr>
          <a:xfrm>
            <a:off x="1500166" y="642918"/>
            <a:ext cx="5486400" cy="4114800"/>
          </a:xfrm>
        </p:spPr>
      </p:sp>
      <p:sp>
        <p:nvSpPr>
          <p:cNvPr id="13" name="Текст 12"/>
          <p:cNvSpPr>
            <a:spLocks noGrp="1"/>
          </p:cNvSpPr>
          <p:nvPr>
            <p:ph type="body" sz="half" idx="2"/>
          </p:nvPr>
        </p:nvSpPr>
        <p:spPr>
          <a:xfrm>
            <a:off x="1792288" y="5367338"/>
            <a:ext cx="5486400" cy="1490662"/>
          </a:xfrm>
        </p:spPr>
        <p:txBody>
          <a:bodyPr/>
          <a:lstStyle/>
          <a:p>
            <a:r>
              <a:rPr lang="ru-RU" sz="2400" dirty="0" smtClean="0"/>
              <a:t>Кирилл и </a:t>
            </a:r>
            <a:r>
              <a:rPr lang="ru-RU" sz="2400" dirty="0" err="1" smtClean="0"/>
              <a:t>Мефодий</a:t>
            </a:r>
            <a:r>
              <a:rPr lang="ru-RU" sz="2400" dirty="0" smtClean="0"/>
              <a:t> создали азбуку "</a:t>
            </a:r>
            <a:r>
              <a:rPr lang="ru-RU" sz="2400" b="1" dirty="0" smtClean="0"/>
              <a:t>Глаголицу</a:t>
            </a:r>
            <a:r>
              <a:rPr lang="ru-RU" sz="2400" dirty="0" smtClean="0"/>
              <a:t>«, а их ученики "</a:t>
            </a:r>
            <a:r>
              <a:rPr lang="ru-RU" sz="2400" b="1" dirty="0" smtClean="0"/>
              <a:t>Кириллицу.</a:t>
            </a:r>
            <a:endParaRPr lang="ru-RU" sz="2400" dirty="0"/>
          </a:p>
        </p:txBody>
      </p:sp>
      <p:sp>
        <p:nvSpPr>
          <p:cNvPr id="6" name="Номер слайда 5"/>
          <p:cNvSpPr>
            <a:spLocks noGrp="1"/>
          </p:cNvSpPr>
          <p:nvPr>
            <p:ph type="sldNum" sz="quarter" idx="12"/>
          </p:nvPr>
        </p:nvSpPr>
        <p:spPr/>
        <p:txBody>
          <a:bodyPr/>
          <a:lstStyle/>
          <a:p>
            <a:fld id="{10B62F03-3EF0-4A06-8B7D-8335890C4F1C}" type="slidenum">
              <a:rPr lang="ru-RU" smtClean="0"/>
              <a:pPr/>
              <a:t>20</a:t>
            </a:fld>
            <a:endParaRPr lang="ru-RU"/>
          </a:p>
        </p:txBody>
      </p:sp>
      <p:pic>
        <p:nvPicPr>
          <p:cNvPr id="107522" name="Picture 2" descr="http://images13.fotosik.pl/18/0795ce514ff1b5e2.jpg"/>
          <p:cNvPicPr>
            <a:picLocks noChangeAspect="1" noChangeArrowheads="1"/>
          </p:cNvPicPr>
          <p:nvPr/>
        </p:nvPicPr>
        <p:blipFill>
          <a:blip r:embed="rId2"/>
          <a:srcRect/>
          <a:stretch>
            <a:fillRect/>
          </a:stretch>
        </p:blipFill>
        <p:spPr bwMode="auto">
          <a:xfrm flipH="1">
            <a:off x="0" y="0"/>
            <a:ext cx="9144000" cy="5405411"/>
          </a:xfrm>
          <a:prstGeom prst="rect">
            <a:avLst/>
          </a:prstGeom>
          <a:noFill/>
        </p:spPr>
      </p:pic>
    </p:spTree>
    <p:extLst>
      <p:ext uri="{BB962C8B-B14F-4D97-AF65-F5344CB8AC3E}">
        <p14:creationId xmlns:p14="http://schemas.microsoft.com/office/powerpoint/2010/main" val="2800877694"/>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sp>
        <p:nvSpPr>
          <p:cNvPr id="10" name="Текст 9"/>
          <p:cNvSpPr>
            <a:spLocks noGrp="1"/>
          </p:cNvSpPr>
          <p:nvPr>
            <p:ph type="body" sz="half" idx="2"/>
          </p:nvPr>
        </p:nvSpPr>
        <p:spPr/>
        <p:txBody>
          <a:bodyPr>
            <a:normAutofit fontScale="92500" lnSpcReduction="10000"/>
          </a:bodyPr>
          <a:lstStyle/>
          <a:p>
            <a:r>
              <a:rPr lang="ru-RU" sz="2800" dirty="0" smtClean="0"/>
              <a:t>До </a:t>
            </a:r>
            <a:r>
              <a:rPr lang="ru-RU" sz="2800" b="1" dirty="0" smtClean="0"/>
              <a:t>Кириллицы</a:t>
            </a:r>
            <a:r>
              <a:rPr lang="ru-RU" sz="2800" dirty="0" smtClean="0"/>
              <a:t> мы имели письмо </a:t>
            </a:r>
            <a:r>
              <a:rPr lang="ru-RU" sz="2800" b="1" dirty="0" smtClean="0"/>
              <a:t>Глаголицы</a:t>
            </a:r>
            <a:r>
              <a:rPr lang="ru-RU" sz="2800" dirty="0" smtClean="0"/>
              <a:t> и Славянские Руны.</a:t>
            </a:r>
            <a:endParaRPr lang="ru-RU" dirty="0"/>
          </a:p>
        </p:txBody>
      </p:sp>
      <p:sp>
        <p:nvSpPr>
          <p:cNvPr id="7" name="Номер слайда 6"/>
          <p:cNvSpPr>
            <a:spLocks noGrp="1"/>
          </p:cNvSpPr>
          <p:nvPr>
            <p:ph type="sldNum" sz="quarter" idx="12"/>
          </p:nvPr>
        </p:nvSpPr>
        <p:spPr/>
        <p:txBody>
          <a:bodyPr/>
          <a:lstStyle/>
          <a:p>
            <a:fld id="{752F976E-FE3F-4FAC-9056-29DF966C5DF7}" type="slidenum">
              <a:rPr lang="ru-RU" smtClean="0"/>
              <a:pPr/>
              <a:t>21</a:t>
            </a:fld>
            <a:endParaRPr lang="ru-RU"/>
          </a:p>
        </p:txBody>
      </p:sp>
      <p:pic>
        <p:nvPicPr>
          <p:cNvPr id="108546" name="Picture 2" descr="http://ruskerealie.zcu.cz/images/hlaholice.jpg"/>
          <p:cNvPicPr>
            <a:picLocks noGrp="1" noChangeAspect="1" noChangeArrowheads="1"/>
          </p:cNvPicPr>
          <p:nvPr>
            <p:ph type="pic" idx="1"/>
          </p:nvPr>
        </p:nvPicPr>
        <p:blipFill>
          <a:blip r:embed="rId2"/>
          <a:srcRect t="26430" b="26430"/>
          <a:stretch>
            <a:fillRect/>
          </a:stretch>
        </p:blipFill>
        <p:spPr bwMode="auto">
          <a:xfrm>
            <a:off x="0" y="0"/>
            <a:ext cx="9144000" cy="5357826"/>
          </a:xfrm>
          <a:prstGeom prst="rect">
            <a:avLst/>
          </a:prstGeom>
          <a:noFill/>
        </p:spPr>
      </p:pic>
    </p:spTree>
    <p:extLst>
      <p:ext uri="{BB962C8B-B14F-4D97-AF65-F5344CB8AC3E}">
        <p14:creationId xmlns:p14="http://schemas.microsoft.com/office/powerpoint/2010/main" val="2662072672"/>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10B62F03-3EF0-4A06-8B7D-8335890C4F1C}" type="slidenum">
              <a:rPr lang="ru-RU" smtClean="0"/>
              <a:pPr/>
              <a:t>22</a:t>
            </a:fld>
            <a:endParaRPr lang="ru-RU"/>
          </a:p>
        </p:txBody>
      </p:sp>
      <p:pic>
        <p:nvPicPr>
          <p:cNvPr id="110594" name="Picture 2" descr="http://900igr.net/datas/istorija/Pismennost-slavjan/0010-010-Glagolits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73103276"/>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AF80E96-1F6C-4A98-8724-8D00C8FF9778}" type="datetime1">
              <a:rPr lang="ru-RU" smtClean="0"/>
              <a:pPr/>
              <a:t>24.12.2019</a:t>
            </a:fld>
            <a:endParaRPr lang="ru-RU"/>
          </a:p>
        </p:txBody>
      </p:sp>
      <p:sp>
        <p:nvSpPr>
          <p:cNvPr id="5" name="Нижний колонтитул 4"/>
          <p:cNvSpPr>
            <a:spLocks noGrp="1"/>
          </p:cNvSpPr>
          <p:nvPr>
            <p:ph type="ftr" sz="quarter" idx="11"/>
          </p:nvPr>
        </p:nvSpPr>
        <p:spPr/>
        <p:txBody>
          <a:bodyPr/>
          <a:lstStyle/>
          <a:p>
            <a:r>
              <a:rPr lang="ru-RU" smtClean="0"/>
              <a:t>Кривошеева Г.А.</a:t>
            </a:r>
            <a:endParaRPr lang="ru-RU"/>
          </a:p>
        </p:txBody>
      </p:sp>
      <p:sp>
        <p:nvSpPr>
          <p:cNvPr id="6" name="Номер слайда 5"/>
          <p:cNvSpPr>
            <a:spLocks noGrp="1"/>
          </p:cNvSpPr>
          <p:nvPr>
            <p:ph type="sldNum" sz="quarter" idx="12"/>
          </p:nvPr>
        </p:nvSpPr>
        <p:spPr/>
        <p:txBody>
          <a:bodyPr/>
          <a:lstStyle/>
          <a:p>
            <a:fld id="{10B62F03-3EF0-4A06-8B7D-8335890C4F1C}" type="slidenum">
              <a:rPr lang="ru-RU" smtClean="0"/>
              <a:pPr/>
              <a:t>23</a:t>
            </a:fld>
            <a:endParaRPr lang="ru-RU"/>
          </a:p>
        </p:txBody>
      </p:sp>
      <p:pic>
        <p:nvPicPr>
          <p:cNvPr id="7" name="Picture 2" descr="http://900igr.net/datas/filosofija/Filosofija-obrazovanija/0052-052-Glagolitsa-Kirillitsa.jpg"/>
          <p:cNvPicPr>
            <a:picLocks noChangeAspect="1" noChangeArrowheads="1"/>
          </p:cNvPicPr>
          <p:nvPr/>
        </p:nvPicPr>
        <p:blipFill>
          <a:blip r:embed="rId2"/>
          <a:srcRect/>
          <a:stretch>
            <a:fillRect/>
          </a:stretch>
        </p:blipFill>
        <p:spPr bwMode="auto">
          <a:xfrm>
            <a:off x="-142908" y="0"/>
            <a:ext cx="9286908" cy="6858000"/>
          </a:xfrm>
          <a:prstGeom prst="rect">
            <a:avLst/>
          </a:prstGeom>
          <a:noFill/>
        </p:spPr>
      </p:pic>
    </p:spTree>
    <p:extLst>
      <p:ext uri="{BB962C8B-B14F-4D97-AF65-F5344CB8AC3E}">
        <p14:creationId xmlns:p14="http://schemas.microsoft.com/office/powerpoint/2010/main" val="1881497177"/>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10B62F03-3EF0-4A06-8B7D-8335890C4F1C}" type="slidenum">
              <a:rPr lang="ru-RU" smtClean="0"/>
              <a:pPr/>
              <a:t>24</a:t>
            </a:fld>
            <a:endParaRPr lang="ru-RU"/>
          </a:p>
        </p:txBody>
      </p:sp>
      <p:sp>
        <p:nvSpPr>
          <p:cNvPr id="8" name="Содержимое 7"/>
          <p:cNvSpPr>
            <a:spLocks noGrp="1"/>
          </p:cNvSpPr>
          <p:nvPr>
            <p:ph sz="half" idx="4294967295"/>
          </p:nvPr>
        </p:nvSpPr>
        <p:spPr>
          <a:xfrm>
            <a:off x="0" y="1"/>
            <a:ext cx="9144000" cy="6858000"/>
          </a:xfrm>
        </p:spPr>
        <p:txBody>
          <a:bodyPr/>
          <a:lstStyle/>
          <a:p>
            <a:pPr>
              <a:buNone/>
            </a:pPr>
            <a:r>
              <a:rPr lang="ru-RU" sz="3600" dirty="0" smtClean="0"/>
              <a:t>Кирилл и </a:t>
            </a:r>
            <a:r>
              <a:rPr lang="ru-RU" sz="3600" dirty="0" err="1" smtClean="0"/>
              <a:t>Мефодий</a:t>
            </a:r>
            <a:r>
              <a:rPr lang="ru-RU" sz="3600" dirty="0" smtClean="0"/>
              <a:t> составили старославянский алфавит  на основе греческого . Некоторые буквы они взяли из других алфавитов или придумали сами.</a:t>
            </a:r>
          </a:p>
          <a:p>
            <a:pPr>
              <a:buNone/>
            </a:pPr>
            <a:r>
              <a:rPr lang="ru-RU" sz="3600" dirty="0" smtClean="0"/>
              <a:t>Новую азбуку назвали </a:t>
            </a:r>
            <a:r>
              <a:rPr lang="ru-RU" sz="3600" b="1" dirty="0" smtClean="0"/>
              <a:t>кириллицей.</a:t>
            </a:r>
          </a:p>
          <a:p>
            <a:pPr>
              <a:buNone/>
            </a:pPr>
            <a:r>
              <a:rPr lang="ru-RU" sz="3600" dirty="0" smtClean="0"/>
              <a:t>От  кириллицы происходит  наш русский</a:t>
            </a:r>
          </a:p>
          <a:p>
            <a:pPr>
              <a:buNone/>
            </a:pPr>
            <a:r>
              <a:rPr lang="ru-RU" sz="3600" dirty="0" smtClean="0"/>
              <a:t>алфавит , а также  украинский ,белорус- </a:t>
            </a:r>
            <a:r>
              <a:rPr lang="ru-RU" sz="3600" dirty="0" err="1" smtClean="0"/>
              <a:t>ский</a:t>
            </a:r>
            <a:r>
              <a:rPr lang="ru-RU" sz="3600" dirty="0" smtClean="0"/>
              <a:t> ,сербский и болгарский</a:t>
            </a:r>
            <a:r>
              <a:rPr lang="ru-RU" dirty="0" smtClean="0"/>
              <a:t>.</a:t>
            </a:r>
            <a:endParaRPr lang="ru-RU" dirty="0"/>
          </a:p>
        </p:txBody>
      </p:sp>
    </p:spTree>
    <p:extLst>
      <p:ext uri="{BB962C8B-B14F-4D97-AF65-F5344CB8AC3E}">
        <p14:creationId xmlns:p14="http://schemas.microsoft.com/office/powerpoint/2010/main" val="3331395176"/>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214\Desktop\все для ТЛМ\Фоны для презентаций новые\father-serm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4" descr="123"/>
          <p:cNvPicPr>
            <a:picLocks noChangeAspect="1" noChangeArrowheads="1"/>
          </p:cNvPicPr>
          <p:nvPr/>
        </p:nvPicPr>
        <p:blipFill>
          <a:blip r:embed="rId3" cstate="print"/>
          <a:stretch>
            <a:fillRect/>
          </a:stretch>
        </p:blipFill>
        <p:spPr bwMode="auto">
          <a:xfrm>
            <a:off x="755576" y="1772816"/>
            <a:ext cx="7429500" cy="4676775"/>
          </a:xfrm>
          <a:prstGeom prst="rect">
            <a:avLst/>
          </a:prstGeom>
          <a:noFill/>
          <a:ln w="9525">
            <a:noFill/>
            <a:miter lim="800000"/>
            <a:headEnd/>
            <a:tailEnd/>
          </a:ln>
        </p:spPr>
      </p:pic>
      <p:sp>
        <p:nvSpPr>
          <p:cNvPr id="4" name="Прямоугольник 5"/>
          <p:cNvSpPr>
            <a:spLocks noChangeArrowheads="1"/>
          </p:cNvSpPr>
          <p:nvPr/>
        </p:nvSpPr>
        <p:spPr bwMode="auto">
          <a:xfrm>
            <a:off x="1907704" y="476673"/>
            <a:ext cx="5544616" cy="707886"/>
          </a:xfrm>
          <a:prstGeom prst="rect">
            <a:avLst/>
          </a:prstGeom>
          <a:noFill/>
          <a:ln w="9525">
            <a:noFill/>
            <a:miter lim="800000"/>
            <a:headEnd/>
            <a:tailEnd/>
          </a:ln>
        </p:spPr>
        <p:txBody>
          <a:bodyPr wrap="square">
            <a:spAutoFit/>
          </a:bodyPr>
          <a:lstStyle/>
          <a:p>
            <a:r>
              <a:rPr lang="ru-RU" sz="4000" b="1" dirty="0">
                <a:latin typeface="Constantia" pitchFamily="18" charset="0"/>
              </a:rPr>
              <a:t>Славянская азбука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ru-RU" dirty="0" smtClean="0"/>
              <a:t>История алфавита</a:t>
            </a:r>
            <a:endParaRPr lang="ru-RU" dirty="0"/>
          </a:p>
        </p:txBody>
      </p:sp>
      <p:sp>
        <p:nvSpPr>
          <p:cNvPr id="66564" name="Rectangle 4"/>
          <p:cNvSpPr>
            <a:spLocks noGrp="1" noChangeArrowheads="1"/>
          </p:cNvSpPr>
          <p:nvPr>
            <p:ph sz="half" idx="1"/>
          </p:nvPr>
        </p:nvSpPr>
        <p:spPr>
          <a:xfrm>
            <a:off x="539552" y="1412776"/>
            <a:ext cx="4038600" cy="4456113"/>
          </a:xfrm>
        </p:spPr>
        <p:style>
          <a:lnRef idx="2">
            <a:schemeClr val="accent4"/>
          </a:lnRef>
          <a:fillRef idx="1">
            <a:schemeClr val="lt1"/>
          </a:fillRef>
          <a:effectRef idx="0">
            <a:schemeClr val="accent4"/>
          </a:effectRef>
          <a:fontRef idx="minor">
            <a:schemeClr val="dk1"/>
          </a:fontRef>
        </p:style>
        <p:txBody>
          <a:bodyPr/>
          <a:lstStyle/>
          <a:p>
            <a:pPr>
              <a:buNone/>
            </a:pPr>
            <a:r>
              <a:rPr lang="ru-RU" sz="2000" dirty="0" smtClean="0"/>
              <a:t>На тот момент в нём было, по-видимому, 43 буквы. Позже добавились 4 новые буквы, а 14 старых были в разное время исключены за ненадобностью, так как соответствующие звуки исчезли. Раньше всего исчезли йотированные </a:t>
            </a:r>
            <a:r>
              <a:rPr lang="ru-RU" sz="2000" dirty="0" smtClean="0">
                <a:hlinkClick r:id="rId2" tooltip="Юсы"/>
              </a:rPr>
              <a:t>юсы</a:t>
            </a:r>
            <a:r>
              <a:rPr lang="ru-RU" sz="2000" dirty="0" smtClean="0"/>
              <a:t> (Ѩ, Ѭ), затем большой юс (Ѫ), возвращавшийся в </a:t>
            </a:r>
            <a:r>
              <a:rPr lang="ru-RU" sz="2000" dirty="0" smtClean="0">
                <a:hlinkClick r:id="rId3" tooltip="XV век"/>
              </a:rPr>
              <a:t>XV веке</a:t>
            </a:r>
            <a:r>
              <a:rPr lang="ru-RU" sz="2000" dirty="0" smtClean="0"/>
              <a:t>, но вновь исчезнувший в начале </a:t>
            </a:r>
            <a:r>
              <a:rPr lang="ru-RU" sz="2000" dirty="0" smtClean="0">
                <a:hlinkClick r:id="rId4" tooltip="XVII век"/>
              </a:rPr>
              <a:t>XVII века</a:t>
            </a:r>
            <a:r>
              <a:rPr lang="ru-RU" sz="2000" dirty="0" smtClean="0"/>
              <a:t>, и</a:t>
            </a:r>
            <a:endParaRPr lang="ru-RU" sz="2000" b="1" dirty="0"/>
          </a:p>
        </p:txBody>
      </p:sp>
      <p:sp>
        <p:nvSpPr>
          <p:cNvPr id="66565" name="Rectangle 5"/>
          <p:cNvSpPr>
            <a:spLocks noGrp="1" noChangeArrowheads="1"/>
          </p:cNvSpPr>
          <p:nvPr>
            <p:ph sz="half" idx="2"/>
          </p:nvPr>
        </p:nvSpPr>
        <p:spPr>
          <a:solidFill>
            <a:schemeClr val="tx2">
              <a:lumMod val="20000"/>
              <a:lumOff val="80000"/>
            </a:schemeClr>
          </a:solidFill>
        </p:spPr>
        <p:txBody>
          <a:bodyPr/>
          <a:lstStyle/>
          <a:p>
            <a:pPr>
              <a:buNone/>
            </a:pPr>
            <a:r>
              <a:rPr lang="ru-RU" sz="2400" dirty="0" smtClean="0"/>
              <a:t>йотированное Е (Ѥ); остальные буквы, порой несколько меняя своё значение и форму, сохранились до наших дней в составе азбуки </a:t>
            </a:r>
            <a:r>
              <a:rPr lang="ru-RU" sz="2400" dirty="0" smtClean="0">
                <a:hlinkClick r:id="rId5" tooltip="Церковнославянский язык"/>
              </a:rPr>
              <a:t>церковнославянского языка</a:t>
            </a:r>
            <a:r>
              <a:rPr lang="ru-RU" sz="2400" dirty="0" smtClean="0"/>
              <a:t>, которая долгое время ошибочно считалась тождественной с русской азбукой</a:t>
            </a:r>
            <a:r>
              <a:rPr lang="ru-RU" dirty="0" smtClean="0"/>
              <a:t>.</a:t>
            </a:r>
            <a:endParaRPr lang="ru-RU" b="1" dirty="0"/>
          </a:p>
        </p:txBody>
      </p:sp>
      <p:sp>
        <p:nvSpPr>
          <p:cNvPr id="6" name="Номер слайда 5"/>
          <p:cNvSpPr>
            <a:spLocks noGrp="1"/>
          </p:cNvSpPr>
          <p:nvPr>
            <p:ph type="sldNum" sz="quarter" idx="12"/>
          </p:nvPr>
        </p:nvSpPr>
        <p:spPr/>
        <p:txBody>
          <a:bodyPr/>
          <a:lstStyle/>
          <a:p>
            <a:fld id="{8A1508B6-BE44-4F6E-A285-54CAC86C1561}" type="slidenum">
              <a:rPr lang="ru-RU" smtClean="0"/>
              <a:pPr/>
              <a:t>26</a:t>
            </a:fld>
            <a:endParaRPr lang="ru-RU"/>
          </a:p>
        </p:txBody>
      </p:sp>
    </p:spTree>
    <p:extLst>
      <p:ext uri="{BB962C8B-B14F-4D97-AF65-F5344CB8AC3E}">
        <p14:creationId xmlns:p14="http://schemas.microsoft.com/office/powerpoint/2010/main" val="2263845837"/>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20"/>
          <p:cNvSpPr>
            <a:spLocks noGrp="1"/>
          </p:cNvSpPr>
          <p:nvPr>
            <p:ph type="title"/>
          </p:nvPr>
        </p:nvSpPr>
        <p:spPr>
          <a:xfrm>
            <a:off x="442913" y="103188"/>
            <a:ext cx="8243887" cy="682606"/>
          </a:xfrm>
        </p:spPr>
        <p:txBody>
          <a:bodyPr>
            <a:normAutofit fontScale="90000"/>
          </a:bodyPr>
          <a:lstStyle/>
          <a:p>
            <a:r>
              <a:rPr lang="ru-RU" dirty="0" smtClean="0"/>
              <a:t>Реформы алфавита</a:t>
            </a:r>
            <a:endParaRPr lang="ru-RU" dirty="0"/>
          </a:p>
        </p:txBody>
      </p:sp>
      <p:sp>
        <p:nvSpPr>
          <p:cNvPr id="6" name="Номер слайда 5"/>
          <p:cNvSpPr>
            <a:spLocks noGrp="1"/>
          </p:cNvSpPr>
          <p:nvPr>
            <p:ph type="sldNum" sz="quarter" idx="12"/>
          </p:nvPr>
        </p:nvSpPr>
        <p:spPr/>
        <p:txBody>
          <a:bodyPr/>
          <a:lstStyle/>
          <a:p>
            <a:fld id="{10B62F03-3EF0-4A06-8B7D-8335890C4F1C}" type="slidenum">
              <a:rPr lang="ru-RU" smtClean="0"/>
              <a:pPr/>
              <a:t>27</a:t>
            </a:fld>
            <a:endParaRPr lang="ru-RU"/>
          </a:p>
        </p:txBody>
      </p:sp>
      <p:sp>
        <p:nvSpPr>
          <p:cNvPr id="23" name="Прямоугольник 22"/>
          <p:cNvSpPr/>
          <p:nvPr/>
        </p:nvSpPr>
        <p:spPr>
          <a:xfrm>
            <a:off x="0" y="642918"/>
            <a:ext cx="9144000" cy="6267630"/>
          </a:xfrm>
          <a:prstGeom prst="rect">
            <a:avLst/>
          </a:prstGeom>
        </p:spPr>
        <p:txBody>
          <a:bodyPr wrap="square">
            <a:spAutoFit/>
          </a:bodyPr>
          <a:lstStyle/>
          <a:p>
            <a:r>
              <a:rPr lang="ru-RU" sz="2800" b="1" dirty="0" smtClean="0">
                <a:solidFill>
                  <a:srgbClr val="FF0000"/>
                </a:solidFill>
              </a:rPr>
              <a:t>К 1917 году алфавит пришёл в 35-буквенном составе </a:t>
            </a:r>
            <a:r>
              <a:rPr lang="ru-RU" sz="2800" b="1" dirty="0" smtClean="0"/>
              <a:t>(официально; </a:t>
            </a:r>
            <a:r>
              <a:rPr lang="ru-RU" sz="2800" dirty="0" smtClean="0"/>
              <a:t>фактически букв было 37) : А, Б, В, Г, Д, Е, (Ё отдельной буквой не считалось), </a:t>
            </a:r>
          </a:p>
          <a:p>
            <a:r>
              <a:rPr lang="ru-RU" sz="2800" dirty="0" smtClean="0"/>
              <a:t>Ж, З, И, (Й отдельной буквой не считалось), І, К, Л, М, Н, О, П, Р, С, Т, У, Ф, Х, Ц, Ч, Ш, Щ, Ъ, Ы, Ь, Ѣ, Э, Ю, Я, Ѳ, Ѵ. (Последняя буква формально числилась в русском алфавите, но де-факто её употребление сошло почти на нет, и она встречалась всего в нескольких словах).</a:t>
            </a:r>
          </a:p>
          <a:p>
            <a:r>
              <a:rPr lang="ru-RU" sz="2800" dirty="0" smtClean="0"/>
              <a:t>Последняя крупная реформа письменности была проведена в </a:t>
            </a:r>
            <a:r>
              <a:rPr lang="ru-RU" sz="2800" b="1" dirty="0" smtClean="0">
                <a:solidFill>
                  <a:srgbClr val="FF0000"/>
                </a:solidFill>
              </a:rPr>
              <a:t>1917—1918 </a:t>
            </a:r>
            <a:r>
              <a:rPr lang="ru-RU" sz="2800" dirty="0" smtClean="0"/>
              <a:t>г. — в результате неё появился нынешний русский алфавит, состоящий из </a:t>
            </a:r>
            <a:r>
              <a:rPr lang="ru-RU" sz="2800" b="1" dirty="0" smtClean="0"/>
              <a:t>33</a:t>
            </a:r>
            <a:r>
              <a:rPr lang="ru-RU" sz="2800" dirty="0" smtClean="0"/>
              <a:t> букв.</a:t>
            </a:r>
            <a:endParaRPr lang="ru-RU" sz="2800" dirty="0"/>
          </a:p>
        </p:txBody>
      </p:sp>
    </p:spTree>
    <p:extLst>
      <p:ext uri="{BB962C8B-B14F-4D97-AF65-F5344CB8AC3E}">
        <p14:creationId xmlns:p14="http://schemas.microsoft.com/office/powerpoint/2010/main" val="2033910235"/>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95536" y="-99392"/>
            <a:ext cx="8243887" cy="936104"/>
          </a:xfrm>
        </p:spPr>
        <p:txBody>
          <a:bodyPr>
            <a:normAutofit fontScale="90000"/>
          </a:bodyPr>
          <a:lstStyle/>
          <a:p>
            <a:r>
              <a:rPr lang="ru-RU" sz="2800" b="1" dirty="0" smtClean="0"/>
              <a:t>Судьба отдельных букв </a:t>
            </a:r>
            <a:r>
              <a:rPr lang="ru-RU" sz="3200" b="1" dirty="0" smtClean="0"/>
              <a:t>в XVIII—XX веках</a:t>
            </a:r>
            <a:br>
              <a:rPr lang="ru-RU" sz="3200" b="1" dirty="0" smtClean="0"/>
            </a:br>
            <a:endParaRPr lang="ru-RU" sz="3200" dirty="0"/>
          </a:p>
        </p:txBody>
      </p:sp>
      <p:sp>
        <p:nvSpPr>
          <p:cNvPr id="16" name="Текст 15"/>
          <p:cNvSpPr>
            <a:spLocks noGrp="1"/>
          </p:cNvSpPr>
          <p:nvPr>
            <p:ph type="body" sz="half" idx="1"/>
          </p:nvPr>
        </p:nvSpPr>
        <p:spPr>
          <a:xfrm>
            <a:off x="323528" y="764704"/>
            <a:ext cx="4038600" cy="5257800"/>
          </a:xfrm>
          <a:ln>
            <a:solidFill>
              <a:srgbClr val="FF0000"/>
            </a:solidFill>
          </a:ln>
        </p:spPr>
        <p:txBody>
          <a:bodyPr>
            <a:noAutofit/>
          </a:bodyPr>
          <a:lstStyle/>
          <a:p>
            <a:r>
              <a:rPr lang="ru-RU" sz="1800" b="1" dirty="0" err="1" smtClean="0"/>
              <a:t>Кси</a:t>
            </a:r>
            <a:r>
              <a:rPr lang="ru-RU" sz="1800" b="1" dirty="0" smtClean="0"/>
              <a:t> (Ѯ </a:t>
            </a:r>
            <a:r>
              <a:rPr lang="ru-RU" sz="1800" dirty="0" smtClean="0"/>
              <a:t>отменено Петром I (заменено сочетанием </a:t>
            </a:r>
            <a:r>
              <a:rPr lang="ru-RU" sz="1800" b="1" dirty="0" smtClean="0"/>
              <a:t>КС</a:t>
            </a:r>
            <a:r>
              <a:rPr lang="ru-RU" sz="1800" dirty="0" smtClean="0"/>
              <a:t>), позже восстановлено, окончательно отменено </a:t>
            </a:r>
            <a:r>
              <a:rPr lang="ru-RU" sz="1800" b="1" dirty="0" smtClean="0"/>
              <a:t>в 1735 </a:t>
            </a:r>
            <a:r>
              <a:rPr lang="ru-RU" sz="1800" dirty="0" smtClean="0"/>
              <a:t>г. В гражданском шрифте выглядело как ижица с хвостом.</a:t>
            </a:r>
          </a:p>
          <a:p>
            <a:r>
              <a:rPr lang="ru-RU" sz="1800" dirty="0" smtClean="0"/>
              <a:t> </a:t>
            </a:r>
            <a:r>
              <a:rPr lang="ru-RU" sz="1800" b="1" dirty="0" smtClean="0"/>
              <a:t>Пси (Ѱ) </a:t>
            </a:r>
            <a:r>
              <a:rPr lang="ru-RU" sz="1800" dirty="0" smtClean="0"/>
              <a:t>— отменено Петром I (заменено сочетанием </a:t>
            </a:r>
            <a:r>
              <a:rPr lang="ru-RU" sz="1800" b="1" dirty="0" smtClean="0"/>
              <a:t>ПС</a:t>
            </a:r>
            <a:r>
              <a:rPr lang="ru-RU" sz="1800" dirty="0" smtClean="0"/>
              <a:t>), не восстанавливалось</a:t>
            </a:r>
            <a:r>
              <a:rPr lang="ru-RU" sz="1800" b="1" dirty="0" smtClean="0"/>
              <a:t>. Омега (Ѡ) </a:t>
            </a:r>
            <a:r>
              <a:rPr lang="ru-RU" sz="1800" dirty="0" smtClean="0"/>
              <a:t>и </a:t>
            </a:r>
            <a:r>
              <a:rPr lang="ru-RU" sz="1800" i="1" dirty="0" smtClean="0"/>
              <a:t>от</a:t>
            </a:r>
            <a:r>
              <a:rPr lang="ru-RU" sz="1800" dirty="0" smtClean="0"/>
              <a:t> (Ѿ) — отменены Петром I (заменены на </a:t>
            </a:r>
            <a:r>
              <a:rPr lang="ru-RU" sz="1800" b="1" dirty="0" smtClean="0"/>
              <a:t>О</a:t>
            </a:r>
            <a:r>
              <a:rPr lang="ru-RU" sz="1800" dirty="0" smtClean="0"/>
              <a:t> и сочетание </a:t>
            </a:r>
            <a:r>
              <a:rPr lang="ru-RU" sz="1800" b="1" dirty="0" smtClean="0"/>
              <a:t>ОТ</a:t>
            </a:r>
            <a:r>
              <a:rPr lang="ru-RU" sz="1800" dirty="0" smtClean="0"/>
              <a:t> соответственно), не восстанавливались. </a:t>
            </a:r>
          </a:p>
          <a:p>
            <a:r>
              <a:rPr lang="ru-RU" sz="1800" dirty="0" smtClean="0">
                <a:solidFill>
                  <a:srgbClr val="FF0000"/>
                </a:solidFill>
              </a:rPr>
              <a:t>Ферт (Ф)</a:t>
            </a:r>
            <a:r>
              <a:rPr lang="ru-RU" sz="1800" dirty="0" smtClean="0"/>
              <a:t> и </a:t>
            </a:r>
            <a:r>
              <a:rPr lang="ru-RU" sz="1800" b="1" dirty="0" smtClean="0">
                <a:solidFill>
                  <a:srgbClr val="FF0000"/>
                </a:solidFill>
              </a:rPr>
              <a:t>фита </a:t>
            </a:r>
            <a:r>
              <a:rPr lang="ru-RU" sz="1800" b="1" dirty="0" smtClean="0"/>
              <a:t>(Ѳ)</a:t>
            </a:r>
            <a:r>
              <a:rPr lang="ru-RU" sz="1800" dirty="0" smtClean="0"/>
              <a:t>— Пётр I </a:t>
            </a:r>
            <a:r>
              <a:rPr lang="ru-RU" sz="1800" b="1" dirty="0" smtClean="0"/>
              <a:t>в 1707—1708</a:t>
            </a:r>
            <a:r>
              <a:rPr lang="ru-RU" sz="1800" dirty="0" smtClean="0"/>
              <a:t> гг. отменил было ферт </a:t>
            </a:r>
            <a:r>
              <a:rPr lang="ru-RU" sz="1800" b="1" dirty="0" smtClean="0"/>
              <a:t>Ф</a:t>
            </a:r>
            <a:r>
              <a:rPr lang="ru-RU" sz="1800" dirty="0" smtClean="0"/>
              <a:t> (оставив фиту </a:t>
            </a:r>
            <a:r>
              <a:rPr lang="ru-RU" sz="1800" b="1" dirty="0" smtClean="0"/>
              <a:t>Ѳ</a:t>
            </a:r>
            <a:r>
              <a:rPr lang="ru-RU" sz="1800" dirty="0" smtClean="0"/>
              <a:t>), но вернул </a:t>
            </a:r>
            <a:r>
              <a:rPr lang="ru-RU" sz="1800" b="1" dirty="0" smtClean="0"/>
              <a:t>в 1710</a:t>
            </a:r>
            <a:r>
              <a:rPr lang="ru-RU" sz="1800" dirty="0" smtClean="0"/>
              <a:t> г., восстановив церковнославянские правила употребления этих букв; фита отменена реформой </a:t>
            </a:r>
            <a:r>
              <a:rPr lang="ru-RU" sz="1800" b="1" dirty="0" smtClean="0"/>
              <a:t>1917—</a:t>
            </a:r>
            <a:r>
              <a:rPr lang="ru-RU" sz="1800" b="1" dirty="0" smtClean="0">
                <a:hlinkClick r:id="rId3" tooltip="1918"/>
              </a:rPr>
              <a:t>1918</a:t>
            </a:r>
            <a:r>
              <a:rPr lang="ru-RU" sz="1800" dirty="0" smtClean="0"/>
              <a:t>гг.</a:t>
            </a:r>
            <a:endParaRPr lang="ru-RU" sz="1800" dirty="0"/>
          </a:p>
        </p:txBody>
      </p:sp>
      <p:sp>
        <p:nvSpPr>
          <p:cNvPr id="17" name="Содержимое 16"/>
          <p:cNvSpPr>
            <a:spLocks noGrp="1"/>
          </p:cNvSpPr>
          <p:nvPr>
            <p:ph sz="half" idx="2"/>
          </p:nvPr>
        </p:nvSpPr>
        <p:spPr>
          <a:xfrm>
            <a:off x="4572000" y="836712"/>
            <a:ext cx="4392488" cy="5832648"/>
          </a:xfrm>
        </p:spPr>
        <p:txBody>
          <a:bodyPr>
            <a:normAutofit/>
          </a:bodyPr>
          <a:lstStyle/>
          <a:p>
            <a:r>
              <a:rPr lang="ru-RU" sz="1800" dirty="0" smtClean="0">
                <a:solidFill>
                  <a:srgbClr val="FF0000"/>
                </a:solidFill>
              </a:rPr>
              <a:t>Ижица (Ѵ)</a:t>
            </a:r>
            <a:r>
              <a:rPr lang="ru-RU" sz="1800" dirty="0" smtClean="0"/>
              <a:t>— отменена Петром I [заменена на </a:t>
            </a:r>
            <a:r>
              <a:rPr lang="ru-RU" sz="1800" b="1" dirty="0" smtClean="0"/>
              <a:t>I</a:t>
            </a:r>
            <a:r>
              <a:rPr lang="ru-RU" sz="1800" dirty="0" smtClean="0"/>
              <a:t> (затем также на </a:t>
            </a:r>
            <a:r>
              <a:rPr lang="ru-RU" sz="1800" b="1" dirty="0" smtClean="0"/>
              <a:t>И</a:t>
            </a:r>
            <a:r>
              <a:rPr lang="ru-RU" sz="1800" dirty="0" smtClean="0"/>
              <a:t>) или </a:t>
            </a:r>
            <a:r>
              <a:rPr lang="ru-RU" sz="1800" b="1" dirty="0" smtClean="0"/>
              <a:t>В</a:t>
            </a:r>
            <a:r>
              <a:rPr lang="ru-RU" sz="1800" dirty="0" smtClean="0"/>
              <a:t>, в зависимости от произношения], позже восстановлена, опять отменена в 1735 г., опять восстановлена в 1758… Употреблялась все реже и реже и с </a:t>
            </a:r>
            <a:r>
              <a:rPr lang="ru-RU" sz="1800" dirty="0" smtClean="0">
                <a:solidFill>
                  <a:srgbClr val="FF0000"/>
                </a:solidFill>
              </a:rPr>
              <a:t>1870-х</a:t>
            </a:r>
            <a:r>
              <a:rPr lang="ru-RU" sz="1800" dirty="0" smtClean="0"/>
              <a:t> годов обычно считалась упразднённой и более не входящей в русский алфавит, хотя до </a:t>
            </a:r>
            <a:r>
              <a:rPr lang="ru-RU" sz="1800" dirty="0" smtClean="0">
                <a:solidFill>
                  <a:srgbClr val="FF0000"/>
                </a:solidFill>
              </a:rPr>
              <a:t>1917—1918</a:t>
            </a:r>
            <a:r>
              <a:rPr lang="ru-RU" sz="1800" dirty="0" smtClean="0"/>
              <a:t> гг. в отдельных словах порой употреблялась (обычно в </a:t>
            </a:r>
            <a:r>
              <a:rPr lang="ru-RU" sz="1800" i="1" dirty="0" err="1" smtClean="0"/>
              <a:t>мѵро</a:t>
            </a:r>
            <a:r>
              <a:rPr lang="ru-RU" sz="1800" dirty="0" err="1" smtClean="0"/>
              <a:t> </a:t>
            </a:r>
            <a:r>
              <a:rPr lang="ru-RU" sz="1800" dirty="0" smtClean="0"/>
              <a:t>с производными, реже — в </a:t>
            </a:r>
            <a:r>
              <a:rPr lang="ru-RU" sz="1800" i="1" dirty="0" err="1" smtClean="0"/>
              <a:t>сѵнодъ</a:t>
            </a:r>
            <a:r>
              <a:rPr lang="ru-RU" sz="1800" dirty="0" err="1" smtClean="0"/>
              <a:t> </a:t>
            </a:r>
            <a:r>
              <a:rPr lang="ru-RU" sz="1800" dirty="0" smtClean="0"/>
              <a:t>с производными, ещё реже — в </a:t>
            </a:r>
            <a:r>
              <a:rPr lang="ru-RU" sz="1800" i="1" dirty="0" err="1" smtClean="0"/>
              <a:t>ѵпостась</a:t>
            </a:r>
            <a:r>
              <a:rPr lang="ru-RU" sz="1800" dirty="0" err="1" smtClean="0"/>
              <a:t> </a:t>
            </a:r>
            <a:r>
              <a:rPr lang="ru-RU" sz="1800" dirty="0" smtClean="0"/>
              <a:t>и т. п.). В документах орфографической реформы </a:t>
            </a:r>
            <a:r>
              <a:rPr lang="ru-RU" sz="1800" dirty="0" smtClean="0">
                <a:solidFill>
                  <a:srgbClr val="FF0000"/>
                </a:solidFill>
              </a:rPr>
              <a:t>1917—1918</a:t>
            </a:r>
            <a:r>
              <a:rPr lang="ru-RU" sz="1800" dirty="0" smtClean="0"/>
              <a:t> гг. не упомянута.</a:t>
            </a:r>
            <a:endParaRPr lang="ru-RU" sz="1800" dirty="0"/>
          </a:p>
        </p:txBody>
      </p:sp>
      <p:sp>
        <p:nvSpPr>
          <p:cNvPr id="6" name="Номер слайда 5"/>
          <p:cNvSpPr>
            <a:spLocks noGrp="1"/>
          </p:cNvSpPr>
          <p:nvPr>
            <p:ph type="sldNum" sz="quarter" idx="12"/>
          </p:nvPr>
        </p:nvSpPr>
        <p:spPr/>
        <p:txBody>
          <a:bodyPr/>
          <a:lstStyle/>
          <a:p>
            <a:fld id="{10B62F03-3EF0-4A06-8B7D-8335890C4F1C}" type="slidenum">
              <a:rPr lang="ru-RU" smtClean="0"/>
              <a:pPr/>
              <a:t>28</a:t>
            </a:fld>
            <a:endParaRPr lang="ru-RU"/>
          </a:p>
        </p:txBody>
      </p:sp>
    </p:spTree>
    <p:extLst>
      <p:ext uri="{BB962C8B-B14F-4D97-AF65-F5344CB8AC3E}">
        <p14:creationId xmlns:p14="http://schemas.microsoft.com/office/powerpoint/2010/main" val="2988203355"/>
      </p:ext>
    </p:extLst>
  </p:cSld>
  <p:clrMapOvr>
    <a:masterClrMapping/>
  </p:clrMapOvr>
  <p:transition spd="med" advClick="0" advTm="7000">
    <p:plus/>
    <p:sndAc>
      <p:stSnd>
        <p:snd r:embed="rId2"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sz="2800" b="1" dirty="0" smtClean="0"/>
              <a:t>Судьба отдельных букв </a:t>
            </a:r>
            <a:r>
              <a:rPr lang="ru-RU" sz="3200" b="1" dirty="0" smtClean="0"/>
              <a:t>в XVIII—XX веках</a:t>
            </a:r>
            <a:br>
              <a:rPr lang="ru-RU" sz="3200" b="1" dirty="0" smtClean="0"/>
            </a:br>
            <a:endParaRPr lang="ru-RU" sz="3200" dirty="0"/>
          </a:p>
        </p:txBody>
      </p:sp>
      <p:sp>
        <p:nvSpPr>
          <p:cNvPr id="16" name="Текст 15"/>
          <p:cNvSpPr>
            <a:spLocks noGrp="1"/>
          </p:cNvSpPr>
          <p:nvPr>
            <p:ph type="body" sz="half" idx="1"/>
          </p:nvPr>
        </p:nvSpPr>
        <p:spPr>
          <a:ln>
            <a:solidFill>
              <a:srgbClr val="FF0000"/>
            </a:solidFill>
          </a:ln>
        </p:spPr>
        <p:txBody>
          <a:bodyPr>
            <a:noAutofit/>
          </a:bodyPr>
          <a:lstStyle/>
          <a:p>
            <a:r>
              <a:rPr lang="ru-RU" sz="1800" b="1" dirty="0" smtClean="0"/>
              <a:t>І </a:t>
            </a:r>
            <a:r>
              <a:rPr lang="ru-RU" sz="1800" dirty="0" smtClean="0"/>
              <a:t>и </a:t>
            </a:r>
            <a:r>
              <a:rPr lang="ru-RU" sz="1800" b="1" dirty="0" smtClean="0"/>
              <a:t>И</a:t>
            </a:r>
            <a:r>
              <a:rPr lang="ru-RU" sz="1800" dirty="0" smtClean="0"/>
              <a:t>— Пётр I вначале отменил букву </a:t>
            </a:r>
            <a:r>
              <a:rPr lang="ru-RU" sz="1800" b="1" dirty="0" smtClean="0"/>
              <a:t>И</a:t>
            </a:r>
            <a:r>
              <a:rPr lang="ru-RU" sz="1800" dirty="0" smtClean="0"/>
              <a:t>, но потом вернул, изменив правила употребления этих букв по сравнению с церковнославянскими (позже и церковнославянские правила были восстановлены, за исключением этимологического использования этих букв в заимствованиях). Изменялись также правила относительно числа точек над </a:t>
            </a:r>
            <a:r>
              <a:rPr lang="ru-RU" sz="1800" b="1" dirty="0" smtClean="0"/>
              <a:t>І</a:t>
            </a:r>
            <a:r>
              <a:rPr lang="ru-RU" sz="1800" dirty="0" smtClean="0"/>
              <a:t>: Пётр отменил было их; затем было предписано ставить по две точки над </a:t>
            </a:r>
            <a:r>
              <a:rPr lang="ru-RU" sz="1800" b="1" dirty="0" smtClean="0"/>
              <a:t>І</a:t>
            </a:r>
            <a:r>
              <a:rPr lang="ru-RU" sz="1800" dirty="0" smtClean="0"/>
              <a:t> перед гласными, и одну — перед согласными; наконец, </a:t>
            </a:r>
            <a:r>
              <a:rPr lang="ru-RU" sz="1800" b="1" dirty="0" smtClean="0"/>
              <a:t>с 1738 года </a:t>
            </a:r>
            <a:r>
              <a:rPr lang="ru-RU" sz="1800" dirty="0" smtClean="0"/>
              <a:t>точка стала везде одна. Буква </a:t>
            </a:r>
            <a:r>
              <a:rPr lang="ru-RU" sz="1800" b="1" dirty="0" smtClean="0"/>
              <a:t>І</a:t>
            </a:r>
            <a:r>
              <a:rPr lang="ru-RU" sz="1800" dirty="0" smtClean="0"/>
              <a:t> </a:t>
            </a:r>
            <a:r>
              <a:rPr lang="ru-RU" sz="1800" dirty="0" err="1" smtClean="0"/>
              <a:t>отмнена</a:t>
            </a:r>
            <a:r>
              <a:rPr lang="ru-RU" sz="1800" dirty="0" smtClean="0"/>
              <a:t> реформами </a:t>
            </a:r>
            <a:r>
              <a:rPr lang="ru-RU" sz="1800" b="1" dirty="0" smtClean="0"/>
              <a:t>1917—1918 гг.</a:t>
            </a:r>
            <a:endParaRPr lang="ru-RU" sz="1800" b="1" dirty="0"/>
          </a:p>
        </p:txBody>
      </p:sp>
      <p:sp>
        <p:nvSpPr>
          <p:cNvPr id="17" name="Содержимое 16"/>
          <p:cNvSpPr>
            <a:spLocks noGrp="1"/>
          </p:cNvSpPr>
          <p:nvPr>
            <p:ph sz="half" idx="2"/>
          </p:nvPr>
        </p:nvSpPr>
        <p:spPr>
          <a:xfrm>
            <a:off x="4643438" y="1571612"/>
            <a:ext cx="4038600" cy="4456113"/>
          </a:xfrm>
        </p:spPr>
        <p:txBody>
          <a:bodyPr>
            <a:normAutofit/>
          </a:bodyPr>
          <a:lstStyle/>
          <a:p>
            <a:pPr>
              <a:buNone/>
            </a:pPr>
            <a:r>
              <a:rPr lang="ru-RU" sz="1800" b="1" dirty="0" smtClean="0"/>
              <a:t>Й</a:t>
            </a:r>
            <a:r>
              <a:rPr lang="ru-RU" sz="1800" dirty="0" smtClean="0"/>
              <a:t>— этот отменённый Петром I знак был возвращён в гражданскую печать </a:t>
            </a:r>
            <a:r>
              <a:rPr lang="ru-RU" sz="1800" dirty="0" smtClean="0">
                <a:solidFill>
                  <a:srgbClr val="FF0000"/>
                </a:solidFill>
              </a:rPr>
              <a:t>в 1735</a:t>
            </a:r>
            <a:r>
              <a:rPr lang="ru-RU" sz="1800" dirty="0" smtClean="0"/>
              <a:t> г.; отдельной буквой до </a:t>
            </a:r>
            <a:r>
              <a:rPr lang="ru-RU" sz="1800" dirty="0" smtClean="0">
                <a:solidFill>
                  <a:srgbClr val="FF0000"/>
                </a:solidFill>
              </a:rPr>
              <a:t>ХХ</a:t>
            </a:r>
            <a:r>
              <a:rPr lang="ru-RU" sz="1800" dirty="0" smtClean="0"/>
              <a:t> не считался</a:t>
            </a:r>
            <a:r>
              <a:rPr lang="ru-RU" sz="1800" dirty="0" smtClean="0">
                <a:solidFill>
                  <a:srgbClr val="FF0000"/>
                </a:solidFill>
              </a:rPr>
              <a:t>.</a:t>
            </a:r>
          </a:p>
          <a:p>
            <a:pPr>
              <a:buNone/>
            </a:pPr>
            <a:r>
              <a:rPr lang="ru-RU" sz="1800" dirty="0" smtClean="0">
                <a:solidFill>
                  <a:srgbClr val="FF0000"/>
                </a:solidFill>
              </a:rPr>
              <a:t> З</a:t>
            </a:r>
            <a:r>
              <a:rPr lang="ru-RU" sz="1800" dirty="0" smtClean="0"/>
              <a:t> и</a:t>
            </a:r>
            <a:r>
              <a:rPr lang="en-US" sz="1800" dirty="0" smtClean="0"/>
              <a:t> </a:t>
            </a:r>
            <a:r>
              <a:rPr lang="en-US" sz="1800" dirty="0" smtClean="0">
                <a:solidFill>
                  <a:srgbClr val="FF0000"/>
                </a:solidFill>
              </a:rPr>
              <a:t>S</a:t>
            </a:r>
            <a:r>
              <a:rPr lang="ru-RU" sz="1800" dirty="0" smtClean="0"/>
              <a:t>— Пётр I вначале отменил букву </a:t>
            </a:r>
            <a:r>
              <a:rPr lang="ru-RU" sz="1800" b="1" dirty="0" smtClean="0"/>
              <a:t>З</a:t>
            </a:r>
            <a:r>
              <a:rPr lang="ru-RU" sz="1800" dirty="0" smtClean="0"/>
              <a:t>, но потом вернул, отменив </a:t>
            </a:r>
            <a:r>
              <a:rPr lang="ru-RU" sz="1800" b="1" dirty="0" smtClean="0"/>
              <a:t>Ѕ</a:t>
            </a:r>
            <a:r>
              <a:rPr lang="ru-RU" sz="1800" dirty="0" smtClean="0"/>
              <a:t>. Йотированное А (Ꙗ) </a:t>
            </a:r>
            <a:r>
              <a:rPr lang="ru-RU" sz="1800" dirty="0" smtClean="0">
                <a:solidFill>
                  <a:srgbClr val="FF0000"/>
                </a:solidFill>
              </a:rPr>
              <a:t>и </a:t>
            </a:r>
            <a:r>
              <a:rPr lang="ru-RU" sz="1800" b="1" dirty="0" smtClean="0">
                <a:solidFill>
                  <a:srgbClr val="FF0000"/>
                </a:solidFill>
              </a:rPr>
              <a:t>малый юс (Ѧ)</a:t>
            </a:r>
            <a:r>
              <a:rPr lang="ru-RU" sz="1800" dirty="0" smtClean="0"/>
              <a:t> — заменены Петром I начертанием </a:t>
            </a:r>
            <a:r>
              <a:rPr lang="ru-RU" sz="1800" b="1" dirty="0" smtClean="0"/>
              <a:t>Я</a:t>
            </a:r>
            <a:r>
              <a:rPr lang="ru-RU" sz="1800" dirty="0" smtClean="0"/>
              <a:t> (употреблявшимся и ранее и происходящим из скорописной формы малого юса). Однако вплоть до 1917—1918 гг. начертание </a:t>
            </a:r>
            <a:r>
              <a:rPr lang="ru-RU" sz="1800" b="1" dirty="0" smtClean="0"/>
              <a:t>Я</a:t>
            </a:r>
            <a:r>
              <a:rPr lang="ru-RU" sz="1800" dirty="0" smtClean="0"/>
              <a:t> в виде малого юса </a:t>
            </a:r>
            <a:r>
              <a:rPr lang="ru-RU" sz="1800" b="1" dirty="0" smtClean="0"/>
              <a:t>Ѧ</a:t>
            </a:r>
            <a:r>
              <a:rPr lang="ru-RU" sz="1800" dirty="0" smtClean="0"/>
              <a:t> широко применялось в шрифтах вывесок, заголовков и т. п.</a:t>
            </a:r>
            <a:endParaRPr lang="ru-RU" sz="1800" dirty="0"/>
          </a:p>
        </p:txBody>
      </p:sp>
      <p:sp>
        <p:nvSpPr>
          <p:cNvPr id="6" name="Номер слайда 5"/>
          <p:cNvSpPr>
            <a:spLocks noGrp="1"/>
          </p:cNvSpPr>
          <p:nvPr>
            <p:ph type="sldNum" sz="quarter" idx="12"/>
          </p:nvPr>
        </p:nvSpPr>
        <p:spPr/>
        <p:txBody>
          <a:bodyPr/>
          <a:lstStyle/>
          <a:p>
            <a:fld id="{10B62F03-3EF0-4A06-8B7D-8335890C4F1C}" type="slidenum">
              <a:rPr lang="ru-RU" smtClean="0"/>
              <a:pPr/>
              <a:t>29</a:t>
            </a:fld>
            <a:endParaRPr lang="ru-RU"/>
          </a:p>
        </p:txBody>
      </p:sp>
    </p:spTree>
    <p:extLst>
      <p:ext uri="{BB962C8B-B14F-4D97-AF65-F5344CB8AC3E}">
        <p14:creationId xmlns:p14="http://schemas.microsoft.com/office/powerpoint/2010/main" val="2245402722"/>
      </p:ext>
    </p:extLst>
  </p:cSld>
  <p:clrMapOvr>
    <a:masterClrMapping/>
  </p:clrMapOvr>
  <p:transition spd="med" advClick="0" advTm="7000">
    <p:plus/>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214\Desktop\все для ТЛМ\Фоны для презентаций новые\father-serm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7" name="Rectangle 3"/>
          <p:cNvSpPr>
            <a:spLocks noChangeArrowheads="1"/>
          </p:cNvSpPr>
          <p:nvPr/>
        </p:nvSpPr>
        <p:spPr bwMode="auto">
          <a:xfrm>
            <a:off x="971600" y="1163472"/>
            <a:ext cx="705678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ru-RU"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Распределите данные слова в две колонки: «громкие», «тихие».Учитывайте характер звучания.</a:t>
            </a:r>
            <a:endParaRPr kumimoji="0" lang="ru-RU" sz="3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4000" b="1" i="1"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Гроза, взрыв</a:t>
            </a:r>
            <a:r>
              <a:rPr kumimoji="0" lang="ru-RU" sz="40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шелест, шепот, </a:t>
            </a:r>
            <a:r>
              <a:rPr kumimoji="0" lang="ru-RU" sz="4000" b="1" i="1"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гром, </a:t>
            </a:r>
            <a:r>
              <a:rPr kumimoji="0" lang="ru-RU" sz="40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тишина, </a:t>
            </a:r>
            <a:r>
              <a:rPr kumimoji="0" lang="ru-RU" sz="4000" b="1" i="1"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рокот, </a:t>
            </a:r>
            <a:r>
              <a:rPr kumimoji="0" lang="ru-RU" sz="40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ласка, </a:t>
            </a:r>
            <a:r>
              <a:rPr kumimoji="0" lang="ru-RU" sz="4000" b="1" i="1"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грохот</a:t>
            </a:r>
            <a:r>
              <a:rPr kumimoji="0" lang="ru-RU" sz="40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лепет.</a:t>
            </a:r>
            <a:endParaRPr kumimoji="0" lang="ru-RU" sz="4000" b="1" i="1"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sz="2800" b="1" dirty="0" smtClean="0"/>
              <a:t>Судьба отдельных букв </a:t>
            </a:r>
            <a:r>
              <a:rPr lang="ru-RU" sz="3200" b="1" dirty="0" smtClean="0"/>
              <a:t>в XVIII—XX веках</a:t>
            </a:r>
            <a:br>
              <a:rPr lang="ru-RU" sz="3200" b="1" dirty="0" smtClean="0"/>
            </a:br>
            <a:endParaRPr lang="ru-RU" sz="3200" dirty="0"/>
          </a:p>
        </p:txBody>
      </p:sp>
      <p:sp>
        <p:nvSpPr>
          <p:cNvPr id="16" name="Текст 15"/>
          <p:cNvSpPr>
            <a:spLocks noGrp="1"/>
          </p:cNvSpPr>
          <p:nvPr>
            <p:ph type="body" sz="half" idx="1"/>
          </p:nvPr>
        </p:nvSpPr>
        <p:spPr>
          <a:xfrm>
            <a:off x="457200" y="1142984"/>
            <a:ext cx="4038600" cy="5715016"/>
          </a:xfrm>
          <a:ln>
            <a:solidFill>
              <a:srgbClr val="FF0000"/>
            </a:solidFill>
          </a:ln>
        </p:spPr>
        <p:txBody>
          <a:bodyPr/>
          <a:lstStyle/>
          <a:p>
            <a:pPr>
              <a:buNone/>
            </a:pPr>
            <a:r>
              <a:rPr lang="ru-RU" sz="1600" dirty="0" smtClean="0"/>
              <a:t> — </a:t>
            </a:r>
            <a:r>
              <a:rPr lang="ru-RU" sz="1800" dirty="0" smtClean="0"/>
              <a:t>заменены Петром I начертанием в виде нынешней буквы </a:t>
            </a:r>
            <a:r>
              <a:rPr lang="ru-RU" sz="1800" b="1" dirty="0" smtClean="0"/>
              <a:t>У</a:t>
            </a:r>
            <a:r>
              <a:rPr lang="ru-RU" sz="1800" dirty="0" smtClean="0"/>
              <a:t>. </a:t>
            </a:r>
          </a:p>
          <a:p>
            <a:pPr>
              <a:buNone/>
            </a:pPr>
            <a:r>
              <a:rPr lang="ru-RU" sz="1800" b="1" dirty="0" smtClean="0"/>
              <a:t>Ять</a:t>
            </a:r>
            <a:r>
              <a:rPr lang="ru-RU" sz="1800" dirty="0" smtClean="0"/>
              <a:t> </a:t>
            </a:r>
            <a:r>
              <a:rPr lang="ru-RU" sz="1800" b="1" dirty="0" smtClean="0"/>
              <a:t>(Ѣ)</a:t>
            </a:r>
            <a:r>
              <a:rPr lang="ru-RU" sz="1800" dirty="0" smtClean="0"/>
              <a:t> — отменён реформой 1917—1918 гг. </a:t>
            </a:r>
          </a:p>
          <a:p>
            <a:pPr>
              <a:buNone/>
            </a:pPr>
            <a:r>
              <a:rPr lang="ru-RU" sz="1800" b="1" dirty="0" smtClean="0"/>
              <a:t>Э</a:t>
            </a:r>
            <a:r>
              <a:rPr lang="ru-RU" sz="1800" dirty="0" smtClean="0"/>
              <a:t> — употреблялось с середины </a:t>
            </a:r>
            <a:r>
              <a:rPr lang="ru-RU" sz="1800" b="1" dirty="0" smtClean="0"/>
              <a:t>XVII</a:t>
            </a:r>
            <a:r>
              <a:rPr lang="ru-RU" sz="1800" dirty="0" smtClean="0"/>
              <a:t> века (считается заимствованным из глаголицы), официально введено в азбуку в </a:t>
            </a:r>
            <a:r>
              <a:rPr lang="ru-RU" sz="1800" b="1" dirty="0" smtClean="0"/>
              <a:t>1708</a:t>
            </a:r>
            <a:r>
              <a:rPr lang="ru-RU" sz="1800" dirty="0" smtClean="0"/>
              <a:t> году.</a:t>
            </a:r>
            <a:endParaRPr lang="en-US" sz="1800" dirty="0" smtClean="0"/>
          </a:p>
          <a:p>
            <a:pPr>
              <a:buNone/>
            </a:pPr>
            <a:r>
              <a:rPr lang="ru-RU" sz="1800" b="1" dirty="0" smtClean="0"/>
              <a:t>Ё</a:t>
            </a:r>
            <a:r>
              <a:rPr lang="ru-RU" sz="1800" dirty="0" smtClean="0"/>
              <a:t> — предложено </a:t>
            </a:r>
            <a:r>
              <a:rPr lang="ru-RU" sz="1800" b="1" dirty="0" smtClean="0"/>
              <a:t>в 1783 </a:t>
            </a:r>
            <a:r>
              <a:rPr lang="ru-RU" sz="1800" dirty="0" smtClean="0"/>
              <a:t>году княгиней Е. Р. </a:t>
            </a:r>
            <a:r>
              <a:rPr lang="ru-RU" sz="1800" b="1" dirty="0" smtClean="0"/>
              <a:t>Дашковой</a:t>
            </a:r>
            <a:r>
              <a:rPr lang="ru-RU" sz="1800" dirty="0" smtClean="0"/>
              <a:t>, употребляется </a:t>
            </a:r>
            <a:r>
              <a:rPr lang="ru-RU" sz="1800" b="1" dirty="0" smtClean="0"/>
              <a:t>с 1795 </a:t>
            </a:r>
            <a:r>
              <a:rPr lang="ru-RU" sz="1800" dirty="0" smtClean="0"/>
              <a:t>года, популярно </a:t>
            </a:r>
            <a:r>
              <a:rPr lang="ru-RU" sz="1800" b="1" dirty="0" smtClean="0"/>
              <a:t>с 1797 </a:t>
            </a:r>
            <a:r>
              <a:rPr lang="ru-RU" sz="1800" dirty="0" smtClean="0"/>
              <a:t>года с подачи Н. М. Карамзина (надо отметить, что он использовал букву </a:t>
            </a:r>
            <a:r>
              <a:rPr lang="ru-RU" sz="1800" b="1" dirty="0" smtClean="0"/>
              <a:t>Ё</a:t>
            </a:r>
            <a:r>
              <a:rPr lang="ru-RU" sz="1800" dirty="0" smtClean="0"/>
              <a:t> только в художественных произведениях, а вот в знаменитой</a:t>
            </a:r>
            <a:endParaRPr lang="en-US" sz="1800" dirty="0" smtClean="0"/>
          </a:p>
          <a:p>
            <a:pPr>
              <a:buNone/>
            </a:pPr>
            <a:endParaRPr lang="en-US" sz="18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ru-RU" sz="1600" dirty="0"/>
          </a:p>
        </p:txBody>
      </p:sp>
      <p:sp>
        <p:nvSpPr>
          <p:cNvPr id="17" name="Содержимое 16"/>
          <p:cNvSpPr>
            <a:spLocks noGrp="1"/>
          </p:cNvSpPr>
          <p:nvPr>
            <p:ph sz="half" idx="2"/>
          </p:nvPr>
        </p:nvSpPr>
        <p:spPr>
          <a:xfrm>
            <a:off x="4643438" y="1500174"/>
            <a:ext cx="4038600" cy="5357826"/>
          </a:xfrm>
        </p:spPr>
        <p:txBody>
          <a:bodyPr/>
          <a:lstStyle/>
          <a:p>
            <a:pPr>
              <a:buNone/>
            </a:pPr>
            <a:r>
              <a:rPr lang="ru-RU" sz="2000" dirty="0" smtClean="0"/>
              <a:t>«Истории государства Российского» обошёлся традиционными написаниями через </a:t>
            </a:r>
            <a:r>
              <a:rPr lang="ru-RU" sz="2000" b="1" dirty="0" smtClean="0"/>
              <a:t>Е</a:t>
            </a:r>
            <a:r>
              <a:rPr lang="ru-RU" sz="2000" dirty="0" smtClean="0"/>
              <a:t>). </a:t>
            </a:r>
            <a:endParaRPr lang="en-US" sz="2000" dirty="0" smtClean="0"/>
          </a:p>
          <a:p>
            <a:pPr>
              <a:buNone/>
            </a:pPr>
            <a:r>
              <a:rPr lang="ru-RU" sz="2000" dirty="0" smtClean="0"/>
              <a:t>Ранее (с </a:t>
            </a:r>
            <a:r>
              <a:rPr lang="ru-RU" sz="2000" dirty="0" smtClean="0">
                <a:solidFill>
                  <a:srgbClr val="FF0000"/>
                </a:solidFill>
              </a:rPr>
              <a:t>1758 года</a:t>
            </a:r>
            <a:r>
              <a:rPr lang="ru-RU" sz="2000" dirty="0" smtClean="0"/>
              <a:t>) вместо буквы </a:t>
            </a:r>
            <a:r>
              <a:rPr lang="ru-RU" sz="2000" b="1" dirty="0" smtClean="0"/>
              <a:t>Ё</a:t>
            </a:r>
            <a:r>
              <a:rPr lang="ru-RU" sz="2000" dirty="0" smtClean="0"/>
              <a:t> использовалось начертание в виде букв </a:t>
            </a:r>
            <a:r>
              <a:rPr lang="ru-RU" sz="2000" b="1" dirty="0" smtClean="0"/>
              <a:t>IO</a:t>
            </a:r>
            <a:r>
              <a:rPr lang="ru-RU" sz="2000" dirty="0" smtClean="0"/>
              <a:t> под общей крышечкой. Отдельной буквой азбуки знак </a:t>
            </a:r>
            <a:r>
              <a:rPr lang="ru-RU" sz="2000" b="1" dirty="0" smtClean="0"/>
              <a:t>Ё</a:t>
            </a:r>
            <a:r>
              <a:rPr lang="ru-RU" sz="2000" dirty="0" smtClean="0"/>
              <a:t> официально стал в середине </a:t>
            </a:r>
            <a:r>
              <a:rPr lang="ru-RU" sz="2000" dirty="0" smtClean="0">
                <a:solidFill>
                  <a:srgbClr val="FF0000"/>
                </a:solidFill>
              </a:rPr>
              <a:t>XX</a:t>
            </a:r>
            <a:r>
              <a:rPr lang="ru-RU" sz="2000" dirty="0" smtClean="0"/>
              <a:t> века</a:t>
            </a:r>
            <a:r>
              <a:rPr lang="en-US" sz="2000" dirty="0" smtClean="0"/>
              <a:t>.</a:t>
            </a:r>
            <a:r>
              <a:rPr lang="ru-RU" sz="2000" dirty="0" smtClean="0"/>
              <a:t> Обязательным к употреблению в печати был в период с </a:t>
            </a:r>
            <a:r>
              <a:rPr lang="ru-RU" sz="2000" b="1" dirty="0" smtClean="0"/>
              <a:t>1942 </a:t>
            </a:r>
            <a:r>
              <a:rPr lang="ru-RU" sz="2000" dirty="0" smtClean="0"/>
              <a:t>года до смерти </a:t>
            </a:r>
            <a:r>
              <a:rPr lang="ru-RU" sz="2000" b="1" dirty="0" smtClean="0"/>
              <a:t>И. В. Сталина</a:t>
            </a:r>
            <a:r>
              <a:rPr lang="ru-RU" sz="2000" dirty="0" smtClean="0"/>
              <a:t>.</a:t>
            </a:r>
            <a:endParaRPr lang="ru-RU" sz="2000" dirty="0"/>
          </a:p>
        </p:txBody>
      </p:sp>
      <p:sp>
        <p:nvSpPr>
          <p:cNvPr id="6" name="Номер слайда 5"/>
          <p:cNvSpPr>
            <a:spLocks noGrp="1"/>
          </p:cNvSpPr>
          <p:nvPr>
            <p:ph type="sldNum" sz="quarter" idx="12"/>
          </p:nvPr>
        </p:nvSpPr>
        <p:spPr/>
        <p:txBody>
          <a:bodyPr/>
          <a:lstStyle/>
          <a:p>
            <a:fld id="{10B62F03-3EF0-4A06-8B7D-8335890C4F1C}" type="slidenum">
              <a:rPr lang="ru-RU" smtClean="0"/>
              <a:pPr/>
              <a:t>30</a:t>
            </a:fld>
            <a:endParaRPr lang="ru-RU"/>
          </a:p>
        </p:txBody>
      </p:sp>
    </p:spTree>
    <p:extLst>
      <p:ext uri="{BB962C8B-B14F-4D97-AF65-F5344CB8AC3E}">
        <p14:creationId xmlns:p14="http://schemas.microsoft.com/office/powerpoint/2010/main" val="4154640549"/>
      </p:ext>
    </p:extLst>
  </p:cSld>
  <p:clrMapOvr>
    <a:masterClrMapping/>
  </p:clrMapOvr>
  <p:transition spd="med" advClick="0" advTm="7000">
    <p:plus/>
    <p:sndAc>
      <p:stSnd>
        <p:snd r:embed="rId2"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214\Desktop\все для ТЛМ\Фоны для презентаций новые\father-serm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339752" y="764704"/>
            <a:ext cx="5040560" cy="584775"/>
          </a:xfrm>
          <a:prstGeom prst="rect">
            <a:avLst/>
          </a:prstGeom>
          <a:noFill/>
        </p:spPr>
        <p:txBody>
          <a:bodyPr wrap="square" rtlCol="0">
            <a:spAutoFit/>
          </a:bodyPr>
          <a:lstStyle/>
          <a:p>
            <a:r>
              <a:rPr lang="ru-RU" sz="3200" b="1" dirty="0" smtClean="0">
                <a:solidFill>
                  <a:srgbClr val="DB070C"/>
                </a:solidFill>
              </a:rPr>
              <a:t>П Р О В Е Р Ь       С Е Б Я</a:t>
            </a:r>
            <a:endParaRPr lang="ru-RU" sz="3200" b="1" dirty="0">
              <a:solidFill>
                <a:srgbClr val="DB070C"/>
              </a:solidFill>
            </a:endParaRPr>
          </a:p>
        </p:txBody>
      </p:sp>
      <p:sp>
        <p:nvSpPr>
          <p:cNvPr id="4" name="TextBox 3"/>
          <p:cNvSpPr txBox="1"/>
          <p:nvPr/>
        </p:nvSpPr>
        <p:spPr>
          <a:xfrm>
            <a:off x="611560" y="1772816"/>
            <a:ext cx="8064896" cy="3539430"/>
          </a:xfrm>
          <a:prstGeom prst="rect">
            <a:avLst/>
          </a:prstGeom>
          <a:noFill/>
        </p:spPr>
        <p:txBody>
          <a:bodyPr wrap="square" rtlCol="0">
            <a:spAutoFit/>
          </a:bodyPr>
          <a:lstStyle/>
          <a:p>
            <a:r>
              <a:rPr lang="ru-RU" sz="2800" b="1" i="1" dirty="0" smtClean="0"/>
              <a:t>Архангельск, Белгород, Брянск, Владивосток, Владимир, Волгоград, Гжель, Дивногорск, Ельня, Звенигород, Ижевск, Иркутск, Казань, Калуга, Кисловодск, Кострома, Краснодар, Красноярск, Курск, Липецк, Новгород, Новосибирск, Омск, Орел, Пенза, Петрозаводск, Самара, Саратов, Смоленск, Таганрог, Тамбов, Тюмень</a:t>
            </a:r>
            <a:r>
              <a:rPr lang="ru-RU" sz="2800" b="1" i="1" smtClean="0"/>
              <a:t>, Уфа, Хабаровск, </a:t>
            </a:r>
            <a:r>
              <a:rPr lang="ru-RU" sz="2800" b="1" i="1" dirty="0" smtClean="0"/>
              <a:t>Чебоксары, Чита, Элиста, Ярославль</a:t>
            </a:r>
            <a:endParaRPr lang="ru-RU"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214\Desktop\все для ТЛМ\Фоны для презентаций новые\father-serm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3793" name="Rectangle 1"/>
          <p:cNvSpPr>
            <a:spLocks noChangeArrowheads="1"/>
          </p:cNvSpPr>
          <p:nvPr/>
        </p:nvSpPr>
        <p:spPr bwMode="auto">
          <a:xfrm>
            <a:off x="323528" y="198279"/>
            <a:ext cx="8496944"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DB070C"/>
                </a:solidFill>
                <a:effectLst/>
                <a:latin typeface="Arial" pitchFamily="34" charset="0"/>
                <a:ea typeface="Times New Roman" pitchFamily="18" charset="0"/>
                <a:cs typeface="Times New Roman" pitchFamily="18" charset="0"/>
              </a:rPr>
              <a:t>Рефлексия. Итог урока</a:t>
            </a:r>
            <a:endParaRPr kumimoji="0" lang="ru-RU" sz="3200" b="0" i="0" u="none" strike="noStrike" cap="none" normalizeH="0" baseline="0" dirty="0" smtClean="0">
              <a:ln>
                <a:noFill/>
              </a:ln>
              <a:solidFill>
                <a:srgbClr val="DB070C"/>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-Итак,  ребята, что мы сегодня узнали на уроке? </a:t>
            </a:r>
            <a:endParaRPr kumimoji="0" lang="ru-RU" sz="32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-Какие задания вам понравились больше всего?</a:t>
            </a:r>
            <a:endParaRPr kumimoji="0" lang="ru-RU" sz="32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у вас вызвало затруднение ?</a:t>
            </a:r>
            <a:endParaRPr kumimoji="0" lang="ru-RU" sz="32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каким настроением вы уйдете сегодня с урока? Нарисуйте смайлик и покажите мне его</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1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3793">
                                            <p:txEl>
                                              <p:pRg st="2" end="2"/>
                                            </p:txEl>
                                          </p:spTgt>
                                        </p:tgtEl>
                                        <p:attrNameLst>
                                          <p:attrName>style.visibility</p:attrName>
                                        </p:attrNameLst>
                                      </p:cBhvr>
                                      <p:to>
                                        <p:strVal val="visible"/>
                                      </p:to>
                                    </p:set>
                                    <p:anim calcmode="lin" valueType="num">
                                      <p:cBhvr additive="base">
                                        <p:cTn id="7" dur="1000" fill="hold"/>
                                        <p:tgtEl>
                                          <p:spTgt spid="3379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37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3793">
                                            <p:txEl>
                                              <p:pRg st="3" end="3"/>
                                            </p:txEl>
                                          </p:spTgt>
                                        </p:tgtEl>
                                        <p:attrNameLst>
                                          <p:attrName>style.visibility</p:attrName>
                                        </p:attrNameLst>
                                      </p:cBhvr>
                                      <p:to>
                                        <p:strVal val="visible"/>
                                      </p:to>
                                    </p:set>
                                    <p:anim calcmode="lin" valueType="num">
                                      <p:cBhvr additive="base">
                                        <p:cTn id="13" dur="1000" fill="hold"/>
                                        <p:tgtEl>
                                          <p:spTgt spid="3379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379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3793">
                                            <p:txEl>
                                              <p:pRg st="4" end="4"/>
                                            </p:txEl>
                                          </p:spTgt>
                                        </p:tgtEl>
                                        <p:attrNameLst>
                                          <p:attrName>style.visibility</p:attrName>
                                        </p:attrNameLst>
                                      </p:cBhvr>
                                      <p:to>
                                        <p:strVal val="visible"/>
                                      </p:to>
                                    </p:set>
                                    <p:anim calcmode="lin" valueType="num">
                                      <p:cBhvr additive="base">
                                        <p:cTn id="19" dur="1000" fill="hold"/>
                                        <p:tgtEl>
                                          <p:spTgt spid="3379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379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33793">
                                            <p:txEl>
                                              <p:pRg st="5" end="5"/>
                                            </p:txEl>
                                          </p:spTgt>
                                        </p:tgtEl>
                                        <p:attrNameLst>
                                          <p:attrName>style.visibility</p:attrName>
                                        </p:attrNameLst>
                                      </p:cBhvr>
                                      <p:to>
                                        <p:strVal val="visible"/>
                                      </p:to>
                                    </p:set>
                                    <p:anim calcmode="lin" valueType="num">
                                      <p:cBhvr additive="base">
                                        <p:cTn id="25" dur="1000" fill="hold"/>
                                        <p:tgtEl>
                                          <p:spTgt spid="33793">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379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214\Desktop\все для ТЛМ\Фоны для презентаций новые\father-serm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468046" y="1412776"/>
            <a:ext cx="620791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Домашнее задание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1043608" y="2348880"/>
            <a:ext cx="7330468" cy="2831544"/>
          </a:xfrm>
          <a:prstGeom prst="rect">
            <a:avLst/>
          </a:prstGeom>
          <a:noFill/>
        </p:spPr>
        <p:txBody>
          <a:bodyPr wrap="square" rtlCol="0">
            <a:spAutoFit/>
          </a:bodyPr>
          <a:lstStyle/>
          <a:p>
            <a:r>
              <a:rPr lang="ru-RU" sz="3200" b="1" dirty="0" smtClean="0">
                <a:solidFill>
                  <a:srgbClr val="00B050"/>
                </a:solidFill>
              </a:rPr>
              <a:t>На выбор</a:t>
            </a:r>
          </a:p>
          <a:p>
            <a:r>
              <a:rPr lang="ru-RU" sz="3200" b="1" dirty="0" smtClean="0">
                <a:solidFill>
                  <a:srgbClr val="002060"/>
                </a:solidFill>
              </a:rPr>
              <a:t>1) Выполнить упражнение 281, стр. 202.</a:t>
            </a:r>
          </a:p>
          <a:p>
            <a:r>
              <a:rPr lang="ru-RU" sz="3200" b="1" dirty="0" smtClean="0">
                <a:solidFill>
                  <a:srgbClr val="002060"/>
                </a:solidFill>
              </a:rPr>
              <a:t>2) Сочинить сказку о любой букве.</a:t>
            </a:r>
          </a:p>
          <a:p>
            <a:r>
              <a:rPr lang="ru-RU" sz="3200" b="1" dirty="0" smtClean="0">
                <a:solidFill>
                  <a:srgbClr val="002060"/>
                </a:solidFill>
              </a:rPr>
              <a:t>3) Расположить учебные предметы </a:t>
            </a:r>
          </a:p>
          <a:p>
            <a:r>
              <a:rPr lang="ru-RU" sz="3200" b="1" dirty="0" smtClean="0">
                <a:solidFill>
                  <a:srgbClr val="002060"/>
                </a:solidFill>
              </a:rPr>
              <a:t>в алфавитном порядке.</a:t>
            </a: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algn="ctr" eaLnBrk="1" hangingPunct="1"/>
            <a:r>
              <a:rPr lang="ru-RU" smtClean="0"/>
              <a:t>РЕЧЬ - ОСНОВНОЕ СРЕДСТВО ОБЩЕНИЯ</a:t>
            </a:r>
          </a:p>
        </p:txBody>
      </p:sp>
      <p:sp>
        <p:nvSpPr>
          <p:cNvPr id="5123" name="Rectangle 4"/>
          <p:cNvSpPr>
            <a:spLocks noGrp="1" noChangeArrowheads="1"/>
          </p:cNvSpPr>
          <p:nvPr>
            <p:ph type="body" sz="half" idx="2"/>
          </p:nvPr>
        </p:nvSpPr>
        <p:spPr>
          <a:xfrm>
            <a:off x="4787900" y="2133600"/>
            <a:ext cx="4043363" cy="4319588"/>
          </a:xfrm>
        </p:spPr>
        <p:txBody>
          <a:bodyPr/>
          <a:lstStyle/>
          <a:p>
            <a:pPr eaLnBrk="1" hangingPunct="1">
              <a:lnSpc>
                <a:spcPct val="80000"/>
              </a:lnSpc>
              <a:buFontTx/>
              <a:buNone/>
            </a:pPr>
            <a:r>
              <a:rPr lang="ru-RU" sz="2400" b="1" i="1" smtClean="0"/>
              <a:t>     ОСНОВНЫМ   СРЕДСТВОМ ОБЩЕНИЯ В ЧЕЛОВЕЧЕСКОМ ОБЩЕСТВЕ НА РАННИХ ЭТАПАХ РАЗВИТИЯ БЫЛА ЗВУКОВАЯ</a:t>
            </a:r>
            <a:r>
              <a:rPr lang="en-US" sz="2400" b="1" i="1" smtClean="0"/>
              <a:t> </a:t>
            </a:r>
            <a:r>
              <a:rPr lang="ru-RU" sz="2400" b="1" i="1" smtClean="0"/>
              <a:t>РЕЧЬ. ОНА ДАЛА ВОЗМОЖНОСТЬ РАЗВИВАТЬСЯ И ДРУГИМ СРЕДСТВАМ ПЕРЕДАЧИ ИНФОРМАЦИИ.</a:t>
            </a:r>
          </a:p>
          <a:p>
            <a:pPr eaLnBrk="1" hangingPunct="1">
              <a:lnSpc>
                <a:spcPct val="80000"/>
              </a:lnSpc>
              <a:buFontTx/>
              <a:buNone/>
            </a:pPr>
            <a:endParaRPr lang="ru-RU" sz="2400" b="1" i="1" smtClean="0"/>
          </a:p>
        </p:txBody>
      </p:sp>
      <p:pic>
        <p:nvPicPr>
          <p:cNvPr id="5124" name="Picture 5" descr="рис1"/>
          <p:cNvPicPr>
            <a:picLocks noGrp="1" noChangeAspect="1" noChangeArrowheads="1"/>
          </p:cNvPicPr>
          <p:nvPr>
            <p:ph sz="half" idx="1"/>
          </p:nvPr>
        </p:nvPicPr>
        <p:blipFill>
          <a:blip r:embed="rId2" cstate="print"/>
          <a:srcRect/>
          <a:stretch>
            <a:fillRect/>
          </a:stretch>
        </p:blipFill>
        <p:spPr>
          <a:xfrm>
            <a:off x="755576" y="1700808"/>
            <a:ext cx="3254375" cy="4608512"/>
          </a:xfrm>
          <a:noFill/>
        </p:spPr>
      </p:pic>
    </p:spTree>
  </p:cSld>
  <p:clrMapOvr>
    <a:masterClrMapping/>
  </p:clrMapOvr>
  <p:transition spd="med" advTm="10000">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p:txBody>
          <a:bodyPr>
            <a:normAutofit fontScale="90000"/>
          </a:bodyPr>
          <a:lstStyle/>
          <a:p>
            <a:r>
              <a:rPr lang="ru-RU" smtClean="0"/>
              <a:t>ЭТАПЫ РАЗВИТИЯ ПИСЬМЕННОСТИ</a:t>
            </a:r>
          </a:p>
        </p:txBody>
      </p:sp>
      <p:graphicFrame>
        <p:nvGraphicFramePr>
          <p:cNvPr id="7179" name="Object 11"/>
          <p:cNvGraphicFramePr>
            <a:graphicFrameLocks noGrp="1" noChangeAspect="1"/>
          </p:cNvGraphicFramePr>
          <p:nvPr>
            <p:ph type="dgm" idx="1"/>
          </p:nvPr>
        </p:nvGraphicFramePr>
        <p:xfrm>
          <a:off x="323528" y="2276872"/>
          <a:ext cx="8496622" cy="3528392"/>
        </p:xfrm>
        <a:graphic>
          <a:graphicData uri="http://schemas.openxmlformats.org/presentationml/2006/ole">
            <mc:AlternateContent xmlns:mc="http://schemas.openxmlformats.org/markup-compatibility/2006">
              <mc:Choice xmlns:v="urn:schemas-microsoft-com:vml" Requires="v">
                <p:oleObj spid="_x0000_s19461" name="MS Org Chart" r:id="rId3" imgW="7747686" imgH="1186249" progId="">
                  <p:embed followColorScheme="full"/>
                </p:oleObj>
              </mc:Choice>
              <mc:Fallback>
                <p:oleObj name="MS Org Chart" r:id="rId3" imgW="7747686" imgH="1186249" progId="">
                  <p:embed followColorScheme="full"/>
                  <p:pic>
                    <p:nvPicPr>
                      <p:cNvPr id="0" name="Picture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276872"/>
                        <a:ext cx="849662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wedge">
                                      <p:cBhvr>
                                        <p:cTn id="7" dur="20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ru-RU" smtClean="0"/>
              <a:t>ПРЕДМЕТНОЕ ПИСЬМО</a:t>
            </a:r>
          </a:p>
        </p:txBody>
      </p:sp>
      <p:sp>
        <p:nvSpPr>
          <p:cNvPr id="8195" name="Rectangle 3"/>
          <p:cNvSpPr>
            <a:spLocks noGrp="1" noChangeArrowheads="1"/>
          </p:cNvSpPr>
          <p:nvPr>
            <p:ph type="body" sz="half" idx="1"/>
          </p:nvPr>
        </p:nvSpPr>
        <p:spPr>
          <a:xfrm>
            <a:off x="395536" y="1628800"/>
            <a:ext cx="4239840" cy="4614267"/>
          </a:xfrm>
        </p:spPr>
        <p:txBody>
          <a:bodyPr/>
          <a:lstStyle/>
          <a:p>
            <a:pPr eaLnBrk="1" hangingPunct="1">
              <a:buFontTx/>
              <a:buNone/>
            </a:pPr>
            <a:r>
              <a:rPr lang="ru-RU" sz="2400" dirty="0" smtClean="0"/>
              <a:t>    </a:t>
            </a:r>
            <a:r>
              <a:rPr lang="ru-RU" sz="2800" dirty="0" smtClean="0"/>
              <a:t>Одним из первых видов письма была узелковая письменность. Цвет, форма узелков, порядок их расположения были строго обусловлены и имели определенное условное значение.</a:t>
            </a:r>
          </a:p>
        </p:txBody>
      </p:sp>
      <p:pic>
        <p:nvPicPr>
          <p:cNvPr id="8196" name="Picture 5" descr="узел"/>
          <p:cNvPicPr>
            <a:picLocks noGrp="1" noChangeAspect="1" noChangeArrowheads="1"/>
          </p:cNvPicPr>
          <p:nvPr>
            <p:ph sz="half" idx="2"/>
          </p:nvPr>
        </p:nvPicPr>
        <p:blipFill>
          <a:blip r:embed="rId2" cstate="print"/>
          <a:srcRect/>
          <a:stretch>
            <a:fillRect/>
          </a:stretch>
        </p:blipFill>
        <p:spPr>
          <a:xfrm>
            <a:off x="4787900" y="1773238"/>
            <a:ext cx="4033838" cy="4868862"/>
          </a:xfrm>
          <a:noFill/>
        </p:spPr>
      </p:pic>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ru-RU" smtClean="0"/>
              <a:t>ПИКТОГРАММА</a:t>
            </a:r>
          </a:p>
        </p:txBody>
      </p:sp>
      <p:sp>
        <p:nvSpPr>
          <p:cNvPr id="9219" name="Text Box 3"/>
          <p:cNvSpPr txBox="1">
            <a:spLocks noChangeArrowheads="1"/>
          </p:cNvSpPr>
          <p:nvPr/>
        </p:nvSpPr>
        <p:spPr bwMode="auto">
          <a:xfrm>
            <a:off x="1116013" y="1916113"/>
            <a:ext cx="7559675" cy="457200"/>
          </a:xfrm>
          <a:prstGeom prst="rect">
            <a:avLst/>
          </a:prstGeom>
          <a:noFill/>
          <a:ln w="9525">
            <a:noFill/>
            <a:miter lim="800000"/>
            <a:headEnd/>
            <a:tailEnd/>
          </a:ln>
          <a:effectLst/>
        </p:spPr>
        <p:txBody>
          <a:bodyPr>
            <a:spAutoFit/>
          </a:bodyPr>
          <a:lstStyle/>
          <a:p>
            <a:pPr>
              <a:spcBef>
                <a:spcPct val="50000"/>
              </a:spcBef>
            </a:pPr>
            <a:endParaRPr lang="ru-RU" sz="2400">
              <a:latin typeface="Times New Roman" pitchFamily="18" charset="-52"/>
            </a:endParaRPr>
          </a:p>
        </p:txBody>
      </p:sp>
      <p:sp>
        <p:nvSpPr>
          <p:cNvPr id="9220" name="Text Box 5"/>
          <p:cNvSpPr txBox="1">
            <a:spLocks noChangeArrowheads="1"/>
          </p:cNvSpPr>
          <p:nvPr/>
        </p:nvSpPr>
        <p:spPr bwMode="auto">
          <a:xfrm>
            <a:off x="827584" y="1412776"/>
            <a:ext cx="7561262" cy="1187450"/>
          </a:xfrm>
          <a:prstGeom prst="rect">
            <a:avLst/>
          </a:prstGeom>
          <a:noFill/>
          <a:ln w="9525">
            <a:noFill/>
            <a:miter lim="800000"/>
            <a:headEnd/>
            <a:tailEnd/>
          </a:ln>
          <a:effectLst/>
        </p:spPr>
        <p:txBody>
          <a:bodyPr>
            <a:spAutoFit/>
          </a:bodyPr>
          <a:lstStyle/>
          <a:p>
            <a:pPr>
              <a:spcBef>
                <a:spcPct val="50000"/>
              </a:spcBef>
            </a:pPr>
            <a:r>
              <a:rPr lang="ru-RU" sz="2400" dirty="0">
                <a:latin typeface="Times New Roman" pitchFamily="18" charset="-52"/>
              </a:rPr>
              <a:t>Пиктограмма – вид письма, при котором высказывание передается целиком путем использования системы взаимосвязанных рисунков.</a:t>
            </a:r>
          </a:p>
        </p:txBody>
      </p:sp>
      <p:pic>
        <p:nvPicPr>
          <p:cNvPr id="10246" name="Picture 6" descr="пикт2"/>
          <p:cNvPicPr>
            <a:picLocks noGrp="1" noChangeAspect="1" noChangeArrowheads="1"/>
          </p:cNvPicPr>
          <p:nvPr>
            <p:ph idx="1"/>
          </p:nvPr>
        </p:nvPicPr>
        <p:blipFill>
          <a:blip r:embed="rId2" cstate="print"/>
          <a:srcRect/>
          <a:stretch>
            <a:fillRect/>
          </a:stretch>
        </p:blipFill>
        <p:spPr>
          <a:xfrm>
            <a:off x="395536" y="2996952"/>
            <a:ext cx="8459787" cy="3672408"/>
          </a:xfrm>
          <a:noFill/>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plus(in)">
                                      <p:cBhvr>
                                        <p:cTn id="7"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sz="quarter"/>
          </p:nvPr>
        </p:nvSpPr>
        <p:spPr/>
        <p:txBody>
          <a:bodyPr/>
          <a:lstStyle/>
          <a:p>
            <a:pPr algn="ctr" eaLnBrk="1" hangingPunct="1"/>
            <a:r>
              <a:rPr lang="ru-RU" smtClean="0"/>
              <a:t>ИЕРОГЛИФ</a:t>
            </a:r>
          </a:p>
        </p:txBody>
      </p:sp>
      <p:pic>
        <p:nvPicPr>
          <p:cNvPr id="12291" name="Picture 3" descr="фиг1"/>
          <p:cNvPicPr>
            <a:picLocks noGrp="1" noChangeAspect="1" noChangeArrowheads="1"/>
          </p:cNvPicPr>
          <p:nvPr>
            <p:ph sz="quarter" idx="1"/>
          </p:nvPr>
        </p:nvPicPr>
        <p:blipFill>
          <a:blip r:embed="rId2" cstate="print"/>
          <a:srcRect/>
          <a:stretch>
            <a:fillRect/>
          </a:stretch>
        </p:blipFill>
        <p:spPr>
          <a:xfrm>
            <a:off x="755650" y="1989138"/>
            <a:ext cx="927100" cy="887412"/>
          </a:xfrm>
          <a:noFill/>
        </p:spPr>
      </p:pic>
      <p:pic>
        <p:nvPicPr>
          <p:cNvPr id="12293" name="Picture 5" descr="фиг2"/>
          <p:cNvPicPr>
            <a:picLocks noGrp="1" noChangeAspect="1" noChangeArrowheads="1"/>
          </p:cNvPicPr>
          <p:nvPr>
            <p:ph sz="quarter" idx="2"/>
          </p:nvPr>
        </p:nvPicPr>
        <p:blipFill>
          <a:blip r:embed="rId3" cstate="print"/>
          <a:srcRect/>
          <a:stretch>
            <a:fillRect/>
          </a:stretch>
        </p:blipFill>
        <p:spPr>
          <a:xfrm>
            <a:off x="755650" y="3284538"/>
            <a:ext cx="1006475" cy="887412"/>
          </a:xfrm>
          <a:noFill/>
        </p:spPr>
      </p:pic>
      <p:pic>
        <p:nvPicPr>
          <p:cNvPr id="12295" name="Picture 7" descr="фиг3"/>
          <p:cNvPicPr>
            <a:picLocks noGrp="1" noChangeAspect="1" noChangeArrowheads="1"/>
          </p:cNvPicPr>
          <p:nvPr>
            <p:ph sz="quarter" idx="3"/>
          </p:nvPr>
        </p:nvPicPr>
        <p:blipFill>
          <a:blip r:embed="rId4" cstate="print"/>
          <a:srcRect/>
          <a:stretch>
            <a:fillRect/>
          </a:stretch>
        </p:blipFill>
        <p:spPr>
          <a:xfrm>
            <a:off x="827088" y="4581525"/>
            <a:ext cx="923925" cy="887413"/>
          </a:xfrm>
          <a:noFill/>
        </p:spPr>
      </p:pic>
      <p:pic>
        <p:nvPicPr>
          <p:cNvPr id="12297" name="Picture 9" descr="фиг4"/>
          <p:cNvPicPr>
            <a:picLocks noGrp="1" noChangeAspect="1" noChangeArrowheads="1"/>
          </p:cNvPicPr>
          <p:nvPr>
            <p:ph sz="quarter" idx="4"/>
          </p:nvPr>
        </p:nvPicPr>
        <p:blipFill>
          <a:blip r:embed="rId5" cstate="print"/>
          <a:srcRect/>
          <a:stretch>
            <a:fillRect/>
          </a:stretch>
        </p:blipFill>
        <p:spPr>
          <a:xfrm>
            <a:off x="755650" y="5734050"/>
            <a:ext cx="1006475" cy="887413"/>
          </a:xfrm>
          <a:noFill/>
        </p:spPr>
      </p:pic>
      <p:sp>
        <p:nvSpPr>
          <p:cNvPr id="11271" name="Text Box 11"/>
          <p:cNvSpPr txBox="1">
            <a:spLocks noChangeArrowheads="1"/>
          </p:cNvSpPr>
          <p:nvPr/>
        </p:nvSpPr>
        <p:spPr bwMode="auto">
          <a:xfrm>
            <a:off x="2051720" y="1556792"/>
            <a:ext cx="6335713" cy="1187450"/>
          </a:xfrm>
          <a:prstGeom prst="rect">
            <a:avLst/>
          </a:prstGeom>
          <a:noFill/>
          <a:ln w="9525">
            <a:noFill/>
            <a:miter lim="800000"/>
            <a:headEnd/>
            <a:tailEnd/>
          </a:ln>
          <a:effectLst/>
        </p:spPr>
        <p:txBody>
          <a:bodyPr>
            <a:spAutoFit/>
          </a:bodyPr>
          <a:lstStyle/>
          <a:p>
            <a:pPr>
              <a:spcBef>
                <a:spcPct val="50000"/>
              </a:spcBef>
            </a:pPr>
            <a:r>
              <a:rPr lang="ru-RU" sz="2400" dirty="0">
                <a:latin typeface="Times New Roman" pitchFamily="18" charset="-52"/>
              </a:rPr>
              <a:t>Постепенно в рисунках появляются элементы символизма. Так начинается переход к </a:t>
            </a:r>
            <a:r>
              <a:rPr lang="ru-RU" sz="2400" dirty="0" err="1">
                <a:latin typeface="Times New Roman" pitchFamily="18" charset="-52"/>
              </a:rPr>
              <a:t>идиографии</a:t>
            </a:r>
            <a:r>
              <a:rPr lang="ru-RU" sz="2400" dirty="0">
                <a:latin typeface="Times New Roman" pitchFamily="18" charset="-52"/>
              </a:rPr>
              <a:t>.</a:t>
            </a:r>
          </a:p>
        </p:txBody>
      </p:sp>
      <p:pic>
        <p:nvPicPr>
          <p:cNvPr id="11272" name="Picture 12" descr="c"/>
          <p:cNvPicPr>
            <a:picLocks noChangeAspect="1" noChangeArrowheads="1"/>
          </p:cNvPicPr>
          <p:nvPr/>
        </p:nvPicPr>
        <p:blipFill>
          <a:blip r:embed="rId6" cstate="print"/>
          <a:srcRect/>
          <a:stretch>
            <a:fillRect/>
          </a:stretch>
        </p:blipFill>
        <p:spPr bwMode="auto">
          <a:xfrm>
            <a:off x="2339975" y="3429000"/>
            <a:ext cx="6335713" cy="31686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1000" fill="hold"/>
                                        <p:tgtEl>
                                          <p:spTgt spid="12291"/>
                                        </p:tgtEl>
                                        <p:attrNameLst>
                                          <p:attrName>ppt_x</p:attrName>
                                        </p:attrNameLst>
                                      </p:cBhvr>
                                      <p:tavLst>
                                        <p:tav tm="0">
                                          <p:val>
                                            <p:strVal val="#ppt_x"/>
                                          </p:val>
                                        </p:tav>
                                        <p:tav tm="100000">
                                          <p:val>
                                            <p:strVal val="#ppt_x"/>
                                          </p:val>
                                        </p:tav>
                                      </p:tavLst>
                                    </p:anim>
                                    <p:anim calcmode="lin" valueType="num">
                                      <p:cBhvr additive="base">
                                        <p:cTn id="8" dur="10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1000" fill="hold"/>
                                        <p:tgtEl>
                                          <p:spTgt spid="12293"/>
                                        </p:tgtEl>
                                        <p:attrNameLst>
                                          <p:attrName>ppt_x</p:attrName>
                                        </p:attrNameLst>
                                      </p:cBhvr>
                                      <p:tavLst>
                                        <p:tav tm="0">
                                          <p:val>
                                            <p:strVal val="#ppt_x"/>
                                          </p:val>
                                        </p:tav>
                                        <p:tav tm="100000">
                                          <p:val>
                                            <p:strVal val="#ppt_x"/>
                                          </p:val>
                                        </p:tav>
                                      </p:tavLst>
                                    </p:anim>
                                    <p:anim calcmode="lin" valueType="num">
                                      <p:cBhvr additive="base">
                                        <p:cTn id="14" dur="10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additive="base">
                                        <p:cTn id="19" dur="1000" fill="hold"/>
                                        <p:tgtEl>
                                          <p:spTgt spid="12295"/>
                                        </p:tgtEl>
                                        <p:attrNameLst>
                                          <p:attrName>ppt_x</p:attrName>
                                        </p:attrNameLst>
                                      </p:cBhvr>
                                      <p:tavLst>
                                        <p:tav tm="0">
                                          <p:val>
                                            <p:strVal val="#ppt_x"/>
                                          </p:val>
                                        </p:tav>
                                        <p:tav tm="100000">
                                          <p:val>
                                            <p:strVal val="#ppt_x"/>
                                          </p:val>
                                        </p:tav>
                                      </p:tavLst>
                                    </p:anim>
                                    <p:anim calcmode="lin" valueType="num">
                                      <p:cBhvr additive="base">
                                        <p:cTn id="20" dur="10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297"/>
                                        </p:tgtEl>
                                        <p:attrNameLst>
                                          <p:attrName>style.visibility</p:attrName>
                                        </p:attrNameLst>
                                      </p:cBhvr>
                                      <p:to>
                                        <p:strVal val="visible"/>
                                      </p:to>
                                    </p:set>
                                    <p:anim calcmode="lin" valueType="num">
                                      <p:cBhvr additive="base">
                                        <p:cTn id="25" dur="1000" fill="hold"/>
                                        <p:tgtEl>
                                          <p:spTgt spid="12297"/>
                                        </p:tgtEl>
                                        <p:attrNameLst>
                                          <p:attrName>ppt_x</p:attrName>
                                        </p:attrNameLst>
                                      </p:cBhvr>
                                      <p:tavLst>
                                        <p:tav tm="0">
                                          <p:val>
                                            <p:strVal val="#ppt_x"/>
                                          </p:val>
                                        </p:tav>
                                        <p:tav tm="100000">
                                          <p:val>
                                            <p:strVal val="#ppt_x"/>
                                          </p:val>
                                        </p:tav>
                                      </p:tavLst>
                                    </p:anim>
                                    <p:anim calcmode="lin" valueType="num">
                                      <p:cBhvr additive="base">
                                        <p:cTn id="26" dur="1000" fill="hold"/>
                                        <p:tgtEl>
                                          <p:spTgt spid="12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a:xfrm>
            <a:off x="1066800" y="381000"/>
            <a:ext cx="7249616" cy="1143000"/>
          </a:xfrm>
        </p:spPr>
        <p:txBody>
          <a:bodyPr/>
          <a:lstStyle/>
          <a:p>
            <a:pPr algn="ctr" eaLnBrk="1" hangingPunct="1"/>
            <a:r>
              <a:rPr lang="ru-RU" dirty="0" smtClean="0"/>
              <a:t>ИЕРОГЛИФ</a:t>
            </a:r>
          </a:p>
        </p:txBody>
      </p:sp>
      <p:pic>
        <p:nvPicPr>
          <p:cNvPr id="13315" name="Picture 3" descr="m_2187"/>
          <p:cNvPicPr>
            <a:picLocks noGrp="1" noChangeAspect="1" noChangeArrowheads="1"/>
          </p:cNvPicPr>
          <p:nvPr>
            <p:ph sz="quarter" idx="1"/>
          </p:nvPr>
        </p:nvPicPr>
        <p:blipFill>
          <a:blip r:embed="rId2" cstate="print"/>
          <a:srcRect/>
          <a:stretch>
            <a:fillRect/>
          </a:stretch>
        </p:blipFill>
        <p:spPr>
          <a:xfrm>
            <a:off x="4859338" y="5013325"/>
            <a:ext cx="2349500" cy="1600200"/>
          </a:xfrm>
          <a:noFill/>
        </p:spPr>
      </p:pic>
      <p:pic>
        <p:nvPicPr>
          <p:cNvPr id="13317" name="Picture 5" descr="береста3"/>
          <p:cNvPicPr>
            <a:picLocks noGrp="1" noChangeAspect="1" noChangeArrowheads="1"/>
          </p:cNvPicPr>
          <p:nvPr>
            <p:ph sz="quarter" idx="2"/>
          </p:nvPr>
        </p:nvPicPr>
        <p:blipFill>
          <a:blip r:embed="rId3" cstate="print"/>
          <a:srcRect/>
          <a:stretch>
            <a:fillRect/>
          </a:stretch>
        </p:blipFill>
        <p:spPr>
          <a:xfrm>
            <a:off x="6588125" y="2420938"/>
            <a:ext cx="1800225" cy="2376487"/>
          </a:xfrm>
          <a:noFill/>
        </p:spPr>
      </p:pic>
      <p:pic>
        <p:nvPicPr>
          <p:cNvPr id="12293" name="Picture 12" descr="папирус"/>
          <p:cNvPicPr>
            <a:picLocks noGrp="1" noChangeAspect="1" noChangeArrowheads="1"/>
          </p:cNvPicPr>
          <p:nvPr>
            <p:ph sz="quarter" idx="4"/>
          </p:nvPr>
        </p:nvPicPr>
        <p:blipFill>
          <a:blip r:embed="rId4"/>
          <a:srcRect/>
          <a:stretch>
            <a:fillRect/>
          </a:stretch>
        </p:blipFill>
        <p:spPr>
          <a:xfrm>
            <a:off x="6924675" y="4886325"/>
            <a:ext cx="3175" cy="4763"/>
          </a:xfrm>
          <a:noFill/>
        </p:spPr>
      </p:pic>
      <p:pic>
        <p:nvPicPr>
          <p:cNvPr id="12294" name="Picture 14" descr="папирус"/>
          <p:cNvPicPr>
            <a:picLocks noChangeAspect="1" noChangeArrowheads="1"/>
          </p:cNvPicPr>
          <p:nvPr/>
        </p:nvPicPr>
        <p:blipFill>
          <a:blip r:embed="rId4"/>
          <a:srcRect/>
          <a:stretch>
            <a:fillRect/>
          </a:stretch>
        </p:blipFill>
        <p:spPr bwMode="auto">
          <a:xfrm>
            <a:off x="4570413" y="3425825"/>
            <a:ext cx="3175" cy="4763"/>
          </a:xfrm>
          <a:prstGeom prst="rect">
            <a:avLst/>
          </a:prstGeom>
          <a:noFill/>
          <a:ln w="9525">
            <a:noFill/>
            <a:miter lim="800000"/>
            <a:headEnd/>
            <a:tailEnd/>
          </a:ln>
        </p:spPr>
      </p:pic>
      <p:pic>
        <p:nvPicPr>
          <p:cNvPr id="12295" name="Picture 15" descr="папирус"/>
          <p:cNvPicPr>
            <a:picLocks noChangeAspect="1" noChangeArrowheads="1"/>
          </p:cNvPicPr>
          <p:nvPr/>
        </p:nvPicPr>
        <p:blipFill>
          <a:blip r:embed="rId4"/>
          <a:srcRect/>
          <a:stretch>
            <a:fillRect/>
          </a:stretch>
        </p:blipFill>
        <p:spPr bwMode="auto">
          <a:xfrm>
            <a:off x="4570413" y="3425825"/>
            <a:ext cx="3175" cy="4763"/>
          </a:xfrm>
          <a:prstGeom prst="rect">
            <a:avLst/>
          </a:prstGeom>
          <a:noFill/>
          <a:ln w="9525">
            <a:noFill/>
            <a:miter lim="800000"/>
            <a:headEnd/>
            <a:tailEnd/>
          </a:ln>
        </p:spPr>
      </p:pic>
      <p:pic>
        <p:nvPicPr>
          <p:cNvPr id="12296" name="Picture 16" descr="папирус"/>
          <p:cNvPicPr>
            <a:picLocks noChangeAspect="1" noChangeArrowheads="1"/>
          </p:cNvPicPr>
          <p:nvPr/>
        </p:nvPicPr>
        <p:blipFill>
          <a:blip r:embed="rId4"/>
          <a:srcRect/>
          <a:stretch>
            <a:fillRect/>
          </a:stretch>
        </p:blipFill>
        <p:spPr bwMode="auto">
          <a:xfrm>
            <a:off x="4570413" y="3425825"/>
            <a:ext cx="3175" cy="4763"/>
          </a:xfrm>
          <a:prstGeom prst="rect">
            <a:avLst/>
          </a:prstGeom>
          <a:noFill/>
          <a:ln w="9525">
            <a:noFill/>
            <a:miter lim="800000"/>
            <a:headEnd/>
            <a:tailEnd/>
          </a:ln>
        </p:spPr>
      </p:pic>
      <p:pic>
        <p:nvPicPr>
          <p:cNvPr id="13329" name="Picture 17" descr="lett"/>
          <p:cNvPicPr>
            <a:picLocks noChangeAspect="1" noChangeArrowheads="1"/>
          </p:cNvPicPr>
          <p:nvPr/>
        </p:nvPicPr>
        <p:blipFill>
          <a:blip r:embed="rId4" cstate="print"/>
          <a:srcRect/>
          <a:stretch>
            <a:fillRect/>
          </a:stretch>
        </p:blipFill>
        <p:spPr bwMode="auto">
          <a:xfrm>
            <a:off x="827584" y="2420888"/>
            <a:ext cx="2232025" cy="3816350"/>
          </a:xfrm>
          <a:prstGeom prst="rect">
            <a:avLst/>
          </a:prstGeom>
          <a:noFill/>
          <a:ln w="9525">
            <a:noFill/>
            <a:miter lim="800000"/>
            <a:headEnd/>
            <a:tailEnd/>
          </a:ln>
        </p:spPr>
      </p:pic>
      <p:pic>
        <p:nvPicPr>
          <p:cNvPr id="13331" name="Picture 19" descr="пергамент"/>
          <p:cNvPicPr>
            <a:picLocks noGrp="1" noChangeAspect="1" noChangeArrowheads="1"/>
          </p:cNvPicPr>
          <p:nvPr>
            <p:ph sz="quarter" idx="3"/>
          </p:nvPr>
        </p:nvPicPr>
        <p:blipFill>
          <a:blip r:embed="rId5" cstate="print"/>
          <a:srcRect/>
          <a:stretch>
            <a:fillRect/>
          </a:stretch>
        </p:blipFill>
        <p:spPr>
          <a:xfrm>
            <a:off x="3995738" y="2492375"/>
            <a:ext cx="1657350" cy="2305050"/>
          </a:xfrm>
          <a:noFill/>
        </p:spPr>
      </p:pic>
      <p:sp>
        <p:nvSpPr>
          <p:cNvPr id="12299" name="Text Box 20"/>
          <p:cNvSpPr txBox="1">
            <a:spLocks noChangeArrowheads="1"/>
          </p:cNvSpPr>
          <p:nvPr/>
        </p:nvSpPr>
        <p:spPr bwMode="auto">
          <a:xfrm>
            <a:off x="899592" y="1412776"/>
            <a:ext cx="7632700" cy="822325"/>
          </a:xfrm>
          <a:prstGeom prst="rect">
            <a:avLst/>
          </a:prstGeom>
          <a:noFill/>
          <a:ln w="9525">
            <a:noFill/>
            <a:miter lim="800000"/>
            <a:headEnd/>
            <a:tailEnd/>
          </a:ln>
          <a:effectLst/>
        </p:spPr>
        <p:txBody>
          <a:bodyPr>
            <a:spAutoFit/>
          </a:bodyPr>
          <a:lstStyle/>
          <a:p>
            <a:pPr>
              <a:spcBef>
                <a:spcPct val="50000"/>
              </a:spcBef>
            </a:pPr>
            <a:r>
              <a:rPr lang="ru-RU" sz="2400" dirty="0">
                <a:latin typeface="Times New Roman" pitchFamily="18" charset="-52"/>
              </a:rPr>
              <a:t>Для начертательного письма использовался различный материал.</a:t>
            </a:r>
          </a:p>
        </p:txBody>
      </p:sp>
      <p:sp>
        <p:nvSpPr>
          <p:cNvPr id="12300" name="Text Box 23"/>
          <p:cNvSpPr txBox="1">
            <a:spLocks noChangeArrowheads="1"/>
          </p:cNvSpPr>
          <p:nvPr/>
        </p:nvSpPr>
        <p:spPr bwMode="auto">
          <a:xfrm>
            <a:off x="1259632" y="6165304"/>
            <a:ext cx="1728043" cy="457746"/>
          </a:xfrm>
          <a:prstGeom prst="rect">
            <a:avLst/>
          </a:prstGeom>
          <a:noFill/>
          <a:ln w="9525">
            <a:noFill/>
            <a:miter lim="800000"/>
            <a:headEnd/>
            <a:tailEnd/>
          </a:ln>
          <a:effectLst/>
        </p:spPr>
        <p:txBody>
          <a:bodyPr wrap="square">
            <a:spAutoFit/>
          </a:bodyPr>
          <a:lstStyle/>
          <a:p>
            <a:pPr>
              <a:spcBef>
                <a:spcPct val="50000"/>
              </a:spcBef>
            </a:pPr>
            <a:r>
              <a:rPr lang="ru-RU" sz="2400" dirty="0">
                <a:latin typeface="Times New Roman" pitchFamily="18" charset="-52"/>
              </a:rPr>
              <a:t>папирус</a:t>
            </a:r>
          </a:p>
        </p:txBody>
      </p:sp>
      <p:sp>
        <p:nvSpPr>
          <p:cNvPr id="12301" name="Text Box 24"/>
          <p:cNvSpPr txBox="1">
            <a:spLocks noChangeArrowheads="1"/>
          </p:cNvSpPr>
          <p:nvPr/>
        </p:nvSpPr>
        <p:spPr bwMode="auto">
          <a:xfrm>
            <a:off x="4067175" y="2060575"/>
            <a:ext cx="1873250" cy="457200"/>
          </a:xfrm>
          <a:prstGeom prst="rect">
            <a:avLst/>
          </a:prstGeom>
          <a:noFill/>
          <a:ln w="9525">
            <a:noFill/>
            <a:miter lim="800000"/>
            <a:headEnd/>
            <a:tailEnd/>
          </a:ln>
          <a:effectLst/>
        </p:spPr>
        <p:txBody>
          <a:bodyPr>
            <a:spAutoFit/>
          </a:bodyPr>
          <a:lstStyle/>
          <a:p>
            <a:pPr>
              <a:spcBef>
                <a:spcPct val="50000"/>
              </a:spcBef>
            </a:pPr>
            <a:r>
              <a:rPr lang="ru-RU" sz="2400">
                <a:latin typeface="Times New Roman" pitchFamily="18" charset="-52"/>
              </a:rPr>
              <a:t>пергамент</a:t>
            </a:r>
          </a:p>
        </p:txBody>
      </p:sp>
      <p:sp>
        <p:nvSpPr>
          <p:cNvPr id="12302" name="Text Box 25"/>
          <p:cNvSpPr txBox="1">
            <a:spLocks noChangeArrowheads="1"/>
          </p:cNvSpPr>
          <p:nvPr/>
        </p:nvSpPr>
        <p:spPr bwMode="auto">
          <a:xfrm>
            <a:off x="6877050" y="1989138"/>
            <a:ext cx="1368425" cy="457200"/>
          </a:xfrm>
          <a:prstGeom prst="rect">
            <a:avLst/>
          </a:prstGeom>
          <a:noFill/>
          <a:ln w="9525">
            <a:noFill/>
            <a:miter lim="800000"/>
            <a:headEnd/>
            <a:tailEnd/>
          </a:ln>
          <a:effectLst/>
        </p:spPr>
        <p:txBody>
          <a:bodyPr>
            <a:spAutoFit/>
          </a:bodyPr>
          <a:lstStyle/>
          <a:p>
            <a:pPr>
              <a:spcBef>
                <a:spcPct val="50000"/>
              </a:spcBef>
            </a:pPr>
            <a:r>
              <a:rPr lang="ru-RU" sz="2400">
                <a:latin typeface="Times New Roman" pitchFamily="18" charset="-52"/>
              </a:rPr>
              <a:t>береста</a:t>
            </a:r>
          </a:p>
        </p:txBody>
      </p:sp>
      <p:sp>
        <p:nvSpPr>
          <p:cNvPr id="12303" name="Text Box 27"/>
          <p:cNvSpPr txBox="1">
            <a:spLocks noChangeArrowheads="1"/>
          </p:cNvSpPr>
          <p:nvPr/>
        </p:nvSpPr>
        <p:spPr bwMode="auto">
          <a:xfrm>
            <a:off x="4716463" y="6453188"/>
            <a:ext cx="4032250" cy="457200"/>
          </a:xfrm>
          <a:prstGeom prst="rect">
            <a:avLst/>
          </a:prstGeom>
          <a:noFill/>
          <a:ln w="9525">
            <a:noFill/>
            <a:miter lim="800000"/>
            <a:headEnd/>
            <a:tailEnd/>
          </a:ln>
          <a:effectLst/>
        </p:spPr>
        <p:txBody>
          <a:bodyPr>
            <a:spAutoFit/>
          </a:bodyPr>
          <a:lstStyle/>
          <a:p>
            <a:pPr>
              <a:spcBef>
                <a:spcPct val="50000"/>
              </a:spcBef>
            </a:pPr>
            <a:r>
              <a:rPr lang="ru-RU" sz="2400">
                <a:latin typeface="Times New Roman" pitchFamily="18" charset="-52"/>
              </a:rPr>
              <a:t>глиняная табличка</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3329"/>
                                        </p:tgtEl>
                                        <p:attrNameLst>
                                          <p:attrName>style.visibility</p:attrName>
                                        </p:attrNameLst>
                                      </p:cBhvr>
                                      <p:to>
                                        <p:strVal val="visible"/>
                                      </p:to>
                                    </p:set>
                                    <p:animEffect transition="in" filter="blinds(horizontal)">
                                      <p:cBhvr>
                                        <p:cTn id="7" dur="2000"/>
                                        <p:tgtEl>
                                          <p:spTgt spid="13329"/>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13331"/>
                                        </p:tgtEl>
                                        <p:attrNameLst>
                                          <p:attrName>style.visibility</p:attrName>
                                        </p:attrNameLst>
                                      </p:cBhvr>
                                      <p:to>
                                        <p:strVal val="visible"/>
                                      </p:to>
                                    </p:set>
                                    <p:animEffect transition="in" filter="blinds(horizontal)">
                                      <p:cBhvr>
                                        <p:cTn id="11" dur="2000"/>
                                        <p:tgtEl>
                                          <p:spTgt spid="13331"/>
                                        </p:tgtEl>
                                      </p:cBhvr>
                                    </p:animEffect>
                                  </p:childTnLst>
                                </p:cTn>
                              </p:par>
                            </p:childTnLst>
                          </p:cTn>
                        </p:par>
                        <p:par>
                          <p:cTn id="12" fill="hold" nodeType="afterGroup">
                            <p:stCondLst>
                              <p:cond delay="4000"/>
                            </p:stCondLst>
                            <p:childTnLst>
                              <p:par>
                                <p:cTn id="13" presetID="3" presetClass="entr" presetSubtype="10" fill="hold" nodeType="after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blinds(horizontal)">
                                      <p:cBhvr>
                                        <p:cTn id="15" dur="2000"/>
                                        <p:tgtEl>
                                          <p:spTgt spid="13317"/>
                                        </p:tgtEl>
                                      </p:cBhvr>
                                    </p:animEffect>
                                  </p:childTnLst>
                                </p:cTn>
                              </p:par>
                            </p:childTnLst>
                          </p:cTn>
                        </p:par>
                        <p:par>
                          <p:cTn id="16" fill="hold" nodeType="afterGroup">
                            <p:stCondLst>
                              <p:cond delay="6000"/>
                            </p:stCondLst>
                            <p:childTnLst>
                              <p:par>
                                <p:cTn id="17" presetID="3" presetClass="entr" presetSubtype="10" fill="hold" nodeType="afterEffect">
                                  <p:stCondLst>
                                    <p:cond delay="0"/>
                                  </p:stCondLst>
                                  <p:childTnLst>
                                    <p:set>
                                      <p:cBhvr>
                                        <p:cTn id="18" dur="1" fill="hold">
                                          <p:stCondLst>
                                            <p:cond delay="0"/>
                                          </p:stCondLst>
                                        </p:cTn>
                                        <p:tgtEl>
                                          <p:spTgt spid="13315"/>
                                        </p:tgtEl>
                                        <p:attrNameLst>
                                          <p:attrName>style.visibility</p:attrName>
                                        </p:attrNameLst>
                                      </p:cBhvr>
                                      <p:to>
                                        <p:strVal val="visible"/>
                                      </p:to>
                                    </p:set>
                                    <p:animEffect transition="in" filter="blinds(horizontal)">
                                      <p:cBhvr>
                                        <p:cTn id="19"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907</Words>
  <Application>Microsoft Office PowerPoint</Application>
  <PresentationFormat>Экран (4:3)</PresentationFormat>
  <Paragraphs>139</Paragraphs>
  <Slides>34</Slides>
  <Notes>0</Notes>
  <HiddenSlides>0</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Тема Office</vt:lpstr>
      <vt:lpstr>MS Org Chart</vt:lpstr>
      <vt:lpstr>Презентация PowerPoint</vt:lpstr>
      <vt:lpstr>Презентация PowerPoint</vt:lpstr>
      <vt:lpstr>Презентация PowerPoint</vt:lpstr>
      <vt:lpstr>РЕЧЬ - ОСНОВНОЕ СРЕДСТВО ОБЩЕНИЯ</vt:lpstr>
      <vt:lpstr>ЭТАПЫ РАЗВИТИЯ ПИСЬМЕННОСТИ</vt:lpstr>
      <vt:lpstr>ПРЕДМЕТНОЕ ПИСЬМО</vt:lpstr>
      <vt:lpstr>ПИКТОГРАММА</vt:lpstr>
      <vt:lpstr>ИЕРОГЛИФ</vt:lpstr>
      <vt:lpstr>ИЕРОГЛИФ</vt:lpstr>
      <vt:lpstr>СЛОГОВОЕ ПИСЬМО</vt:lpstr>
      <vt:lpstr>Презентация PowerPoint</vt:lpstr>
      <vt:lpstr>Презентация PowerPoint</vt:lpstr>
      <vt:lpstr>Презентация PowerPoint</vt:lpstr>
      <vt:lpstr>Презентация PowerPoint</vt:lpstr>
      <vt:lpstr>Презентация PowerPoint</vt:lpstr>
      <vt:lpstr>Происхождение русского алфавита</vt:lpstr>
      <vt:lpstr>Кирилл и Мефодий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История алфавита</vt:lpstr>
      <vt:lpstr>Реформы алфавита</vt:lpstr>
      <vt:lpstr>Судьба отдельных букв в XVIII—XX веках </vt:lpstr>
      <vt:lpstr>Судьба отдельных букв в XVIII—XX веках </vt:lpstr>
      <vt:lpstr>Судьба отдельных букв в XVIII—XX веках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214</dc:creator>
  <cp:lastModifiedBy>ПК</cp:lastModifiedBy>
  <cp:revision>6</cp:revision>
  <dcterms:created xsi:type="dcterms:W3CDTF">2014-12-10T10:14:39Z</dcterms:created>
  <dcterms:modified xsi:type="dcterms:W3CDTF">2019-12-23T22:55:20Z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1192522</vt:lpwstr>
  </property>
  <property fmtid="{D5CDD505-2E9C-101B-9397-08002B2CF9AE}" pid="3" name="NXPowerLiteSettings">
    <vt:lpwstr>F6000400038000</vt:lpwstr>
  </property>
  <property fmtid="{D5CDD505-2E9C-101B-9397-08002B2CF9AE}" pid="4" name="NXPowerLiteVersion">
    <vt:lpwstr>D4.3.1</vt:lpwstr>
  </property>
</Properties>
</file>