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82" r:id="rId5"/>
    <p:sldId id="283" r:id="rId6"/>
    <p:sldId id="260" r:id="rId7"/>
    <p:sldId id="261" r:id="rId8"/>
    <p:sldId id="262" r:id="rId9"/>
    <p:sldId id="263" r:id="rId10"/>
    <p:sldId id="28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6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6" autoAdjust="0"/>
    <p:restoredTop sz="32678" autoAdjust="0"/>
  </p:normalViewPr>
  <p:slideViewPr>
    <p:cSldViewPr>
      <p:cViewPr>
        <p:scale>
          <a:sx n="77" d="100"/>
          <a:sy n="77" d="100"/>
        </p:scale>
        <p:origin x="-106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Presentations\ЛЕрмонтов\Безимени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3786190"/>
            <a:ext cx="6072198" cy="1184273"/>
          </a:xfrm>
        </p:spPr>
        <p:txBody>
          <a:bodyPr/>
          <a:lstStyle>
            <a:lvl1pPr algn="r">
              <a:defRPr>
                <a:latin typeface="Monotype Corsiv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5000636"/>
            <a:ext cx="4643438" cy="857256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latin typeface="Monotype Corsiva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E9183F48-EC6D-4755-A31B-5E9DBA44B37F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4C7C24A5-B106-4B24-A31A-E7ECF9F7F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esentations\ЛЕрмонтов\Безимени-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Bookman Old Style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okman Old Styl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okman Old Styl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okman Old Styl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okman Old Styl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okman Old Styl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okman Old Styl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okman Old Styl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okman Old Styl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Bookman Old Style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Bookman Old Style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Bookman Old Style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Bookman Old Style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Bookman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esentations\ЛЕрмонтов\Безимени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3284984"/>
            <a:ext cx="4788024" cy="928695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Di" pitchFamily="66" charset="0"/>
              </a:rPr>
              <a:t>Михаила Юрьевича </a:t>
            </a:r>
            <a:b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Di" pitchFamily="66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Di" pitchFamily="66" charset="0"/>
              </a:rPr>
              <a:t>Лермонтова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batDi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04664"/>
            <a:ext cx="4643438" cy="785818"/>
          </a:xfrm>
        </p:spPr>
        <p:txBody>
          <a:bodyPr>
            <a:normAutofit fontScale="925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Di" pitchFamily="66" charset="0"/>
              </a:rPr>
              <a:t>Жизнь и творчество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batDi" pitchFamily="66" charset="0"/>
            </a:endParaRPr>
          </a:p>
        </p:txBody>
      </p:sp>
      <p:pic>
        <p:nvPicPr>
          <p:cNvPr id="25602" name="Picture 2" descr="http://www.pravoslavie.ru/sas/image/041216_lerm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016224" cy="31363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3968" y="47251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Catherine Alex. Sushkova (Khvostova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8" name="Picture 4" descr="Catherine Alex. Sushkova (Khvostova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268760"/>
            <a:ext cx="3024336" cy="381939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836712"/>
            <a:ext cx="45365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К этому времени относится первое сильное юношеское увлечение Лермонтова Е. А. Сушковой (1812-1868), с которой он познакомился у своей приятельницы А. М. Верещагиной. С Сушковой связан лирический "цикл" 1830 ["К Сушковой", "Нищий", "Стансы" ("Взгляни, как мой спокоен взор..."), "Ночь", "Подражание Байрону" ("У ног твоих не забывал..."), "Я н</a:t>
            </a:r>
            <a:r>
              <a:rPr lang="ru-RU" dirty="0" smtClean="0">
                <a:solidFill>
                  <a:schemeClr val="bg1"/>
                </a:solidFill>
              </a:rPr>
              <a:t>е люблю тебя: страстей ..."].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5151516" cy="5593824"/>
          </a:xfrm>
        </p:spPr>
        <p:txBody>
          <a:bodyPr/>
          <a:lstStyle/>
          <a:p>
            <a:pPr marL="36000" algn="just">
              <a:buNone/>
            </a:pPr>
            <a:r>
              <a:rPr lang="ru-RU" sz="2000" dirty="0" smtClean="0"/>
              <a:t>В 1830-1832 годы  идет формирование личности поэта, и сменяющиеся любовные увлечения являются во многом попыткой личностного самоутверждения. Возникает жанр "отрывка" - лирического размышления, в центре которого определенный момент непрерывно идущего самоанализа и </a:t>
            </a:r>
            <a:r>
              <a:rPr lang="ru-RU" sz="2000" dirty="0" err="1" smtClean="0"/>
              <a:t>самоосмысления</a:t>
            </a:r>
            <a:r>
              <a:rPr lang="ru-RU" sz="2000" dirty="0" smtClean="0"/>
              <a:t>. Стихотворения 1830-1831 содержат и социальные мотивы и темы. Политическая лирика в прямом смысле Лермонтова редка; социально-политическая проблематика, как правило, выступает у него в системе философских и психологических размышлений. </a:t>
            </a:r>
            <a:endParaRPr lang="ru-RU" sz="2000" dirty="0"/>
          </a:p>
        </p:txBody>
      </p:sp>
      <p:pic>
        <p:nvPicPr>
          <p:cNvPr id="16388" name="Picture 4" descr="http://img1.liveinternet.ru/images/attach/c/6/93/480/93480211_4497432_lermon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204864"/>
            <a:ext cx="3311317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332656"/>
            <a:ext cx="6087620" cy="3142701"/>
          </a:xfrm>
        </p:spPr>
        <p:txBody>
          <a:bodyPr/>
          <a:lstStyle/>
          <a:p>
            <a:pPr marL="36000" algn="just">
              <a:buNone/>
            </a:pPr>
            <a:r>
              <a:rPr lang="ru-RU" sz="2400" dirty="0" smtClean="0"/>
              <a:t>Адресатом лирических стихов Лермонтова в этот период была В. А. Лопухина (1815-1851), в замужестве </a:t>
            </a:r>
            <a:r>
              <a:rPr lang="ru-RU" sz="2400" dirty="0" err="1" smtClean="0"/>
              <a:t>Бахметева</a:t>
            </a:r>
            <a:r>
              <a:rPr lang="ru-RU" sz="2400" dirty="0" smtClean="0"/>
              <a:t>, сестра товарища по университету Лермонтова. Чувство к ней Лермонтова оказалось самым сильным и продолжительным. Лопухина была адресатом или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429000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прототипом как в ранних стихах, так и в поздних произведениях: "</a:t>
            </a:r>
            <a:r>
              <a:rPr lang="ru-RU" sz="2400" dirty="0" err="1" smtClean="0">
                <a:solidFill>
                  <a:schemeClr val="bg1"/>
                </a:solidFill>
                <a:latin typeface="Bookman Old Style" pitchFamily="18" charset="0"/>
              </a:rPr>
              <a:t>Валерик</a:t>
            </a: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", посвящение к VI редакции "Демона"; образ ее проходит в стихотворении "Нет, не тебя так пылко я люблю", в "Княгине Литовской" (Вера).В 1830-1831 раннее лирическое творчество поэта достигает</a:t>
            </a:r>
          </a:p>
          <a:p>
            <a:pPr marL="3600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 вершины; далее начинается спад.</a:t>
            </a: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5362" name="Picture 2" descr="Лопухина Варвара Александров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2381250" cy="297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4645750" cy="6167037"/>
          </a:xfrm>
        </p:spPr>
        <p:txBody>
          <a:bodyPr/>
          <a:lstStyle/>
          <a:p>
            <a:pPr marL="36000" algn="just">
              <a:buNone/>
            </a:pPr>
            <a:r>
              <a:rPr lang="ru-RU" sz="2000" dirty="0" smtClean="0"/>
              <a:t>В 1832 Лермонтов оставляет Московский университет и переезжает в Петербург, надеясь продолжить образование в Петербургском университете; однако ему отказались зачесть прослушанные в Москве курсы. Чтобы не начинать обучение заново, Лермонтов принимает совет родных избрать военное поприще; в ноябре 1832 сдает экзамены в Школу гвардейских подпрапорщиков и кавалерийских юнкеров и проводит два года в военно-учебном заведении, где строевая служба, дежурства, парады почти не оставляли времени для творческой деятельности</a:t>
            </a:r>
            <a:endParaRPr lang="ru-RU" sz="2000" dirty="0"/>
          </a:p>
        </p:txBody>
      </p:sp>
      <p:pic>
        <p:nvPicPr>
          <p:cNvPr id="24580" name="Picture 4" descr="http://www.myjulia.ru/data/cache/2011/02/28/689094_2828-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40768"/>
            <a:ext cx="3809990" cy="3207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4320480" cy="550072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в </a:t>
            </a:r>
            <a:r>
              <a:rPr lang="ru-RU" sz="2400" dirty="0" smtClean="0"/>
              <a:t>1835, когда Лермонтов был выпущен корнетом в лейб-гвардии Гусарский полк (сентябрь 1834), поэт снова начинает писать; в этом же году выходит поэма "Хаджи Абрек" - первое выступление Лермонтов в печати (по преданию, рукопись была отнесена в журнал без ведома автора). </a:t>
            </a:r>
            <a:endParaRPr lang="ru-RU" sz="2400" dirty="0"/>
          </a:p>
        </p:txBody>
      </p:sp>
      <p:pic>
        <p:nvPicPr>
          <p:cNvPr id="25602" name="Picture 2" descr="http://www.tanais.info/gay/ga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04664"/>
            <a:ext cx="3442098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072494" cy="49831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Лермонтов отдает в цензуру первую редакцию драмы "Маскарад", работает над поэмами "Сашка", "Боярин Орша", начинает роман "Княгиня Лиговская". Известно о знакомстве Лермонтова с А. Н. Муравьёвым, И. И. Козловым и близкими к формирующимся славянофильским кружкам С. А. Раевским и А. А. Краевским.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3697295"/>
          </a:xfrm>
        </p:spPr>
        <p:txBody>
          <a:bodyPr/>
          <a:lstStyle/>
          <a:p>
            <a:pPr marL="36000" algn="just">
              <a:buNone/>
            </a:pPr>
            <a:r>
              <a:rPr lang="ru-RU" sz="2400" dirty="0" smtClean="0"/>
              <a:t>В романе "Княгиня Лиговская" (1836; не окончен; опубликован в 1882) Лермонтов впервые обращается к социальному бытописанию, предвосхищающему "физиологии" 1840-х гг. Одновременно Лермонтов работает над "Маскарадом" (1835-1836), первым произведением, которое он считал достойным обнародования, трижды подавал в драматическую цензуру и дважды переделывал; драма, однако, была запрещена.</a:t>
            </a:r>
          </a:p>
          <a:p>
            <a:pPr marL="36000">
              <a:buNone/>
            </a:pPr>
            <a:endParaRPr lang="ru-RU" sz="2400" dirty="0" smtClean="0"/>
          </a:p>
          <a:p>
            <a:pPr marL="36000">
              <a:buNone/>
            </a:pPr>
            <a:endParaRPr lang="ru-RU" sz="2400" dirty="0"/>
          </a:p>
        </p:txBody>
      </p:sp>
      <p:pic>
        <p:nvPicPr>
          <p:cNvPr id="26626" name="Picture 2" descr="http://www.audio-knigi.net/wp-content/uploads/2011/01/MihailLermontov-KnyaginyaLigovsk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77072"/>
            <a:ext cx="238125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983163"/>
          </a:xfrm>
        </p:spPr>
        <p:txBody>
          <a:bodyPr/>
          <a:lstStyle/>
          <a:p>
            <a:pPr marL="36000" algn="just">
              <a:buNone/>
            </a:pPr>
            <a:r>
              <a:rPr lang="ru-RU" sz="2400" dirty="0" smtClean="0"/>
              <a:t>В период 1836-1837 гг. Лермонтов создает "Боярина Оршу" (1835-1836), первую оригинальную и зрелую поэму. Орша - первая попытка Лермонтова создать исторический характер - феодала эпохи Грозного, живущего законами боярской чести. Эта тема была продолжена в "Песне про царя Ивана Васильевича, молодого опричника и удалого купца Калашникова" (1838). Своего рода аналогом "Песни..." в лирике Лермонтова было "Бородино", отклик на 25-ю годовщину Бородинского сражения (1837) - "микро-эпос" о народной войне 1812.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14290"/>
            <a:ext cx="8358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18 февраля 1837 Лермонтов был арестован; началось политическое дело о "непозволительных стихах". Под арестом Лермонтов пишет несколько стихотворений: "Сосед" ("Кто б ни был ты, печальный мой сосед"), "Узник", положивших начало блестящему "циклу" его "тюремной лирики": "Соседка", "Пленный рыцарь" (оба - 1840) и другие.</a:t>
            </a: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8674" name="Picture 2" descr="Воспоминание о Кавказе. Картина М.Ю. Лермон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071810"/>
            <a:ext cx="4429156" cy="357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" algn="just">
              <a:buNone/>
            </a:pPr>
            <a:r>
              <a:rPr lang="ru-RU" sz="2400" dirty="0" smtClean="0"/>
              <a:t>В феврале 1837 был отдан высочайший приказ о переводе Лермонтова прапорщиком в Нижегородский драгунский полк на Кавказ; в марте он выехал через Москву. Простудившись в дороге, был оставлен для лечения в Ставрополе, Пятигорске, Кисловодске; стремясь передать колорит восточной речи и психологию "турецкого" сказителя; народный характер поэт раскрыл в "Дарах Терека", "Казачьей колыбельной песне", "Беглеце".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resentations\ЛЕрмонтов\Безимени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99392"/>
            <a:ext cx="9144001" cy="69573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5338936" cy="5184576"/>
          </a:xfrm>
        </p:spPr>
        <p:txBody>
          <a:bodyPr>
            <a:normAutofit/>
          </a:bodyPr>
          <a:lstStyle/>
          <a:p>
            <a:r>
              <a:rPr lang="ru-RU" dirty="0" smtClean="0"/>
              <a:t>ЛЕРМОНТОВ </a:t>
            </a:r>
            <a:r>
              <a:rPr lang="ru-RU" sz="3100" dirty="0" smtClean="0"/>
              <a:t>Михаил Юрьевич родился 3 (15) октября 1814 в Москве. Проведя в Москве зиму, семья Лермонтова выехала в село Тарханы </a:t>
            </a:r>
            <a:r>
              <a:rPr lang="ru-RU" sz="3100" dirty="0" err="1" smtClean="0"/>
              <a:t>Чембарского</a:t>
            </a:r>
            <a:r>
              <a:rPr lang="ru-RU" sz="3100" dirty="0" smtClean="0"/>
              <a:t> уезда Пензенской губернии.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3571868" y="5500702"/>
            <a:ext cx="5186370" cy="88538"/>
          </a:xfrm>
        </p:spPr>
        <p:txBody>
          <a:bodyPr>
            <a:normAutofit fontScale="25000" lnSpcReduction="20000"/>
          </a:bodyPr>
          <a:lstStyle/>
          <a:p>
            <a:pPr marL="36000" algn="just">
              <a:buNone/>
            </a:pPr>
            <a:r>
              <a:rPr lang="ru-RU" dirty="0" smtClean="0"/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://upload.wikimedia.org/wikipedia/commons/thumb/4/41/%D0%9C._%D0%AE._%D0%9B%D0%B5%D1%80%D0%BC%D0%BE%D0%BD%D1%82%D0%BE%D0%B2_%D1%80%D0%B5%D0%B1%D0%B5%D0%BD%D0%BA%D0%BE%D0%BC._1817-1818_%D0%B3%D0%B3..jpg/250px-%D0%9C._%D0%AE._%D0%9B%D0%B5%D1%80%D0%BC%D0%BE%D0%BD%D1%82%D0%BE%D0%B2_%D1%80%D0%B5%D0%B1%D0%B5%D0%BD%D0%BA%D0%BE%D0%BC._1817-1818_%D0%B3%D0%B3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340768"/>
            <a:ext cx="2969401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42852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Во время ссылки и позднее особенно раскрылось художественное дарование Лермонтова, с детства увлекавшегося живописью. Ему принадлежат акварели, картины маслом, рисунки - пейзажи, жанровые сцены, портреты и карикатуры; лучшие из них связаны с кавказской темой.</a:t>
            </a: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1746" name="Picture 2" descr="Развалины близ селения Караагач в Кахет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14620"/>
            <a:ext cx="363961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http://lermontov.niv.ru/images/pictures/picture_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714620"/>
            <a:ext cx="4762500" cy="334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8643998" cy="2786082"/>
          </a:xfrm>
        </p:spPr>
        <p:txBody>
          <a:bodyPr/>
          <a:lstStyle/>
          <a:p>
            <a:pPr marL="36000" algn="just">
              <a:buNone/>
            </a:pPr>
            <a:r>
              <a:rPr lang="ru-RU" sz="2400" dirty="0" smtClean="0"/>
              <a:t>В октябре 1837 был отдан приказ о переводе Лермонтова в Гродненский гусарский, а затем в лейб-гвардии Гусарский полк, стоявший в Царском Селе. Во 2-й пол. января 1838 Лермонтов возвращается в Петербург. Он сразу же попадает в пушкинский литературный круг, знакомится с В.А. Жуковским, П. А. Вяземским, П. А. Плетнёвым, В. А. </a:t>
            </a:r>
            <a:endParaRPr lang="ru-RU" sz="2400" dirty="0"/>
          </a:p>
        </p:txBody>
      </p:sp>
      <p:pic>
        <p:nvPicPr>
          <p:cNvPr id="32771" name="Picture 3" descr="G:\Presentations\ЛЕрмонтов\lermontov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2631236" cy="307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357554" y="3071810"/>
            <a:ext cx="54292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Соллогубом, принят в семействе Карамзиных. В 1840 в Петербурге отдельными изданиями выходят единственные прижизненные сборники "Стихотворения" и "Герой нашего времени".</a:t>
            </a: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ics.livejournal.com/green_3mii/pic/0002f2t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290"/>
            <a:ext cx="5786478" cy="4794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64" y="3643314"/>
            <a:ext cx="9144064" cy="3214686"/>
          </a:xfrm>
          <a:solidFill>
            <a:srgbClr val="08121E">
              <a:alpha val="88000"/>
            </a:srgbClr>
          </a:solidFill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    В феврале 1840 на балу у графини </a:t>
            </a:r>
            <a:r>
              <a:rPr lang="ru-RU" sz="2000" dirty="0" err="1" smtClean="0"/>
              <a:t>Лаваль</a:t>
            </a:r>
            <a:r>
              <a:rPr lang="ru-RU" sz="2000" dirty="0" smtClean="0"/>
              <a:t> у Лермонтова произошло столкновение с сыном французского посланника Э. </a:t>
            </a:r>
            <a:r>
              <a:rPr lang="ru-RU" sz="2000" dirty="0" err="1" smtClean="0"/>
              <a:t>Барантом</a:t>
            </a:r>
            <a:r>
              <a:rPr lang="ru-RU" sz="2000" dirty="0" smtClean="0"/>
              <a:t> из-за М. А. Щербатовой, которой были увлечены </a:t>
            </a:r>
            <a:r>
              <a:rPr lang="ru-RU" sz="2000" dirty="0" err="1" smtClean="0"/>
              <a:t>Барант</a:t>
            </a:r>
            <a:r>
              <a:rPr lang="ru-RU" sz="2000" dirty="0" smtClean="0"/>
              <a:t> и Лермонтов. 18 февраля состоялась дуэль, окончившаяся примирением. Лермонтов тем не менее был предан военному суду; под арестом его навещают друзья и литературные знакомые. Под арестом состоялось новое объяснение Лермонтов с </a:t>
            </a:r>
            <a:r>
              <a:rPr lang="ru-RU" sz="2000" dirty="0" err="1" smtClean="0"/>
              <a:t>Барантом</a:t>
            </a:r>
            <a:r>
              <a:rPr lang="ru-RU" sz="2000" dirty="0" smtClean="0"/>
              <a:t>, ухудшившее ход дела. В апреле 1840 был отдан приказ о переводе поэта в </a:t>
            </a:r>
            <a:r>
              <a:rPr lang="ru-RU" sz="2000" dirty="0" err="1" smtClean="0"/>
              <a:t>Тенгинский</a:t>
            </a:r>
            <a:r>
              <a:rPr lang="ru-RU" sz="2000" dirty="0" smtClean="0"/>
              <a:t> пехотный полк в действующую армию на Кавказ.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2214578"/>
          </a:xfrm>
        </p:spPr>
        <p:txBody>
          <a:bodyPr/>
          <a:lstStyle/>
          <a:p>
            <a:pPr marL="36000" algn="just">
              <a:buNone/>
            </a:pPr>
            <a:r>
              <a:rPr lang="ru-RU" sz="2400" dirty="0" smtClean="0"/>
              <a:t>В начале февраля 1841, получив двухмесячный отпуск, Лермонтов приезжает в Петербург. Его представляют к награде за храбрость, но Николай I отклоняет представление. Поэт проводит в столице 3 месяца окруженный вниманием, полный творческих</a:t>
            </a:r>
            <a:endParaRPr lang="ru-RU" sz="2400" dirty="0"/>
          </a:p>
        </p:txBody>
      </p:sp>
      <p:pic>
        <p:nvPicPr>
          <p:cNvPr id="34818" name="Picture 2" descr="http://lermontov.org/pic/pamyat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285992"/>
            <a:ext cx="3143272" cy="44028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214554"/>
            <a:ext cx="53578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планов, рассчитывая получить отставку и отдаться литературной деятельности. Его интересует духовная жизнь Востока, с которой он соприкоснулся на Кавказе; в нескольких своих произведениях он касается проблем "восточного миросозерцания" ("Тамара", "Спор").</a:t>
            </a: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214290"/>
            <a:ext cx="4857784" cy="6215106"/>
          </a:xfrm>
          <a:solidFill>
            <a:srgbClr val="08121E">
              <a:alpha val="82000"/>
            </a:srgbClr>
          </a:solidFill>
        </p:spPr>
        <p:txBody>
          <a:bodyPr/>
          <a:lstStyle/>
          <a:p>
            <a:pPr algn="just">
              <a:buNone/>
            </a:pPr>
            <a:r>
              <a:rPr lang="ru-RU" dirty="0" smtClean="0"/>
              <a:t>  </a:t>
            </a:r>
            <a:r>
              <a:rPr lang="ru-RU" sz="2400" dirty="0" smtClean="0"/>
              <a:t>14 апреля 1841, не получив отсрочки, Лермонтов возвращается на Кавказ. В мае он прибывает в Пятигорск и получает разрешение задержаться для лечения на минеральных водах. Здесь он пишет целый ряд стихотворений: "Сон", "Утес", "Они любили друг друга...", "Тамара", "Свиданье", "Листок", "Выхожу один я на дорогу...", "Морская царевна", "Пророк".</a:t>
            </a:r>
            <a:endParaRPr lang="ru-RU" sz="2400" dirty="0"/>
          </a:p>
        </p:txBody>
      </p:sp>
      <p:pic>
        <p:nvPicPr>
          <p:cNvPr id="35842" name="Picture 2" descr="http://4.bp.blogspot.com/__TdW9mik-eQ/TL4HNwBFYbI/AAAAAAAAAJ4/---RDlXbVKk/s1600/%D0%9F%D0%B0%D0%BC%D1%8F%D1%82%D0%BD%D0%B8%D0%BA+%D0%9B%D0%B5%D1%80%D0%BC%D0%BE%D0%BD%D1%82%D0%BE%D0%B2%D1%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143404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332656"/>
            <a:ext cx="4800576" cy="428628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</a:t>
            </a:r>
            <a:r>
              <a:rPr lang="ru-RU" sz="2400" dirty="0" smtClean="0"/>
              <a:t>В Пятигорске Лермонтов находит общество прежних знакомых, и в том числе своего товарища по Школе юнкеров Мартынова. На одном из вечеров в пятигорском семействе Верзилиных шутки Лермонтов задели Мартынова. Ссора повлекла за собой вызов; </a:t>
            </a:r>
            <a:endParaRPr lang="ru-RU" sz="2400" dirty="0"/>
          </a:p>
        </p:txBody>
      </p:sp>
      <p:pic>
        <p:nvPicPr>
          <p:cNvPr id="36866" name="Picture 2" descr="Место дуэли Лермон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639572" cy="3888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4797152"/>
            <a:ext cx="8715436" cy="1569660"/>
          </a:xfrm>
          <a:prstGeom prst="rect">
            <a:avLst/>
          </a:prstGeom>
          <a:solidFill>
            <a:srgbClr val="08121E">
              <a:alpha val="54000"/>
            </a:srgbClr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не придавая значения размолвке, Лермонтов принял его, не намереваясь стрелять в товарища, и был убит наповал. Похоронен в фамильном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 склепе в Тарханах.</a:t>
            </a: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омовая церковь в Тархан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689304" cy="5766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/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Источники информации: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http</a:t>
            </a:r>
            <a:r>
              <a:rPr lang="ru-RU" sz="2800" dirty="0" smtClean="0"/>
              <a:t>:</a:t>
            </a:r>
            <a:r>
              <a:rPr lang="en-US" sz="2800" dirty="0" smtClean="0"/>
              <a:t>//lermontov.niv.ru</a:t>
            </a:r>
            <a:r>
              <a:rPr lang="ru-RU" sz="28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800" dirty="0" smtClean="0"/>
              <a:t>http</a:t>
            </a:r>
            <a:r>
              <a:rPr lang="ru-RU" sz="2800" dirty="0" smtClean="0"/>
              <a:t>:</a:t>
            </a:r>
            <a:r>
              <a:rPr lang="en-US" sz="2800" dirty="0" smtClean="0"/>
              <a:t>//lermontov.org.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000" dirty="0" smtClean="0"/>
              <a:t>http://dic.academic.ru/dic.nsf/aphorism/2712/%D0%9B%D0%B5%D1%80%D0%BC%D0%BE%D0%BD%D1%82%D0%BE%D0%B2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Presentations\ЛЕрмонтов\lermontov_u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2881526" cy="43399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3928" y="620688"/>
            <a:ext cx="49685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Отец поэта, армейский капитан Юрий Петрович Лермонтов (1787-1831), окончил Первый кадетский корпус в Петербурге, в 1804г. в чине прапорщика выпущен в </a:t>
            </a:r>
            <a:r>
              <a:rPr lang="ru-RU" dirty="0" err="1" smtClean="0">
                <a:solidFill>
                  <a:schemeClr val="bg1"/>
                </a:solidFill>
              </a:rPr>
              <a:t>Кексгольмский</a:t>
            </a:r>
            <a:r>
              <a:rPr lang="ru-RU" dirty="0" smtClean="0">
                <a:solidFill>
                  <a:schemeClr val="bg1"/>
                </a:solidFill>
              </a:rPr>
              <a:t> пехотный полк, служил в том же корпусе воспитателем; в 1811г. по болезни вышел в отставку в чине капитана; в 1812г. вступил в тульское дворянское ополчение; в 1813г. находился на излечении в Витебске. Бывая в с.Васильевском, родовом имении Арсеньевых, познакомился с М.М.Арсеньевой и женился на ней. После свадьбы жил в Тарханах. Семейная жизнь родителей поэта не была счастливой. После смерти юной жены в 1817г. отношения Юрия Петровича с тещей обострились. Он уехал в свое имение </a:t>
            </a:r>
            <a:r>
              <a:rPr lang="ru-RU" dirty="0" err="1" smtClean="0">
                <a:solidFill>
                  <a:schemeClr val="bg1"/>
                </a:solidFill>
              </a:rPr>
              <a:t>Кропотово</a:t>
            </a:r>
            <a:r>
              <a:rPr lang="ru-RU" dirty="0" smtClean="0">
                <a:solidFill>
                  <a:schemeClr val="bg1"/>
                </a:solidFill>
              </a:rPr>
              <a:t>, а сына оставил на воспитание бабушке согласно условию, поставленному ею в завещании.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Presentations\ЛЕрмонтов\lermontova_m_m.jpg"/>
          <p:cNvPicPr>
            <a:picLocks noChangeAspect="1" noChangeArrowheads="1"/>
          </p:cNvPicPr>
          <p:nvPr/>
        </p:nvPicPr>
        <p:blipFill>
          <a:blip r:embed="rId2" cstate="print"/>
          <a:srcRect l="15571" t="13554" r="14359" b="13591"/>
          <a:stretch>
            <a:fillRect/>
          </a:stretch>
        </p:blipFill>
        <p:spPr bwMode="auto">
          <a:xfrm>
            <a:off x="5148064" y="908720"/>
            <a:ext cx="3643338" cy="435176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476672"/>
            <a:ext cx="47525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Мать поэта, Мария Михайловна Лермонтова (1795-1817),-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единственная дочь Михаила Васильевича и Елизаветы Алексеевны Арсеньевых. Получила домашнее образование и воспитание.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Современники рассказывали о доброте Марии Михайловны, лечившей крестьян, вспоминали, что нередко она играла на фортепьяно и пела, взяв на колени сына. "Когда я был трех лет, - вспоминал Лермонтов, - то была песня, от которой я плакал... Ее певала мне покойная мать". Нежность к матери и тоска по ней нашли отражение во многих произведениях поэта.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Presentations\ЛЕрмонтов\PLM-073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764704"/>
            <a:ext cx="3276600" cy="43910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50405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Детские годы поэт провёл в имении бабушки Елизаветы Алексеевны Арсеньевой в Тарханах (Пензенская губерния).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Елизавета Алексеевна горячо любила внука, окружила мальчика вниманием и заботой, оказавшись хорошей воспитательницей. «Он один свет очей моих, все мое блаженство в нем», — писала она в 1836 году.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М.Н. Лонгинов, родственник Арсеньевой, оставил в своих воспоминаниях ее портрет: «Она была женщина чрезвычайно замечательная по уму и любезности... Не знаю почти никого, кто бы пользовался таким общим уважением и любовью, Елизавета Алексеевна».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160240"/>
          </a:xfrm>
        </p:spPr>
        <p:txBody>
          <a:bodyPr/>
          <a:lstStyle/>
          <a:p>
            <a:pPr marL="36000" algn="just">
              <a:buNone/>
            </a:pPr>
            <a:r>
              <a:rPr lang="ru-RU" sz="2000" dirty="0" smtClean="0"/>
              <a:t>Михаил Юрьевич получил столичное домашнее образование, с детства свободно владел французским и немецким языками. Летом 1825 бабушка повезла Лермонтова на воды на Кавказ; детские впечатления от кавказской природы и быта горских народов остались в его раннем творчестве ("Кавказ", 1830; "Синие горы Кавказа, приветствую вас!..", 1832). </a:t>
            </a:r>
            <a:endParaRPr lang="ru-RU" sz="2000" dirty="0"/>
          </a:p>
        </p:txBody>
      </p:sp>
      <p:pic>
        <p:nvPicPr>
          <p:cNvPr id="1026" name="Picture 2" descr="G:\Presentations\ЛЕрмонтов\pictur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146" y="500042"/>
            <a:ext cx="3636867" cy="2712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Presentations\ЛЕрмонтов\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48680"/>
            <a:ext cx="3617246" cy="2712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4574882" cy="2357454"/>
          </a:xfrm>
        </p:spPr>
        <p:txBody>
          <a:bodyPr/>
          <a:lstStyle/>
          <a:p>
            <a:pPr marL="36000">
              <a:buNone/>
            </a:pPr>
            <a:r>
              <a:rPr lang="ru-RU" sz="2000" dirty="0" smtClean="0"/>
              <a:t>В 1827 семья переезжает в Москву, а в 1828 Лермонтов зачисляется полупансионером в 4-й класс Московского университетского благородного пансиона, где получает гуманитарное образование.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3140968"/>
            <a:ext cx="4000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>
              <a:buNone/>
            </a:pP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Уже в Тарханах определился острый интерес Лермонтова к литературе и поэтическому творчеству и преимущественная ориентация Лермонтова на А. С. Пушкина, байроническую поэму. </a:t>
            </a:r>
            <a:endParaRPr lang="ru-RU" sz="2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0482" name="Picture 2" descr="Дом-музей М.Ю.Лермонтова в Тархан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3887416" cy="2915562"/>
          </a:xfrm>
          <a:prstGeom prst="rect">
            <a:avLst/>
          </a:prstGeom>
          <a:noFill/>
        </p:spPr>
      </p:pic>
      <p:pic>
        <p:nvPicPr>
          <p:cNvPr id="20484" name="Picture 4" descr="http://go1.imgsmail.ru/imgpreview?key=7c358b6d586ae115&amp;mb=imgdb_preview_1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0648"/>
            <a:ext cx="2088232" cy="2639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268760"/>
            <a:ext cx="3494762" cy="4778366"/>
          </a:xfrm>
        </p:spPr>
        <p:txBody>
          <a:bodyPr/>
          <a:lstStyle/>
          <a:p>
            <a:pPr marL="36000" algn="just">
              <a:buNone/>
            </a:pPr>
            <a:r>
              <a:rPr lang="ru-RU" sz="2000" dirty="0" smtClean="0"/>
              <a:t>Байроническая поэма становится основой раннего творчества Лермонтова. В 1828-1829 гг. он пишет поэмы "Корсар", "Преступник", "Олег", "Два брата" (опубликованы посмертно), "Последний сын вольности", "Измаил-Бей", "Демон".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3074" name="Picture 2" descr="G:\Presentations\ЛЕрмонтов\love_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4286280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5929354"/>
          </a:xfrm>
        </p:spPr>
        <p:txBody>
          <a:bodyPr/>
          <a:lstStyle/>
          <a:p>
            <a:pPr marL="36000" algn="just">
              <a:buNone/>
            </a:pPr>
            <a:r>
              <a:rPr lang="ru-RU" sz="2000" dirty="0" smtClean="0"/>
              <a:t>В марте 1830 Московский пансион по указу Сената он был преобразован в гимназию. В 1830 Лермонтов увольняется "по прошению" и проводит лето в подмосковной усадьбе Столыпиных Середниково; в том же году после сдачи экзаменов зачислен на нравственно-политическое отделение Московского университета.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026" name="Picture 2" descr="http://www.sol-online.ru/photos/b_13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20888"/>
            <a:ext cx="4824536" cy="361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dohnoveni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Vdohnovenie</Template>
  <TotalTime>879</TotalTime>
  <Words>1717</Words>
  <Application>Microsoft Office PowerPoint</Application>
  <PresentationFormat>Экран (4:3)</PresentationFormat>
  <Paragraphs>39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Vdohnovenie</vt:lpstr>
      <vt:lpstr>Михаила Юрьевича  Лермонтова</vt:lpstr>
      <vt:lpstr>ЛЕРМОНТОВ Михаил Юрьевич родился 3 (15) октября 1814 в Москве. Проведя в Москве зиму, семья Лермонтова выехала в село Тарханы Чембарского уезда Пензенской губернии.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Источники информации:  http://lermontov.niv.ru  http://lermontov.org.  http://dic.academic.ru/dic.nsf/aphorism/2712/%D0%9B%D0%B5%D1%80%D0%BC%D0%BE%D0%BD%D1%82%D0%BE%D0%B2</vt:lpstr>
    </vt:vector>
  </TitlesOfParts>
  <Company>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Юрьевич Лермонтов</dc:title>
  <dc:creator>1</dc:creator>
  <dc:description>http://o5-5.ru/- Опять пять! Коллекция презентаций</dc:description>
  <cp:lastModifiedBy>ПК</cp:lastModifiedBy>
  <cp:revision>96</cp:revision>
  <dcterms:created xsi:type="dcterms:W3CDTF">2011-08-28T13:23:08Z</dcterms:created>
  <dcterms:modified xsi:type="dcterms:W3CDTF">2018-11-12T01:34:27Z</dcterms:modified>
</cp:coreProperties>
</file>