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352800"/>
            <a:ext cx="6019800" cy="2286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Да ведают потомки православных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Земли родной минувшую судьбу.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Своих царей великих почитают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За их труды, за славу, за добро…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А.С.Пушкин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229600" cy="2209800"/>
          </a:xfrm>
        </p:spPr>
        <p:txBody>
          <a:bodyPr>
            <a:normAutofit/>
          </a:bodyPr>
          <a:lstStyle/>
          <a:p>
            <a:r>
              <a:rPr lang="ru-RU" b="1" cap="all" dirty="0" smtClean="0"/>
              <a:t>«</a:t>
            </a:r>
            <a:r>
              <a:rPr lang="ru-RU" sz="3100" b="1" cap="all" dirty="0" smtClean="0">
                <a:solidFill>
                  <a:schemeClr val="tx1"/>
                </a:solidFill>
              </a:rPr>
              <a:t>Повесть О ЖИТИИ И О ХРАБРОСТИ БЛАГОРОДНОГО </a:t>
            </a:r>
            <a:br>
              <a:rPr lang="ru-RU" sz="3100" b="1" cap="all" dirty="0" smtClean="0">
                <a:solidFill>
                  <a:schemeClr val="tx1"/>
                </a:solidFill>
              </a:rPr>
            </a:br>
            <a:r>
              <a:rPr lang="ru-RU" sz="3100" b="1" cap="all" dirty="0" smtClean="0">
                <a:solidFill>
                  <a:schemeClr val="tx1"/>
                </a:solidFill>
              </a:rPr>
              <a:t>И ВЕЛИКОГО КНЯЗЯ АЛЕКСАНДРА НЕВСКОГО»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76600"/>
            <a:ext cx="2608262" cy="31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0000FF"/>
                </a:solidFill>
              </a:rPr>
              <a:t>Почему Александра Невского причислили к лику святых?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48577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Возвращаясь из четвертого путешествия в Орду, князь Александр занемог и скончался в 1263 году в городе Городец. Погребен он во владимирском монастыре Рождества Богородицы. По отзывам современников, когда тело положили в раку, эконом Севастиан и митрополит Кирилл хотели разжать ему руку, чтобы вложить напутственную духовную грамоту. Но князь, как живой, сам простер руку и взял грамоту из рук митрополита. "И объял их ужас, и едва отступили от гробницы его. Кто не удивится тому, если был он мертв и тело было привезено издалека в зимнее время". </a:t>
            </a:r>
          </a:p>
          <a:p>
            <a:pPr>
              <a:lnSpc>
                <a:spcPct val="80000"/>
              </a:lnSpc>
            </a:pPr>
            <a:r>
              <a:rPr lang="ru-RU" sz="2400"/>
              <a:t>В 1280 годах во Владимире начинается почитание князя как святого. В 1547 году Александр Невский был включен в число святых, память которых отмечалась во всех храмах Русской православной церкви. Общерусская канонизация состоялась на Соборе 1547 года.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Почему святой князь особо почитается в России</a:t>
            </a:r>
            <a:r>
              <a:rPr lang="ru-RU" sz="4000" b="1" dirty="0" smtClean="0">
                <a:solidFill>
                  <a:srgbClr val="0000FF"/>
                </a:solidFill>
              </a:rPr>
              <a:t>?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981200"/>
            <a:ext cx="8686800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Его имя стало символом боевой доблести. Оно ободряло соотечественников накануне Куликовской битвы в 1380 году и во время страшного набега крымских татар в 1571 году. Считается, что Александр Невский помог Ивану Грозному взять Казань и Петру Великому победоносно завершить Северную войну. </a:t>
            </a:r>
          </a:p>
          <a:p>
            <a:pPr>
              <a:lnSpc>
                <a:spcPct val="80000"/>
              </a:lnSpc>
              <a:buNone/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Особенно часто вспоминали об Александре Невском, когда шла война со шведами или немцами. В 1710 году было решено увековечить в Петербурге память об Александре Невском строительством монастыря. Мощи его по повелению Петра I были перенесены в 1724 году из Владимира в Санкт-Петербург в Александро-Невскую лавру, где находятся и сейчас. </a:t>
            </a:r>
          </a:p>
        </p:txBody>
      </p:sp>
      <p:pic>
        <p:nvPicPr>
          <p:cNvPr id="15364" name="Picture 4" descr="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303" y="0"/>
            <a:ext cx="3376698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2"/>
            <a:ext cx="8229600" cy="63642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В 1725 году Екатерина I учредила орден Александра Невского - одну из высших наград Российской империи, существовавших до 1917 года. Орден Александра Невского был вторым по значимости после ордена Андрея Первозванного. Во время Великой Отечественной, в 1942 году орден Александра Невского был учрежден снова, им награждались советские военачальники.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При </a:t>
            </a:r>
            <a:r>
              <a:rPr lang="ru-RU" sz="2400" dirty="0"/>
              <a:t>большевиках в 1920 году серебряная рака с мощами была вскрыта. Раку отдали в Эрмитаж, а мощи - в Музей истории религии и атеизма, открытый в то время в Казанском соборе. В 1988 году мощи были переданы Московской патриархии и в 1989 году перенесены в Троицкий собор Александро-Невской лавры. 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19383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«Повесть о житии и о храбрости благородного  и великого князя Александра Невского»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Конец </a:t>
            </a:r>
            <a:r>
              <a:rPr lang="en-US" sz="2800" b="1" dirty="0">
                <a:solidFill>
                  <a:srgbClr val="0000FF"/>
                </a:solidFill>
              </a:rPr>
              <a:t>XV </a:t>
            </a:r>
            <a:r>
              <a:rPr lang="ru-RU" sz="2800" b="1" dirty="0">
                <a:solidFill>
                  <a:srgbClr val="0000FF"/>
                </a:solidFill>
              </a:rPr>
              <a:t>века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565400"/>
            <a:ext cx="316865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95288" y="152400"/>
            <a:ext cx="5184775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Прочитайте описание внешности князя и его характеристику.</a:t>
            </a:r>
          </a:p>
          <a:p>
            <a:r>
              <a:rPr lang="ru-RU" sz="2000" dirty="0"/>
              <a:t>И красив он был, как никто другой, и голос его - как труба в народе, лицо его - как лицо Иосифа, которого египетский царь поставил вторым царем в Египте, сила же его была частью от силы Самсона, и дал ему Бог премудрость Соломона, храбрость же его - как у царя римского </a:t>
            </a:r>
            <a:r>
              <a:rPr lang="ru-RU" sz="2000" dirty="0" err="1"/>
              <a:t>Веспасиана</a:t>
            </a:r>
            <a:r>
              <a:rPr lang="ru-RU" sz="2000" dirty="0"/>
              <a:t>, который покорил всю землю Иудейскую. Однажды приготовился тот к осаде города </a:t>
            </a:r>
            <a:r>
              <a:rPr lang="ru-RU" sz="2000" dirty="0" err="1"/>
              <a:t>Иоатапаты</a:t>
            </a:r>
            <a:r>
              <a:rPr lang="ru-RU" sz="2000" dirty="0"/>
              <a:t>, и вышли горожане, и разгромили войско его. И остался один </a:t>
            </a:r>
            <a:r>
              <a:rPr lang="ru-RU" sz="2000" dirty="0" err="1"/>
              <a:t>Веспасиан</a:t>
            </a:r>
            <a:r>
              <a:rPr lang="ru-RU" sz="2000" dirty="0"/>
              <a:t>, и обратил выступивших против него вспять, к городу, к городским воротам, и посмеялся над дружиною своею, и укорил ее, сказав: "Оставили меня одного". Так же и князь Александр - побеждал, но непобедим был.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ru-RU" sz="2000" dirty="0"/>
          </a:p>
        </p:txBody>
      </p:sp>
      <p:pic>
        <p:nvPicPr>
          <p:cNvPr id="18437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1196975"/>
            <a:ext cx="3600450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Какими способами автор подчёркивает избранность князя Александра?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/>
              <a:t>Потому-то один из именитых мужей Западной страны, из тех, что называют себя слугами Божьими, пришел, желая видеть зрелость силы его, как в древности приходила к Соломону царица Савская, желая послушать мудрых речей его. Так и этот, по имени </a:t>
            </a:r>
            <a:r>
              <a:rPr lang="ru-RU" sz="2800" dirty="0" err="1"/>
              <a:t>Андреаш</a:t>
            </a:r>
            <a:r>
              <a:rPr lang="ru-RU" sz="2800" dirty="0"/>
              <a:t>, повидав князя Александра, вернулся к своим и сказал: "Прошел я страны, народы и не видел такого ни царя среди царей, ни князя среди князей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0000FF"/>
                </a:solidFill>
              </a:rPr>
              <a:t>Какие подвиги совершил при жизни князь Александр?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/>
              <a:t>После того Александр поспешил напасть на врагов в шестом часу дня, и была сеча великая с римлянами, и перебил их князь бесчисленное множество, а на лице самого короля оставил след острого копья своего. </a:t>
            </a:r>
          </a:p>
          <a:p>
            <a:pPr>
              <a:lnSpc>
                <a:spcPct val="80000"/>
              </a:lnSpc>
            </a:pPr>
            <a:r>
              <a:rPr lang="ru-RU" sz="2000"/>
              <a:t>Князь же Александр вскоре пошел и разрушил город их до основания, а их самих - одних повесил, других с собою увел, а иных, помиловав, отпустил, ибо был безмерно милостив. </a:t>
            </a:r>
          </a:p>
          <a:p>
            <a:pPr>
              <a:lnSpc>
                <a:spcPct val="80000"/>
              </a:lnSpc>
            </a:pPr>
            <a:r>
              <a:rPr lang="ru-RU" sz="2000"/>
              <a:t>После победы Александровой, когда победил он короля, на третий год, в зимнее время, пошел он с великой силой на землю немецкую, чтобы не хвастались, говоря: "Покорим себе славянский народ". </a:t>
            </a:r>
          </a:p>
          <a:p>
            <a:pPr>
              <a:lnSpc>
                <a:spcPct val="80000"/>
              </a:lnSpc>
            </a:pPr>
            <a:r>
              <a:rPr lang="ru-RU" sz="2000"/>
              <a:t>Была же тогда суббота, и когда взошло солнце, сошлись противники. И была сеча жестокая, и стоял треск от ломающихся копий и звон от ударов мечей, и казалось, что двинулось замерзшее озеро, и не было видно льда, ибо покрылось оно кровью.</a:t>
            </a:r>
            <a:br>
              <a:rPr lang="ru-RU" sz="2000"/>
            </a:br>
            <a:r>
              <a:rPr lang="ru-RU" sz="2000"/>
              <a:t>А это слышал я от очевидца, который поведал мне, что видел воинство Божие в воздухе, пришедшее на помощь Александру. И так победил врагов помощью Божьей, и обратились они в бегство.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0000FF"/>
                </a:solidFill>
              </a:rPr>
              <a:t>Какое чудо случилось после его смерти?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5651500" cy="5246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Было же тогда чудо дивное и памяти достойное. Когда было положено святое тело его в гробницу, тогда Севастьян-эконом и Кирилл-митрополит хотели разжать его руку, чтобы вложить грамоту духовную. Он же, будто живой, простер руку свою и принял грамоту из руки митрополита. И смятение охватило их, и едва отступили они от гробницы его. Об этом возвестили всем митрополит и эконом Севастьян. Кто не удивится тому чуду, ведь тело его было мертво и везли его из дальних краев в зимнее время. И так прославил Бог угодника своего.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628775"/>
            <a:ext cx="3225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0000FF"/>
                </a:solidFill>
              </a:rPr>
              <a:t>Какие лучшие качества человека нашли отражение в князе?</a:t>
            </a: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611188" y="1700213"/>
            <a:ext cx="295275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красота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539750" y="5445125"/>
            <a:ext cx="20161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сила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5724525" y="1628775"/>
            <a:ext cx="259238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храбрость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6300788" y="5373688"/>
            <a:ext cx="244792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мудрость</a:t>
            </a:r>
          </a:p>
        </p:txBody>
      </p:sp>
      <p:pic>
        <p:nvPicPr>
          <p:cNvPr id="23560" name="Picture 8" descr="Юрий Пантюх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420938"/>
            <a:ext cx="3384550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0000FF"/>
                </a:solidFill>
              </a:rPr>
              <a:t>Вывод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5483225" cy="5256212"/>
          </a:xfrm>
        </p:spPr>
        <p:txBody>
          <a:bodyPr/>
          <a:lstStyle/>
          <a:p>
            <a:r>
              <a:rPr lang="ru-RU" sz="2800" b="1" dirty="0"/>
              <a:t>Александр Невский – бесстрашный, храбрый. справедливый правитель, великий полководец. Живущий по христианским заповедям, тихий, приветливый, мудрый праведник, человек высокой духовности, подлинный защитник земли русской</a:t>
            </a:r>
            <a:r>
              <a:rPr lang="ru-RU" sz="2800" dirty="0"/>
              <a:t>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196975"/>
            <a:ext cx="23034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Вспомним.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572000"/>
          </a:xfrm>
        </p:spPr>
        <p:txBody>
          <a:bodyPr/>
          <a:lstStyle/>
          <a:p>
            <a:r>
              <a:rPr lang="ru-RU" sz="3200" b="1" dirty="0" smtClean="0"/>
              <a:t>Житие</a:t>
            </a:r>
            <a:r>
              <a:rPr lang="ru-RU" sz="2800" dirty="0" smtClean="0"/>
              <a:t> (греч. </a:t>
            </a:r>
            <a:r>
              <a:rPr lang="el-GR" sz="2800" dirty="0" smtClean="0"/>
              <a:t>βιος</a:t>
            </a:r>
            <a:r>
              <a:rPr lang="ru-RU" sz="2800" dirty="0" smtClean="0"/>
              <a:t>, лат. </a:t>
            </a:r>
            <a:r>
              <a:rPr lang="ru-RU" sz="2800" i="1" dirty="0" err="1" smtClean="0"/>
              <a:t>vita</a:t>
            </a:r>
            <a:r>
              <a:rPr lang="ru-RU" sz="2800" dirty="0" smtClean="0"/>
              <a:t>) — жанр церковной литературы, в котором описывается жизнь и деяния святых. Житие создавалось после смерти святого, но не всегда после формальной канонизации. Для жития характерны строгие содержательные и структурные ограничения (канон, литературный этикет), сильно отличающие его от светских биографий. Изучением житий занимается наука </a:t>
            </a:r>
            <a:r>
              <a:rPr lang="ru-RU" sz="2800" b="1" dirty="0" smtClean="0"/>
              <a:t>агиография.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244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Подготовиться к </a:t>
            </a:r>
            <a:r>
              <a:rPr lang="ru-RU" sz="3200" b="1" dirty="0" smtClean="0"/>
              <a:t>проверочной </a:t>
            </a:r>
            <a:r>
              <a:rPr lang="ru-RU" sz="3200" b="1" dirty="0" smtClean="0"/>
              <a:t>работе по Древнерусской </a:t>
            </a:r>
            <a:r>
              <a:rPr lang="ru-RU" sz="3200" b="1" dirty="0" smtClean="0"/>
              <a:t>литературе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Подготовить сообщение о Г.Р. Державине.</a:t>
            </a:r>
          </a:p>
          <a:p>
            <a:r>
              <a:rPr lang="ru-RU" sz="3200" b="1" smtClean="0"/>
              <a:t>Прочитать оду </a:t>
            </a:r>
            <a:r>
              <a:rPr lang="ru-RU" sz="3200" b="1" dirty="0" smtClean="0"/>
              <a:t>«Вельможа».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799"/>
            <a:ext cx="8229600" cy="495300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КАНОН</a:t>
            </a:r>
            <a:r>
              <a:rPr lang="ru-RU" sz="2800" b="1" dirty="0"/>
              <a:t> (греч. - норма, правило) Совокупность правил, предопределяющих форму и содержание средневекового </a:t>
            </a:r>
            <a:r>
              <a:rPr lang="ru-RU" sz="2800" b="1" dirty="0" smtClean="0"/>
              <a:t>искусства. На </a:t>
            </a:r>
            <a:r>
              <a:rPr lang="ru-RU" sz="2800" b="1" dirty="0"/>
              <a:t>практическом уровне канон выступает как структурная модель художественного произведения, как принцип конструирования известного множества произведений в данную эпоху.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ПРА'ВЕДНИК</a:t>
            </a:r>
            <a:r>
              <a:rPr lang="ru-RU" sz="2800" b="1" dirty="0"/>
              <a:t>, а, </a:t>
            </a:r>
            <a:r>
              <a:rPr lang="ru-RU" sz="2800" b="1" i="1" dirty="0"/>
              <a:t>м.</a:t>
            </a:r>
            <a:r>
              <a:rPr lang="ru-RU" sz="2800" b="1" dirty="0"/>
              <a:t> (книжн. </a:t>
            </a:r>
            <a:r>
              <a:rPr lang="ru-RU" sz="2800" b="1" dirty="0" err="1"/>
              <a:t>устар</a:t>
            </a:r>
            <a:r>
              <a:rPr lang="ru-RU" sz="2800" b="1" dirty="0" smtClean="0"/>
              <a:t>). Человек</a:t>
            </a:r>
            <a:r>
              <a:rPr lang="ru-RU" sz="2800" b="1" dirty="0"/>
              <a:t>, живущий согласно заповедям, моральным предписаниям </a:t>
            </a:r>
            <a:r>
              <a:rPr lang="ru-RU" sz="2800" b="1" dirty="0" smtClean="0"/>
              <a:t>какой-нибудь </a:t>
            </a:r>
            <a:r>
              <a:rPr lang="ru-RU" sz="2800" b="1" dirty="0"/>
              <a:t>религии. </a:t>
            </a:r>
            <a:r>
              <a:rPr lang="ru-RU" sz="2800" b="1" dirty="0" smtClean="0"/>
              <a:t>Человек</a:t>
            </a:r>
            <a:r>
              <a:rPr lang="ru-RU" sz="2800" b="1" dirty="0"/>
              <a:t>, в своих поступках, в своем поведении ни в чем не погрешающий против требований нравственности.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Словарная работа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006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000" b="1" dirty="0"/>
              <a:t>Излагались только «исторические» факты.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/>
              <a:t>Героями житий могли быть только православные святые.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/>
              <a:t>Житие имело стандартную сюжетную структуру: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/>
              <a:t>а) вступление;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/>
              <a:t>б) благочестивые родители героя;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/>
              <a:t>в) уединение героя и изучение святого писания;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/>
              <a:t>г) отказ от брака или, при невозможности, сохранение в браке «чистоты телесной»;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err="1"/>
              <a:t>д</a:t>
            </a:r>
            <a:r>
              <a:rPr lang="ru-RU" sz="2000" b="1" dirty="0"/>
              <a:t>) учитель или наставник;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/>
              <a:t>е) уход в «пустынь» или в монастырь;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/>
              <a:t>ж) борьба с бесами (описывалась при помощи пространных монологов);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err="1"/>
              <a:t>з</a:t>
            </a:r>
            <a:r>
              <a:rPr lang="ru-RU" sz="2000" b="1" dirty="0"/>
              <a:t>) основание своего монастыря, приход в монастырь «братии»;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/>
              <a:t>и) предсказание собственной кончины;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к</a:t>
            </a:r>
            <a:r>
              <a:rPr lang="ru-RU" sz="2000" b="1" dirty="0"/>
              <a:t>) благочестивая смерть;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/>
              <a:t>л) посмертные чудеса;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/>
              <a:t>м) похвала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Каноны житийной литературы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435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b="1" dirty="0"/>
              <a:t>Александр Невский</a:t>
            </a:r>
            <a:br>
              <a:rPr lang="ru-RU" sz="2000" b="1" dirty="0"/>
            </a:br>
            <a:r>
              <a:rPr lang="ru-RU" sz="2000" b="1" dirty="0"/>
              <a:t>Александр Ярославич (</a:t>
            </a:r>
            <a:r>
              <a:rPr lang="ru-RU" sz="2000" b="1" dirty="0" err="1"/>
              <a:t>Феодорович</a:t>
            </a:r>
            <a:r>
              <a:rPr lang="ru-RU" sz="2000" b="1" dirty="0"/>
              <a:t>) Невский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b="1" dirty="0"/>
              <a:t>родился: 30 </a:t>
            </a:r>
            <a:r>
              <a:rPr lang="ru-RU" sz="2000" b="1" dirty="0" smtClean="0"/>
              <a:t>мая (13 мая)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умер: 14 ноября 1263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400" dirty="0"/>
              <a:t>Сын князя Ярослава Всеволодовича.</a:t>
            </a:r>
            <a:br>
              <a:rPr lang="ru-RU" sz="2400" dirty="0"/>
            </a:br>
            <a:r>
              <a:rPr lang="ru-RU" sz="2400" dirty="0"/>
              <a:t>Князь новгородский в 1236-1251,</a:t>
            </a:r>
            <a:br>
              <a:rPr lang="ru-RU" sz="2400" dirty="0"/>
            </a:br>
            <a:r>
              <a:rPr lang="ru-RU" sz="2400" dirty="0"/>
              <a:t>великий князь владимирский с 1252.</a:t>
            </a:r>
            <a:br>
              <a:rPr lang="ru-RU" sz="2400" dirty="0"/>
            </a:br>
            <a:r>
              <a:rPr lang="ru-RU" sz="2400" dirty="0"/>
              <a:t>Победами над шведами (Невская битва 1240) и немецкими рыцарями Ливонского ордена (Ледовое побоище 1242) обезопасил западные границы Руси.</a:t>
            </a:r>
            <a:br>
              <a:rPr lang="ru-RU" sz="2400" dirty="0"/>
            </a:br>
            <a:r>
              <a:rPr lang="ru-RU" sz="2400" dirty="0"/>
              <a:t>Канонизирован Русской православной церковью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971550" y="115888"/>
            <a:ext cx="669607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Князь Александр Невский</a:t>
            </a:r>
          </a:p>
        </p:txBody>
      </p:sp>
      <p:pic>
        <p:nvPicPr>
          <p:cNvPr id="9222" name="Picture 6" descr="st-alexander-nev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2744788" cy="5176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4800" y="1600200"/>
            <a:ext cx="44640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“…</a:t>
            </a:r>
            <a:r>
              <a:rPr lang="ru-RU" sz="2000" dirty="0"/>
              <a:t>Его власы до стройных плеч,</a:t>
            </a:r>
            <a:br>
              <a:rPr lang="ru-RU" sz="2000" dirty="0"/>
            </a:br>
            <a:r>
              <a:rPr lang="ru-RU" sz="2000" dirty="0"/>
              <a:t>Как прядь златая, упадали, </a:t>
            </a:r>
            <a:br>
              <a:rPr lang="ru-RU" sz="2000" dirty="0"/>
            </a:br>
            <a:r>
              <a:rPr lang="ru-RU" sz="2000" dirty="0"/>
              <a:t>Уста </a:t>
            </a:r>
            <a:r>
              <a:rPr lang="ru-RU" sz="2000" dirty="0" err="1"/>
              <a:t>любовию</a:t>
            </a:r>
            <a:r>
              <a:rPr lang="ru-RU" sz="2000" dirty="0"/>
              <a:t> дышали </a:t>
            </a:r>
            <a:br>
              <a:rPr lang="ru-RU" sz="2000" dirty="0"/>
            </a:br>
            <a:r>
              <a:rPr lang="ru-RU" sz="2000" dirty="0"/>
              <a:t>И мудростью звучала речь.</a:t>
            </a:r>
            <a:br>
              <a:rPr lang="ru-RU" sz="2000" dirty="0"/>
            </a:br>
            <a:r>
              <a:rPr lang="ru-RU" sz="2000" dirty="0"/>
              <a:t>Высокой доблестью украшен</a:t>
            </a:r>
            <a:br>
              <a:rPr lang="ru-RU" sz="2000" dirty="0"/>
            </a:br>
            <a:r>
              <a:rPr lang="ru-RU" sz="2000" dirty="0"/>
              <a:t>И сердцем истинный герой-</a:t>
            </a:r>
            <a:br>
              <a:rPr lang="ru-RU" sz="2000" dirty="0"/>
            </a:br>
            <a:r>
              <a:rPr lang="ru-RU" sz="2000" dirty="0"/>
              <a:t>Врагам средь битв был грозно страшен,</a:t>
            </a:r>
            <a:br>
              <a:rPr lang="ru-RU" sz="2000" dirty="0"/>
            </a:br>
            <a:r>
              <a:rPr lang="ru-RU" sz="2000" dirty="0"/>
              <a:t>Вне битв – отрадой был святой.</a:t>
            </a:r>
            <a:br>
              <a:rPr lang="ru-RU" sz="2000" dirty="0"/>
            </a:br>
            <a:r>
              <a:rPr lang="ru-RU" sz="2000" dirty="0"/>
              <a:t>Всегда в сознанье долга строгом,</a:t>
            </a:r>
            <a:br>
              <a:rPr lang="ru-RU" sz="2000" dirty="0"/>
            </a:br>
            <a:r>
              <a:rPr lang="ru-RU" sz="2000" dirty="0"/>
              <a:t>Он правду всей душою чтил</a:t>
            </a:r>
            <a:br>
              <a:rPr lang="ru-RU" sz="2000" dirty="0"/>
            </a:br>
            <a:r>
              <a:rPr lang="ru-RU" sz="2000" dirty="0"/>
              <a:t>И чувства сердца разделил</a:t>
            </a:r>
            <a:br>
              <a:rPr lang="ru-RU" sz="2000" dirty="0"/>
            </a:br>
            <a:r>
              <a:rPr lang="ru-RU" sz="2000" dirty="0"/>
              <a:t>Между Отчизною и Богом…” </a:t>
            </a:r>
          </a:p>
          <a:p>
            <a:r>
              <a:rPr lang="ru-RU" sz="2000" dirty="0"/>
              <a:t>                  А.Майков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244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Имя России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412875"/>
            <a:ext cx="410527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ившенко 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44" y="1600200"/>
            <a:ext cx="8011306" cy="4924425"/>
          </a:xfrm>
          <a:noFill/>
          <a:ln/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9930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Невская битва 1240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561263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Ледовое побоище 1242 год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600200"/>
            <a:ext cx="6970713" cy="49533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Невский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60350"/>
            <a:ext cx="8207375" cy="3168650"/>
          </a:xfrm>
          <a:noFill/>
          <a:ln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0" y="3962400"/>
            <a:ext cx="81359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Кто с мечом к нам придет, от меча и погибнет. </a:t>
            </a:r>
            <a:r>
              <a:rPr lang="ru-RU" sz="4000" b="1" dirty="0" smtClean="0">
                <a:solidFill>
                  <a:srgbClr val="0070C0"/>
                </a:solidFill>
              </a:rPr>
              <a:t>На </a:t>
            </a:r>
            <a:r>
              <a:rPr lang="ru-RU" sz="4000" b="1" dirty="0">
                <a:solidFill>
                  <a:srgbClr val="0070C0"/>
                </a:solidFill>
              </a:rPr>
              <a:t>том стояла и стоять будет русская земля! </a:t>
            </a:r>
          </a:p>
          <a:p>
            <a:pPr>
              <a:spcBef>
                <a:spcPct val="50000"/>
              </a:spcBef>
            </a:pPr>
            <a:endParaRPr lang="ru-RU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</TotalTime>
  <Words>1214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«Повесть О ЖИТИИ И О ХРАБРОСТИ БЛАГОРОДНОГО  И ВЕЛИКОГО КНЯЗЯ АЛЕКСАНДРА НЕВСКОГО»</vt:lpstr>
      <vt:lpstr>Вспомним.</vt:lpstr>
      <vt:lpstr>Словарная работа</vt:lpstr>
      <vt:lpstr>Каноны житийной литературы</vt:lpstr>
      <vt:lpstr>Слайд 5</vt:lpstr>
      <vt:lpstr>Слайд 6</vt:lpstr>
      <vt:lpstr>Слайд 7</vt:lpstr>
      <vt:lpstr>Слайд 8</vt:lpstr>
      <vt:lpstr>Слайд 9</vt:lpstr>
      <vt:lpstr>Почему Александра Невского причислили к лику святых?</vt:lpstr>
      <vt:lpstr>Почему святой князь особо почитается в России?</vt:lpstr>
      <vt:lpstr>Слайд 12</vt:lpstr>
      <vt:lpstr>«Повесть о житии и о храбрости благородного  и великого князя Александра Невского»</vt:lpstr>
      <vt:lpstr>Слайд 14</vt:lpstr>
      <vt:lpstr>Какими способами автор подчёркивает избранность князя Александра?</vt:lpstr>
      <vt:lpstr>Какие подвиги совершил при жизни князь Александр?</vt:lpstr>
      <vt:lpstr>Какое чудо случилось после его смерти?</vt:lpstr>
      <vt:lpstr>Какие лучшие качества человека нашли отражение в князе?</vt:lpstr>
      <vt:lpstr>Вывод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«Повесть О ЖИТИИ И О ХРАБРОСТИ БЛАГОРОДНОГО  И ВЕЛИКОГО КНЯЗЯ АЛЕКСАНДРА НЕВСКОГО»</dc:title>
  <dc:creator>ЯковенкоТЕ</dc:creator>
  <cp:lastModifiedBy>Татьяна</cp:lastModifiedBy>
  <cp:revision>10</cp:revision>
  <dcterms:created xsi:type="dcterms:W3CDTF">2014-09-23T07:44:07Z</dcterms:created>
  <dcterms:modified xsi:type="dcterms:W3CDTF">2015-09-23T06:40:18Z</dcterms:modified>
</cp:coreProperties>
</file>