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69" r:id="rId6"/>
    <p:sldId id="259" r:id="rId7"/>
    <p:sldId id="265" r:id="rId8"/>
    <p:sldId id="266" r:id="rId9"/>
    <p:sldId id="258" r:id="rId10"/>
    <p:sldId id="267" r:id="rId11"/>
    <p:sldId id="268" r:id="rId12"/>
    <p:sldId id="271" r:id="rId13"/>
    <p:sldId id="272" r:id="rId14"/>
    <p:sldId id="273" r:id="rId15"/>
    <p:sldId id="274" r:id="rId16"/>
    <p:sldId id="261" r:id="rId17"/>
    <p:sldId id="260" r:id="rId18"/>
    <p:sldId id="25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6" d="100"/>
          <a:sy n="76" d="100"/>
        </p:scale>
        <p:origin x="-1565" y="-163"/>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2301786-12B0-443A-8D79-E0530388FEAD}" type="datetimeFigureOut">
              <a:rPr lang="ru-RU" smtClean="0"/>
              <a:pPr/>
              <a:t>02.01.2023</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124E86F7-00DE-4DD3-BEE1-773B3C1DC73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2301786-12B0-443A-8D79-E0530388FEAD}" type="datetimeFigureOut">
              <a:rPr lang="ru-RU" smtClean="0"/>
              <a:pPr/>
              <a:t>02.01.2023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4E86F7-00DE-4DD3-BEE1-773B3C1DC739}" type="slidenum">
              <a:rPr lang="ru-RU" smtClean="0"/>
              <a:pPr/>
              <a:t>‹#›</a:t>
            </a:fld>
            <a:endParaRPr lang="ru-RU"/>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62301786-12B0-443A-8D79-E0530388FEAD}" type="datetimeFigureOut">
              <a:rPr lang="ru-RU" smtClean="0"/>
              <a:pPr/>
              <a:t>02.01.2023</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124E86F7-00DE-4DD3-BEE1-773B3C1DC73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62301786-12B0-443A-8D79-E0530388FEAD}" type="datetimeFigureOut">
              <a:rPr lang="ru-RU" smtClean="0"/>
              <a:pPr/>
              <a:t>02.01.2023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124E86F7-00DE-4DD3-BEE1-773B3C1DC739}" type="slidenum">
              <a:rPr lang="ru-RU" smtClean="0"/>
              <a:pPr/>
              <a:t>‹#›</a:t>
            </a:fld>
            <a:endParaRPr lang="ru-RU"/>
          </a:p>
        </p:txBody>
      </p:sp>
      <p:sp>
        <p:nvSpPr>
          <p:cNvPr id="8" name="Объект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2301786-12B0-443A-8D79-E0530388FEAD}" type="datetimeFigureOut">
              <a:rPr lang="ru-RU" smtClean="0"/>
              <a:pPr/>
              <a:t>02.01.2023</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24E86F7-00DE-4DD3-BEE1-773B3C1DC739}"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Объект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62301786-12B0-443A-8D79-E0530388FEAD}" type="datetimeFigureOut">
              <a:rPr lang="ru-RU" smtClean="0"/>
              <a:pPr/>
              <a:t>02.01.2023</a:t>
            </a:fld>
            <a:endParaRPr lang="ru-RU"/>
          </a:p>
        </p:txBody>
      </p:sp>
      <p:sp>
        <p:nvSpPr>
          <p:cNvPr id="10" name="Номер слайда 9"/>
          <p:cNvSpPr>
            <a:spLocks noGrp="1"/>
          </p:cNvSpPr>
          <p:nvPr>
            <p:ph type="sldNum" sz="quarter" idx="16"/>
          </p:nvPr>
        </p:nvSpPr>
        <p:spPr/>
        <p:txBody>
          <a:bodyPr rtlCol="0"/>
          <a:lstStyle/>
          <a:p>
            <a:fld id="{124E86F7-00DE-4DD3-BEE1-773B3C1DC739}"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Объект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62301786-12B0-443A-8D79-E0530388FEAD}" type="datetimeFigureOut">
              <a:rPr lang="ru-RU" smtClean="0"/>
              <a:pPr/>
              <a:t>02.01.2023</a:t>
            </a:fld>
            <a:endParaRPr lang="ru-RU"/>
          </a:p>
        </p:txBody>
      </p:sp>
      <p:sp>
        <p:nvSpPr>
          <p:cNvPr id="12" name="Номер слайда 11"/>
          <p:cNvSpPr>
            <a:spLocks noGrp="1"/>
          </p:cNvSpPr>
          <p:nvPr>
            <p:ph type="sldNum" sz="quarter" idx="16"/>
          </p:nvPr>
        </p:nvSpPr>
        <p:spPr/>
        <p:txBody>
          <a:bodyPr rtlCol="0"/>
          <a:lstStyle/>
          <a:p>
            <a:fld id="{124E86F7-00DE-4DD3-BEE1-773B3C1DC739}"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2301786-12B0-443A-8D79-E0530388FEAD}" type="datetimeFigureOut">
              <a:rPr lang="ru-RU" smtClean="0"/>
              <a:pPr/>
              <a:t>02.01.2023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124E86F7-00DE-4DD3-BEE1-773B3C1DC739}" type="slidenum">
              <a:rPr lang="ru-RU" smtClean="0"/>
              <a:pPr/>
              <a:t>‹#›</a:t>
            </a:fld>
            <a:endParaRPr lang="ru-RU"/>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301786-12B0-443A-8D79-E0530388FEAD}" type="datetimeFigureOut">
              <a:rPr lang="ru-RU" smtClean="0"/>
              <a:pPr/>
              <a:t>02.01.2023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124E86F7-00DE-4DD3-BEE1-773B3C1DC739}" type="slidenum">
              <a:rPr lang="ru-RU" smtClean="0"/>
              <a:pPr/>
              <a:t>‹#›</a:t>
            </a:fld>
            <a:endParaRPr lang="ru-RU"/>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2301786-12B0-443A-8D79-E0530388FEAD}" type="datetimeFigureOut">
              <a:rPr lang="ru-RU" smtClean="0"/>
              <a:pPr/>
              <a:t>02.01.2023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124E86F7-00DE-4DD3-BEE1-773B3C1DC739}"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Объект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62301786-12B0-443A-8D79-E0530388FEAD}" type="datetimeFigureOut">
              <a:rPr lang="ru-RU" smtClean="0"/>
              <a:pPr/>
              <a:t>02.01.2023</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124E86F7-00DE-4DD3-BEE1-773B3C1DC739}"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2301786-12B0-443A-8D79-E0530388FEAD}" type="datetimeFigureOut">
              <a:rPr lang="ru-RU" smtClean="0"/>
              <a:pPr/>
              <a:t>02.01.2023</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24E86F7-00DE-4DD3-BEE1-773B3C1DC73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6934" y="5178218"/>
            <a:ext cx="3721968" cy="854224"/>
          </a:xfrm>
        </p:spPr>
        <p:txBody>
          <a:bodyPr/>
          <a:lstStyle/>
          <a:p>
            <a:r>
              <a:rPr lang="ru-RU" dirty="0" smtClean="0"/>
              <a:t>В.М. Шукшин</a:t>
            </a:r>
            <a:endParaRPr lang="ru-RU" dirty="0"/>
          </a:p>
        </p:txBody>
      </p:sp>
      <p:sp>
        <p:nvSpPr>
          <p:cNvPr id="3" name="Подзаголовок 2"/>
          <p:cNvSpPr>
            <a:spLocks noGrp="1"/>
          </p:cNvSpPr>
          <p:nvPr>
            <p:ph type="subTitle" idx="1"/>
          </p:nvPr>
        </p:nvSpPr>
        <p:spPr/>
        <p:txBody>
          <a:bodyPr>
            <a:normAutofit fontScale="62500" lnSpcReduction="20000"/>
          </a:bodyPr>
          <a:lstStyle/>
          <a:p>
            <a:r>
              <a:rPr lang="ru-RU" dirty="0" smtClean="0"/>
              <a:t>Особенности героев-«чудиков» в рассказах «Чудик» и «Критик». Человеческая открытость миру как синоним незащищенности в рассказах В.М. Шукшина.</a:t>
            </a:r>
            <a:endParaRPr lang="ru-RU" dirty="0"/>
          </a:p>
        </p:txBody>
      </p:sp>
      <p:pic>
        <p:nvPicPr>
          <p:cNvPr id="1026" name="Picture 2" descr="http://ic.pics.livejournal.com/prokoshev_e/36588580/19157/19157_900.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83568" y="11344"/>
            <a:ext cx="7748700" cy="5157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424314068"/>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Эпизод «Возвращение домой»</a:t>
            </a:r>
            <a:endParaRPr lang="ru-RU" b="1" dirty="0"/>
          </a:p>
        </p:txBody>
      </p:sp>
      <p:sp>
        <p:nvSpPr>
          <p:cNvPr id="3" name="Объект 2"/>
          <p:cNvSpPr>
            <a:spLocks noGrp="1"/>
          </p:cNvSpPr>
          <p:nvPr>
            <p:ph sz="quarter" idx="1"/>
          </p:nvPr>
        </p:nvSpPr>
        <p:spPr/>
        <p:txBody>
          <a:bodyPr>
            <a:normAutofit fontScale="85000" lnSpcReduction="20000"/>
          </a:bodyPr>
          <a:lstStyle/>
          <a:p>
            <a:pPr algn="just"/>
            <a:r>
              <a:rPr lang="ru-RU" dirty="0"/>
              <a:t>Чувство свободы и счастья охватывает героя, когда ноги его коснулись родной земли. Он дома, он радуется, как радуются   радуге, которая появляется после дождя. На родине Чудик чувствует себя частью прекрасного мира природы, поэтому он естественен и счастлив. Это его мир, и  в нём он может быть самим собой. </a:t>
            </a:r>
          </a:p>
          <a:p>
            <a:pPr algn="just"/>
            <a:r>
              <a:rPr lang="ru-RU" dirty="0" smtClean="0"/>
              <a:t>Василий </a:t>
            </a:r>
            <a:r>
              <a:rPr lang="ru-RU" dirty="0"/>
              <a:t>Князев не требует многого от жизни, от </a:t>
            </a:r>
            <a:r>
              <a:rPr lang="ru-RU" dirty="0" smtClean="0"/>
              <a:t>людей, </a:t>
            </a:r>
            <a:r>
              <a:rPr lang="ru-RU" dirty="0"/>
              <a:t>живущих с ним рядом. Главное для него – это жить по законам совести, добра и красоты. </a:t>
            </a:r>
          </a:p>
          <a:p>
            <a:pPr algn="just"/>
            <a:r>
              <a:rPr lang="ru-RU" dirty="0" smtClean="0"/>
              <a:t>Его </a:t>
            </a:r>
            <a:r>
              <a:rPr lang="ru-RU" dirty="0"/>
              <a:t>пристрастия и мечты свидетельствуют о решительной и склонной к авантюрам натуре.</a:t>
            </a:r>
          </a:p>
          <a:p>
            <a:pPr algn="just"/>
            <a:r>
              <a:rPr lang="ru-RU" dirty="0" smtClean="0"/>
              <a:t>Эти </a:t>
            </a:r>
            <a:r>
              <a:rPr lang="ru-RU" dirty="0"/>
              <a:t>качества героя – чудинки – его украшение, его богатство. Об этом хотел сказать читателям писатель.</a:t>
            </a:r>
          </a:p>
          <a:p>
            <a:endParaRPr lang="ru-RU" dirty="0"/>
          </a:p>
        </p:txBody>
      </p:sp>
    </p:spTree>
    <p:extLst>
      <p:ext uri="{BB962C8B-B14F-4D97-AF65-F5344CB8AC3E}">
        <p14:creationId xmlns:p14="http://schemas.microsoft.com/office/powerpoint/2010/main" xmlns="" val="24268750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Рассказ «Критики» (1964)</a:t>
            </a:r>
            <a:endParaRPr lang="ru-RU" b="1" dirty="0"/>
          </a:p>
        </p:txBody>
      </p:sp>
      <p:sp>
        <p:nvSpPr>
          <p:cNvPr id="3" name="Объект 2"/>
          <p:cNvSpPr>
            <a:spLocks noGrp="1"/>
          </p:cNvSpPr>
          <p:nvPr>
            <p:ph sz="quarter" idx="1"/>
          </p:nvPr>
        </p:nvSpPr>
        <p:spPr>
          <a:xfrm>
            <a:off x="5292080" y="1600200"/>
            <a:ext cx="3473968" cy="4495800"/>
          </a:xfrm>
        </p:spPr>
        <p:txBody>
          <a:bodyPr/>
          <a:lstStyle/>
          <a:p>
            <a:pPr marL="0" indent="0" algn="ctr">
              <a:buNone/>
            </a:pPr>
            <a:r>
              <a:rPr lang="ru-RU" dirty="0"/>
              <a:t>Запишите синонимы к данному слову </a:t>
            </a:r>
            <a:r>
              <a:rPr lang="ru-RU" dirty="0" smtClean="0"/>
              <a:t>.</a:t>
            </a:r>
            <a:endParaRPr lang="ru-RU" dirty="0"/>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228184" y="3420510"/>
            <a:ext cx="1762125" cy="299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8" name="Picture 4" descr="http://tepka.ru/literatura_6.2/132.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043608" y="1769180"/>
            <a:ext cx="3456384" cy="47943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7287740"/>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Словарная работа</a:t>
            </a:r>
            <a:endParaRPr lang="ru-RU" b="1" dirty="0"/>
          </a:p>
        </p:txBody>
      </p:sp>
      <p:sp>
        <p:nvSpPr>
          <p:cNvPr id="3" name="Объект 2"/>
          <p:cNvSpPr>
            <a:spLocks noGrp="1"/>
          </p:cNvSpPr>
          <p:nvPr>
            <p:ph sz="quarter" idx="1"/>
          </p:nvPr>
        </p:nvSpPr>
        <p:spPr>
          <a:xfrm>
            <a:off x="4499992" y="1600200"/>
            <a:ext cx="4464496" cy="4925144"/>
          </a:xfrm>
        </p:spPr>
        <p:txBody>
          <a:bodyPr>
            <a:normAutofit/>
          </a:bodyPr>
          <a:lstStyle/>
          <a:p>
            <a:pPr marL="0" indent="0" algn="just">
              <a:buNone/>
            </a:pPr>
            <a:r>
              <a:rPr lang="ru-RU" dirty="0"/>
              <a:t>Критики (критик), -</a:t>
            </a:r>
            <a:r>
              <a:rPr lang="ru-RU" dirty="0" err="1"/>
              <a:t>а,м</a:t>
            </a:r>
            <a:r>
              <a:rPr lang="ru-RU" dirty="0"/>
              <a:t>. 1. Человек, занимающийся критикой (в 1 знач.); тот, кто критикует кого-нибудь. Строгий к. 2. Специалист, занимающийся критикой (в 3 знач.). Литературный к. Музыкальный к. Театральный к.</a:t>
            </a:r>
          </a:p>
          <a:p>
            <a:pPr marL="0" indent="0" algn="r">
              <a:buNone/>
            </a:pPr>
            <a:r>
              <a:rPr lang="ru-RU" sz="2200" dirty="0"/>
              <a:t>(С.И. Ожегов, Н.Ю. Шведова. Толковый словарь русского языка)</a:t>
            </a:r>
          </a:p>
          <a:p>
            <a:endParaRPr lang="ru-RU" sz="2200"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4709" y="2636912"/>
            <a:ext cx="4389437" cy="2951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130485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Вопросы</a:t>
            </a:r>
            <a:endParaRPr lang="ru-RU" b="1" dirty="0"/>
          </a:p>
        </p:txBody>
      </p:sp>
      <p:sp>
        <p:nvSpPr>
          <p:cNvPr id="3" name="Объект 2"/>
          <p:cNvSpPr>
            <a:spLocks noGrp="1"/>
          </p:cNvSpPr>
          <p:nvPr>
            <p:ph sz="quarter" idx="1"/>
          </p:nvPr>
        </p:nvSpPr>
        <p:spPr>
          <a:xfrm>
            <a:off x="251520" y="1600200"/>
            <a:ext cx="4896544" cy="5257800"/>
          </a:xfrm>
        </p:spPr>
        <p:txBody>
          <a:bodyPr>
            <a:normAutofit fontScale="85000" lnSpcReduction="20000"/>
          </a:bodyPr>
          <a:lstStyle/>
          <a:p>
            <a:r>
              <a:rPr lang="ru-RU" dirty="0" smtClean="0"/>
              <a:t>Кто герои рассказа?</a:t>
            </a:r>
          </a:p>
          <a:p>
            <a:r>
              <a:rPr lang="ru-RU" dirty="0" smtClean="0"/>
              <a:t>Как </a:t>
            </a:r>
            <a:r>
              <a:rPr lang="ru-RU" dirty="0"/>
              <a:t>вы думаете, почему так называется рассказ</a:t>
            </a:r>
            <a:r>
              <a:rPr lang="ru-RU" dirty="0" smtClean="0"/>
              <a:t>?</a:t>
            </a:r>
          </a:p>
          <a:p>
            <a:r>
              <a:rPr lang="ru-RU" dirty="0"/>
              <a:t>Что объединяло Петьку и дедушку?</a:t>
            </a:r>
          </a:p>
          <a:p>
            <a:r>
              <a:rPr lang="ru-RU" dirty="0" smtClean="0"/>
              <a:t>О </a:t>
            </a:r>
            <a:r>
              <a:rPr lang="ru-RU" dirty="0"/>
              <a:t>чем говорит дружба Петьки и деда?</a:t>
            </a:r>
          </a:p>
          <a:p>
            <a:r>
              <a:rPr lang="ru-RU" dirty="0" smtClean="0"/>
              <a:t>В </a:t>
            </a:r>
            <a:r>
              <a:rPr lang="ru-RU" dirty="0"/>
              <a:t>чем взгляды Петьки и деда на кино совпадали?</a:t>
            </a:r>
          </a:p>
          <a:p>
            <a:r>
              <a:rPr lang="ru-RU" dirty="0"/>
              <a:t>(Дед жаждал правды, он борется за правду.)</a:t>
            </a:r>
          </a:p>
          <a:p>
            <a:r>
              <a:rPr lang="ru-RU" dirty="0" smtClean="0"/>
              <a:t>Случались </a:t>
            </a:r>
            <a:r>
              <a:rPr lang="ru-RU" dirty="0"/>
              <a:t>ли разногласия в их оценке фильма?</a:t>
            </a:r>
          </a:p>
          <a:p>
            <a:r>
              <a:rPr lang="ru-RU" dirty="0" smtClean="0"/>
              <a:t>В </a:t>
            </a:r>
            <a:r>
              <a:rPr lang="ru-RU" dirty="0"/>
              <a:t>чем? Почему?</a:t>
            </a:r>
          </a:p>
          <a:p>
            <a:endParaRPr lang="ru-RU" dirty="0"/>
          </a:p>
          <a:p>
            <a:endParaRPr lang="ru-RU" dirty="0"/>
          </a:p>
        </p:txBody>
      </p:sp>
      <p:pic>
        <p:nvPicPr>
          <p:cNvPr id="12290" name="Picture 2" descr="http://otailande.com/help/pictures/ab7626be8a.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364088" y="1772816"/>
            <a:ext cx="3441746" cy="4680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24481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Вопросы</a:t>
            </a:r>
            <a:endParaRPr lang="ru-RU" b="1" dirty="0"/>
          </a:p>
        </p:txBody>
      </p:sp>
      <p:sp>
        <p:nvSpPr>
          <p:cNvPr id="3" name="Объект 2"/>
          <p:cNvSpPr>
            <a:spLocks noGrp="1"/>
          </p:cNvSpPr>
          <p:nvPr>
            <p:ph sz="quarter" idx="1"/>
          </p:nvPr>
        </p:nvSpPr>
        <p:spPr>
          <a:xfrm>
            <a:off x="5220072" y="1600200"/>
            <a:ext cx="3816424" cy="5069160"/>
          </a:xfrm>
        </p:spPr>
        <p:txBody>
          <a:bodyPr>
            <a:normAutofit fontScale="92500" lnSpcReduction="20000"/>
          </a:bodyPr>
          <a:lstStyle/>
          <a:p>
            <a:pPr algn="just"/>
            <a:r>
              <a:rPr lang="ru-RU" dirty="0" smtClean="0"/>
              <a:t>Почему </a:t>
            </a:r>
            <a:r>
              <a:rPr lang="ru-RU" dirty="0"/>
              <a:t>так ведет себя дед?</a:t>
            </a:r>
          </a:p>
          <a:p>
            <a:pPr algn="just"/>
            <a:r>
              <a:rPr lang="ru-RU" dirty="0" smtClean="0"/>
              <a:t>Как </a:t>
            </a:r>
            <a:r>
              <a:rPr lang="ru-RU" dirty="0"/>
              <a:t>поступают взрослые? Муж тети? </a:t>
            </a:r>
            <a:endParaRPr lang="ru-RU" dirty="0" smtClean="0"/>
          </a:p>
          <a:p>
            <a:pPr algn="just"/>
            <a:r>
              <a:rPr lang="ru-RU" dirty="0" smtClean="0"/>
              <a:t>Как </a:t>
            </a:r>
            <a:r>
              <a:rPr lang="ru-RU" dirty="0"/>
              <a:t>поступает тетя? </a:t>
            </a:r>
            <a:endParaRPr lang="ru-RU" dirty="0" smtClean="0"/>
          </a:p>
          <a:p>
            <a:pPr algn="just"/>
            <a:r>
              <a:rPr lang="ru-RU" dirty="0" smtClean="0"/>
              <a:t>Как </a:t>
            </a:r>
            <a:r>
              <a:rPr lang="ru-RU" dirty="0"/>
              <a:t>поступает отец Петьки? </a:t>
            </a:r>
            <a:endParaRPr lang="ru-RU" dirty="0" smtClean="0"/>
          </a:p>
          <a:p>
            <a:pPr algn="just"/>
            <a:r>
              <a:rPr lang="ru-RU" dirty="0" smtClean="0"/>
              <a:t>Почему </a:t>
            </a:r>
            <a:r>
              <a:rPr lang="ru-RU" dirty="0"/>
              <a:t>же деда так обозлило то обстоятельство, что городские гости улыбались, когда разговаривали с ним? </a:t>
            </a:r>
            <a:endParaRPr lang="ru-RU" dirty="0" smtClean="0"/>
          </a:p>
          <a:p>
            <a:endParaRPr lang="ru-RU" dirty="0"/>
          </a:p>
        </p:txBody>
      </p:sp>
      <p:pic>
        <p:nvPicPr>
          <p:cNvPr id="1026" name="Picture 2" descr="http://funik.ru/uploads/images/04_2015/16/7_1f035bc6c88ba96afbff42f429b6e7b4.jpg"/>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539552" y="1706738"/>
            <a:ext cx="4398651" cy="4544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90028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Выводы</a:t>
            </a:r>
            <a:endParaRPr lang="ru-RU" b="1" dirty="0"/>
          </a:p>
        </p:txBody>
      </p:sp>
      <p:sp>
        <p:nvSpPr>
          <p:cNvPr id="3" name="Объект 2"/>
          <p:cNvSpPr>
            <a:spLocks noGrp="1"/>
          </p:cNvSpPr>
          <p:nvPr>
            <p:ph sz="quarter" idx="1"/>
          </p:nvPr>
        </p:nvSpPr>
        <p:spPr>
          <a:xfrm>
            <a:off x="179512" y="1582819"/>
            <a:ext cx="5112568" cy="5069160"/>
          </a:xfrm>
        </p:spPr>
        <p:txBody>
          <a:bodyPr>
            <a:normAutofit fontScale="92500" lnSpcReduction="20000"/>
          </a:bodyPr>
          <a:lstStyle/>
          <a:p>
            <a:pPr algn="just"/>
            <a:r>
              <a:rPr lang="ru-RU" dirty="0" smtClean="0"/>
              <a:t>Почему </a:t>
            </a:r>
            <a:r>
              <a:rPr lang="ru-RU" dirty="0"/>
              <a:t>этот текст вызывает у вас улыбку? </a:t>
            </a:r>
            <a:endParaRPr lang="ru-RU" dirty="0" smtClean="0"/>
          </a:p>
          <a:p>
            <a:pPr algn="just"/>
            <a:r>
              <a:rPr lang="ru-RU" dirty="0" smtClean="0"/>
              <a:t>Почему </a:t>
            </a:r>
            <a:r>
              <a:rPr lang="ru-RU" dirty="0"/>
              <a:t>рассказ заканчивается словами, что Петька долго еще плакал, уткнувшись лицом в подушку? </a:t>
            </a:r>
            <a:endParaRPr lang="ru-RU" dirty="0" smtClean="0"/>
          </a:p>
          <a:p>
            <a:pPr algn="just"/>
            <a:r>
              <a:rPr lang="ru-RU" dirty="0"/>
              <a:t>Какие чувства вызвал у вас рассказ? </a:t>
            </a:r>
            <a:endParaRPr lang="ru-RU" dirty="0" smtClean="0"/>
          </a:p>
          <a:p>
            <a:pPr algn="just"/>
            <a:r>
              <a:rPr lang="ru-RU" dirty="0" smtClean="0"/>
              <a:t>Почему </a:t>
            </a:r>
            <a:r>
              <a:rPr lang="ru-RU" dirty="0"/>
              <a:t>же рассказ называется «Критики»? </a:t>
            </a:r>
            <a:endParaRPr lang="ru-RU" dirty="0" smtClean="0"/>
          </a:p>
          <a:p>
            <a:pPr algn="just"/>
            <a:r>
              <a:rPr lang="ru-RU" dirty="0" smtClean="0"/>
              <a:t>Какие  </a:t>
            </a:r>
            <a:r>
              <a:rPr lang="ru-RU" dirty="0"/>
              <a:t>проблемы поднимаются в рассказе? Что хотел донести до нас этим рассказом Шукшин? </a:t>
            </a:r>
          </a:p>
        </p:txBody>
      </p:sp>
      <p:pic>
        <p:nvPicPr>
          <p:cNvPr id="13314" name="Picture 2" descr="http://img-fotki.yandex.ru/get/4425/19411616.15c/0_8d6c9_c8e680d_orig.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796136" y="1705131"/>
            <a:ext cx="3025915" cy="48245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143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Своеобразие </a:t>
            </a:r>
            <a:r>
              <a:rPr lang="ru-RU" b="1" dirty="0" err="1" smtClean="0"/>
              <a:t>шукшинских</a:t>
            </a:r>
            <a:r>
              <a:rPr lang="ru-RU" b="1" dirty="0" smtClean="0"/>
              <a:t> рассказов</a:t>
            </a:r>
            <a:endParaRPr lang="ru-RU" b="1" dirty="0"/>
          </a:p>
        </p:txBody>
      </p:sp>
      <p:sp>
        <p:nvSpPr>
          <p:cNvPr id="3" name="Объект 2"/>
          <p:cNvSpPr>
            <a:spLocks noGrp="1"/>
          </p:cNvSpPr>
          <p:nvPr>
            <p:ph sz="quarter" idx="1"/>
          </p:nvPr>
        </p:nvSpPr>
        <p:spPr/>
        <p:txBody>
          <a:bodyPr>
            <a:normAutofit lnSpcReduction="10000"/>
          </a:bodyPr>
          <a:lstStyle/>
          <a:p>
            <a:pPr algn="just"/>
            <a:r>
              <a:rPr lang="ru-RU" dirty="0"/>
              <a:t>Отражение жизни в движении.</a:t>
            </a:r>
          </a:p>
          <a:p>
            <a:pPr algn="just"/>
            <a:r>
              <a:rPr lang="ru-RU" dirty="0"/>
              <a:t>Деловитость, собранность.</a:t>
            </a:r>
          </a:p>
          <a:p>
            <a:pPr algn="just"/>
            <a:r>
              <a:rPr lang="ru-RU" dirty="0"/>
              <a:t>Начало простое, уверенное, динамичное.</a:t>
            </a:r>
          </a:p>
          <a:p>
            <a:pPr algn="just"/>
            <a:r>
              <a:rPr lang="ru-RU" dirty="0"/>
              <a:t>Почти отсутствуют портретные и пейзажные описания.</a:t>
            </a:r>
          </a:p>
          <a:p>
            <a:pPr algn="just"/>
            <a:r>
              <a:rPr lang="ru-RU" dirty="0"/>
              <a:t>Характеры героев раскрываются через речь, в диалогах, поступках.</a:t>
            </a:r>
          </a:p>
          <a:p>
            <a:pPr algn="just"/>
            <a:r>
              <a:rPr lang="ru-RU" dirty="0"/>
              <a:t>Постоянная сюжетная ситуация — встреча.</a:t>
            </a:r>
          </a:p>
          <a:p>
            <a:pPr algn="just"/>
            <a:r>
              <a:rPr lang="ru-RU" dirty="0"/>
              <a:t>Концовка рассказа открыта.</a:t>
            </a:r>
          </a:p>
          <a:p>
            <a:endParaRPr lang="ru-RU" dirty="0"/>
          </a:p>
        </p:txBody>
      </p:sp>
    </p:spTree>
    <p:extLst>
      <p:ext uri="{BB962C8B-B14F-4D97-AF65-F5344CB8AC3E}">
        <p14:creationId xmlns:p14="http://schemas.microsoft.com/office/powerpoint/2010/main" xmlns="" val="34672555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Практическое задание</a:t>
            </a:r>
            <a:endParaRPr lang="ru-RU" b="1" dirty="0"/>
          </a:p>
        </p:txBody>
      </p:sp>
      <p:sp>
        <p:nvSpPr>
          <p:cNvPr id="3" name="Объект 2"/>
          <p:cNvSpPr>
            <a:spLocks noGrp="1"/>
          </p:cNvSpPr>
          <p:nvPr>
            <p:ph sz="quarter" idx="1"/>
          </p:nvPr>
        </p:nvSpPr>
        <p:spPr/>
        <p:txBody>
          <a:bodyPr/>
          <a:lstStyle/>
          <a:p>
            <a:pPr marL="0" indent="0" algn="ctr">
              <a:buNone/>
            </a:pPr>
            <a:r>
              <a:rPr lang="ru-RU" dirty="0" smtClean="0"/>
              <a:t>Нужны </a:t>
            </a:r>
            <a:r>
              <a:rPr lang="ru-RU" dirty="0"/>
              <a:t>ли такие люди, как Чудик, </a:t>
            </a:r>
            <a:r>
              <a:rPr lang="ru-RU" dirty="0" smtClean="0"/>
              <a:t>в </a:t>
            </a:r>
            <a:r>
              <a:rPr lang="ru-RU" dirty="0"/>
              <a:t>современном обществе</a:t>
            </a:r>
            <a:r>
              <a:rPr lang="ru-RU" dirty="0" smtClean="0"/>
              <a:t>?</a:t>
            </a:r>
            <a:endParaRPr lang="ru-RU" dirty="0"/>
          </a:p>
          <a:p>
            <a:endParaRPr lang="ru-RU" dirty="0"/>
          </a:p>
        </p:txBody>
      </p:sp>
      <p:pic>
        <p:nvPicPr>
          <p:cNvPr id="2050" name="Picture 2" descr="http://static.gazeta.ua/img/cache/gallery/582/582058_36_w_1000.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339752" y="2708920"/>
            <a:ext cx="4824536" cy="38017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56874048"/>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28600"/>
            <a:ext cx="4536504" cy="990600"/>
          </a:xfrm>
        </p:spPr>
        <p:txBody>
          <a:bodyPr>
            <a:normAutofit fontScale="90000"/>
          </a:bodyPr>
          <a:lstStyle/>
          <a:p>
            <a:pPr algn="ctr"/>
            <a:r>
              <a:rPr lang="ru-RU" b="1" dirty="0" smtClean="0"/>
              <a:t>Домашнее задание</a:t>
            </a:r>
            <a:endParaRPr lang="ru-RU" b="1" dirty="0"/>
          </a:p>
        </p:txBody>
      </p:sp>
      <p:sp>
        <p:nvSpPr>
          <p:cNvPr id="3" name="Объект 2"/>
          <p:cNvSpPr>
            <a:spLocks noGrp="1"/>
          </p:cNvSpPr>
          <p:nvPr>
            <p:ph sz="quarter" idx="1"/>
          </p:nvPr>
        </p:nvSpPr>
        <p:spPr>
          <a:xfrm>
            <a:off x="251520" y="1600200"/>
            <a:ext cx="4608512" cy="4997152"/>
          </a:xfrm>
        </p:spPr>
        <p:txBody>
          <a:bodyPr>
            <a:normAutofit/>
          </a:bodyPr>
          <a:lstStyle/>
          <a:p>
            <a:pPr algn="just"/>
            <a:r>
              <a:rPr lang="ru-RU" dirty="0" smtClean="0"/>
              <a:t>Прочитать рассказ «Срезал» или «Микроскоп</a:t>
            </a:r>
            <a:r>
              <a:rPr lang="ru-RU" dirty="0"/>
              <a:t>» </a:t>
            </a:r>
            <a:r>
              <a:rPr lang="ru-RU" dirty="0" smtClean="0"/>
              <a:t>и написать </a:t>
            </a:r>
            <a:r>
              <a:rPr lang="ru-RU" dirty="0"/>
              <a:t>отзыв (минимальный объем – 1 страница)</a:t>
            </a:r>
          </a:p>
          <a:p>
            <a:endParaRPr lang="ru-RU" dirty="0"/>
          </a:p>
        </p:txBody>
      </p:sp>
      <p:pic>
        <p:nvPicPr>
          <p:cNvPr id="6146" name="Picture 2" descr="http://www.altspu.ru/uploads/posts/2009-12/1259734191_shukshin-foto-ch.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148064" y="548680"/>
            <a:ext cx="3739726" cy="5904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6579798"/>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Василий </a:t>
            </a:r>
            <a:r>
              <a:rPr lang="ru-RU" b="1" dirty="0" err="1" smtClean="0"/>
              <a:t>Макарович</a:t>
            </a:r>
            <a:r>
              <a:rPr lang="ru-RU" b="1" dirty="0" smtClean="0"/>
              <a:t> Шукшин </a:t>
            </a:r>
            <a:br>
              <a:rPr lang="ru-RU" b="1" dirty="0" smtClean="0"/>
            </a:br>
            <a:r>
              <a:rPr lang="ru-RU" b="1" dirty="0" smtClean="0"/>
              <a:t>(1929-1974)</a:t>
            </a:r>
            <a:endParaRPr lang="ru-RU" b="1" dirty="0"/>
          </a:p>
        </p:txBody>
      </p:sp>
      <p:sp>
        <p:nvSpPr>
          <p:cNvPr id="3" name="Объект 2"/>
          <p:cNvSpPr>
            <a:spLocks noGrp="1"/>
          </p:cNvSpPr>
          <p:nvPr>
            <p:ph sz="quarter" idx="1"/>
          </p:nvPr>
        </p:nvSpPr>
        <p:spPr>
          <a:xfrm>
            <a:off x="251520" y="1600200"/>
            <a:ext cx="4968552" cy="5069160"/>
          </a:xfrm>
        </p:spPr>
        <p:txBody>
          <a:bodyPr>
            <a:normAutofit fontScale="92500" lnSpcReduction="20000"/>
          </a:bodyPr>
          <a:lstStyle/>
          <a:p>
            <a:pPr marL="0" indent="0" algn="just">
              <a:buNone/>
            </a:pPr>
            <a:r>
              <a:rPr lang="ru-RU" dirty="0"/>
              <a:t>Родился Василий </a:t>
            </a:r>
            <a:r>
              <a:rPr lang="ru-RU" dirty="0" err="1" smtClean="0"/>
              <a:t>Макарович</a:t>
            </a:r>
            <a:r>
              <a:rPr lang="ru-RU" dirty="0" smtClean="0"/>
              <a:t> Шукшин 25 </a:t>
            </a:r>
            <a:r>
              <a:rPr lang="ru-RU" dirty="0"/>
              <a:t>июля 1929 в крестьянской семье. Отец его, Макар Леонтьевич Шукшин (</a:t>
            </a:r>
            <a:r>
              <a:rPr lang="ru-RU" dirty="0" smtClean="0"/>
              <a:t>1912—1933</a:t>
            </a:r>
            <a:r>
              <a:rPr lang="ru-RU" dirty="0"/>
              <a:t>) был арестован и расстрелян в 1933 году, во время коллективизации. Мать, Мария Сергеевна (в девичестве Попова) (1909 - 17 января 1979) взяла на себя все заботы о семье. Во втором браке - </a:t>
            </a:r>
            <a:r>
              <a:rPr lang="ru-RU" dirty="0" err="1" smtClean="0"/>
              <a:t>Куксина</a:t>
            </a:r>
            <a:r>
              <a:rPr lang="ru-RU" dirty="0" smtClean="0"/>
              <a:t>. </a:t>
            </a:r>
            <a:r>
              <a:rPr lang="ru-RU" dirty="0"/>
              <a:t>Несмотря на все трудности, она дожила до глубокой старости. </a:t>
            </a:r>
          </a:p>
        </p:txBody>
      </p:sp>
      <p:pic>
        <p:nvPicPr>
          <p:cNvPr id="3074" name="Picture 2" descr="http://allphoto.in.ua/photo/69/es2160359.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292081" y="1628800"/>
            <a:ext cx="3570820" cy="518536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5131651"/>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Жизнь и творчество</a:t>
            </a:r>
            <a:endParaRPr lang="ru-RU" b="1" dirty="0"/>
          </a:p>
        </p:txBody>
      </p:sp>
      <p:sp>
        <p:nvSpPr>
          <p:cNvPr id="3" name="Объект 2"/>
          <p:cNvSpPr>
            <a:spLocks noGrp="1"/>
          </p:cNvSpPr>
          <p:nvPr>
            <p:ph sz="quarter" idx="1"/>
          </p:nvPr>
        </p:nvSpPr>
        <p:spPr>
          <a:xfrm>
            <a:off x="3635896" y="1600200"/>
            <a:ext cx="5328592" cy="5069160"/>
          </a:xfrm>
        </p:spPr>
        <p:txBody>
          <a:bodyPr>
            <a:normAutofit fontScale="92500" lnSpcReduction="10000"/>
          </a:bodyPr>
          <a:lstStyle/>
          <a:p>
            <a:pPr algn="just"/>
            <a:r>
              <a:rPr lang="ru-RU" dirty="0"/>
              <a:t>В </a:t>
            </a:r>
            <a:r>
              <a:rPr lang="ru-RU" dirty="0" smtClean="0"/>
              <a:t>1954 году </a:t>
            </a:r>
            <a:r>
              <a:rPr lang="ru-RU" dirty="0"/>
              <a:t>Шукшин поступает на </a:t>
            </a:r>
            <a:r>
              <a:rPr lang="ru-RU" dirty="0" smtClean="0"/>
              <a:t>режиссёрское отделение ВГИКа, </a:t>
            </a:r>
            <a:r>
              <a:rPr lang="ru-RU" dirty="0"/>
              <a:t>заканчивает его в </a:t>
            </a:r>
            <a:r>
              <a:rPr lang="ru-RU" dirty="0" smtClean="0"/>
              <a:t>1960 году </a:t>
            </a:r>
            <a:r>
              <a:rPr lang="ru-RU" dirty="0"/>
              <a:t>(мастерская </a:t>
            </a:r>
            <a:r>
              <a:rPr lang="ru-RU" dirty="0" err="1" smtClean="0"/>
              <a:t>Ромма</a:t>
            </a:r>
            <a:r>
              <a:rPr lang="ru-RU" dirty="0" smtClean="0"/>
              <a:t>).</a:t>
            </a:r>
          </a:p>
          <a:p>
            <a:pPr algn="just"/>
            <a:r>
              <a:rPr lang="ru-RU" dirty="0"/>
              <a:t>В </a:t>
            </a:r>
            <a:r>
              <a:rPr lang="ru-RU" dirty="0" smtClean="0"/>
              <a:t>1956 году </a:t>
            </a:r>
            <a:r>
              <a:rPr lang="ru-RU" dirty="0"/>
              <a:t>состоялся дебют Шукшина в кино: в фильме С. Герасимова «Тихий Дон» (вторая серия) он сыграл в крошечном эпизоде - изобразил выглядывающего из-за плетня матроса. С этого матроса и началась кинематографическая судьба Шукшина-актёра.</a:t>
            </a:r>
          </a:p>
        </p:txBody>
      </p:sp>
      <p:pic>
        <p:nvPicPr>
          <p:cNvPr id="4100" name="Picture 4" descr="http://img15.nnm.ru/5/5/9/2/3/2983e69f4181324e6d194a1fac1.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23529" y="1706236"/>
            <a:ext cx="3024336" cy="49159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496901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Жизнь и творчество</a:t>
            </a:r>
          </a:p>
        </p:txBody>
      </p:sp>
      <p:sp>
        <p:nvSpPr>
          <p:cNvPr id="3" name="Объект 2"/>
          <p:cNvSpPr>
            <a:spLocks noGrp="1"/>
          </p:cNvSpPr>
          <p:nvPr>
            <p:ph sz="quarter" idx="1"/>
          </p:nvPr>
        </p:nvSpPr>
        <p:spPr>
          <a:xfrm>
            <a:off x="0" y="1600200"/>
            <a:ext cx="4932040" cy="5069160"/>
          </a:xfrm>
        </p:spPr>
        <p:txBody>
          <a:bodyPr>
            <a:normAutofit fontScale="70000" lnSpcReduction="20000"/>
          </a:bodyPr>
          <a:lstStyle/>
          <a:p>
            <a:pPr algn="just"/>
            <a:r>
              <a:rPr lang="ru-RU" dirty="0"/>
              <a:t>Во время учёбы во </a:t>
            </a:r>
            <a:r>
              <a:rPr lang="ru-RU" dirty="0" smtClean="0"/>
              <a:t> ВГИКе в 1958 году </a:t>
            </a:r>
            <a:r>
              <a:rPr lang="ru-RU" dirty="0"/>
              <a:t>Шукшин снялся в первой своей главной роли в фильме </a:t>
            </a:r>
            <a:r>
              <a:rPr lang="ru-RU" dirty="0" smtClean="0"/>
              <a:t>М</a:t>
            </a:r>
            <a:r>
              <a:rPr lang="ru-RU" dirty="0"/>
              <a:t>. </a:t>
            </a:r>
            <a:r>
              <a:rPr lang="ru-RU" dirty="0" smtClean="0"/>
              <a:t>Хуциева «Два Фёдора» </a:t>
            </a:r>
            <a:r>
              <a:rPr lang="ru-RU" dirty="0"/>
              <a:t>и опубликовал свой первый рассказ «Двое на телеге» в журнале «Смена». В своей дипломной работе «Из Лебяжьего сообщают», Шукшин выступил, как сценарист, режиссёр и исполнитель главной роли.</a:t>
            </a:r>
          </a:p>
          <a:p>
            <a:pPr algn="just"/>
            <a:r>
              <a:rPr lang="ru-RU" dirty="0"/>
              <a:t>2 октября 1974 года </a:t>
            </a:r>
            <a:r>
              <a:rPr lang="ru-RU" dirty="0" smtClean="0"/>
              <a:t>Василий </a:t>
            </a:r>
            <a:r>
              <a:rPr lang="ru-RU" dirty="0" err="1" smtClean="0"/>
              <a:t>Макарович</a:t>
            </a:r>
            <a:r>
              <a:rPr lang="ru-RU" dirty="0" smtClean="0"/>
              <a:t> Шукшин </a:t>
            </a:r>
            <a:r>
              <a:rPr lang="ru-RU" dirty="0"/>
              <a:t>скоропостижно </a:t>
            </a:r>
            <a:r>
              <a:rPr lang="ru-RU" dirty="0" smtClean="0"/>
              <a:t>скончался в </a:t>
            </a:r>
            <a:r>
              <a:rPr lang="ru-RU" dirty="0"/>
              <a:t>период съёмок фильма </a:t>
            </a:r>
            <a:r>
              <a:rPr lang="ru-RU" dirty="0" smtClean="0"/>
              <a:t>«</a:t>
            </a:r>
            <a:r>
              <a:rPr lang="ru-RU" dirty="0"/>
              <a:t>Они сражались за Родину</a:t>
            </a:r>
            <a:r>
              <a:rPr lang="ru-RU" dirty="0" smtClean="0"/>
              <a:t>», </a:t>
            </a:r>
            <a:r>
              <a:rPr lang="ru-RU" dirty="0"/>
              <a:t>на теплоходе «Дунай». Первым обнаружил его близкий друг </a:t>
            </a:r>
            <a:r>
              <a:rPr lang="ru-RU" dirty="0" smtClean="0"/>
              <a:t>Георгий Бурков.</a:t>
            </a:r>
            <a:endParaRPr lang="ru-RU" dirty="0"/>
          </a:p>
          <a:p>
            <a:pPr algn="just"/>
            <a:r>
              <a:rPr lang="ru-RU" dirty="0"/>
              <a:t>Похоронен в г. Москве на </a:t>
            </a:r>
            <a:r>
              <a:rPr lang="ru-RU" dirty="0" smtClean="0"/>
              <a:t>Новодевичьем кладбище.</a:t>
            </a:r>
            <a:endParaRPr lang="ru-RU" dirty="0"/>
          </a:p>
        </p:txBody>
      </p:sp>
      <p:pic>
        <p:nvPicPr>
          <p:cNvPr id="5122" name="Picture 2" descr="http://chelreglib.ru/media/files/about/lityear/litcalendar/shukshin_vm%20%281%29.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076056" y="1772816"/>
            <a:ext cx="3867290" cy="4449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648867"/>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Творческое наследие</a:t>
            </a:r>
            <a:endParaRPr lang="ru-RU" b="1" dirty="0"/>
          </a:p>
        </p:txBody>
      </p:sp>
      <p:sp>
        <p:nvSpPr>
          <p:cNvPr id="3" name="Объект 2"/>
          <p:cNvSpPr>
            <a:spLocks noGrp="1"/>
          </p:cNvSpPr>
          <p:nvPr>
            <p:ph sz="quarter" idx="1"/>
          </p:nvPr>
        </p:nvSpPr>
        <p:spPr/>
        <p:txBody>
          <a:bodyPr>
            <a:normAutofit fontScale="92500" lnSpcReduction="20000"/>
          </a:bodyPr>
          <a:lstStyle/>
          <a:p>
            <a:pPr algn="just"/>
            <a:r>
              <a:rPr lang="ru-RU" dirty="0"/>
              <a:t>В.М. Шукшин ушел из жизни рано, в 45 лет, но оставил богатое творческое наследие. Он был писателем, сценаристом, режиссером, актером. Фильмы с его участием «Ваш сын и брат», «Калина красная», «Странные люди», «Печки-лавочки», созданные более 30 лет тому назад, идут и сегодня на экране, вызывая интерес зрителей.</a:t>
            </a:r>
          </a:p>
          <a:p>
            <a:pPr algn="just"/>
            <a:r>
              <a:rPr lang="ru-RU" dirty="0"/>
              <a:t>Главная тема его творчества - судьба простого, русского, деревенского жителя. В небольших рассказах, очень емких по содержанию, он изображает простых людей из народа, с их неустроенным бытом, заботами и тревогами, немного  чудаковатых.</a:t>
            </a:r>
          </a:p>
          <a:p>
            <a:endParaRPr lang="ru-RU" dirty="0"/>
          </a:p>
        </p:txBody>
      </p:sp>
    </p:spTree>
    <p:extLst>
      <p:ext uri="{BB962C8B-B14F-4D97-AF65-F5344CB8AC3E}">
        <p14:creationId xmlns:p14="http://schemas.microsoft.com/office/powerpoint/2010/main" xmlns="" val="25499273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Словарная работа</a:t>
            </a:r>
            <a:endParaRPr lang="ru-RU" b="1" dirty="0"/>
          </a:p>
        </p:txBody>
      </p:sp>
      <p:sp>
        <p:nvSpPr>
          <p:cNvPr id="3" name="Объект 2"/>
          <p:cNvSpPr>
            <a:spLocks noGrp="1"/>
          </p:cNvSpPr>
          <p:nvPr>
            <p:ph sz="quarter" idx="1"/>
          </p:nvPr>
        </p:nvSpPr>
        <p:spPr>
          <a:xfrm>
            <a:off x="4427984" y="1600200"/>
            <a:ext cx="4464496" cy="4925144"/>
          </a:xfrm>
        </p:spPr>
        <p:txBody>
          <a:bodyPr>
            <a:normAutofit/>
          </a:bodyPr>
          <a:lstStyle/>
          <a:p>
            <a:pPr algn="just"/>
            <a:r>
              <a:rPr lang="ru-RU" dirty="0"/>
              <a:t>Чудак – человек со странностями поведения, поступки которого вызывают недоумение, удивление у окружающих.</a:t>
            </a:r>
          </a:p>
          <a:p>
            <a:pPr algn="just"/>
            <a:r>
              <a:rPr lang="ru-RU" dirty="0"/>
              <a:t>Чудик (прост.) – то же, что и чудак.</a:t>
            </a:r>
          </a:p>
          <a:p>
            <a:pPr marL="0" indent="0" algn="r">
              <a:buNone/>
            </a:pPr>
            <a:r>
              <a:rPr lang="ru-RU" sz="2000" dirty="0" smtClean="0"/>
              <a:t>(по </a:t>
            </a:r>
            <a:r>
              <a:rPr lang="ru-RU" sz="2000" dirty="0"/>
              <a:t>словарю С. И. Ожегова)</a:t>
            </a:r>
          </a:p>
          <a:p>
            <a:endParaRPr lang="ru-RU" dirty="0"/>
          </a:p>
        </p:txBody>
      </p:sp>
      <p:pic>
        <p:nvPicPr>
          <p:cNvPr id="4" name="Picture 2" descr="http://img-fotki.yandex.ru/get/9171/47407354.da0/0_15b29c_a87041f8_orig.pn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79512" y="2564904"/>
            <a:ext cx="4384645" cy="2952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69116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Рассказ «Чудик» (1967)</a:t>
            </a:r>
            <a:endParaRPr lang="ru-RU" b="1" dirty="0"/>
          </a:p>
        </p:txBody>
      </p:sp>
      <p:sp>
        <p:nvSpPr>
          <p:cNvPr id="3" name="Объект 2"/>
          <p:cNvSpPr>
            <a:spLocks noGrp="1"/>
          </p:cNvSpPr>
          <p:nvPr>
            <p:ph sz="quarter" idx="1"/>
          </p:nvPr>
        </p:nvSpPr>
        <p:spPr>
          <a:xfrm>
            <a:off x="612648" y="1600200"/>
            <a:ext cx="3959352" cy="4495800"/>
          </a:xfrm>
        </p:spPr>
        <p:txBody>
          <a:bodyPr/>
          <a:lstStyle/>
          <a:p>
            <a:pPr marL="0" indent="0" algn="just">
              <a:buNone/>
            </a:pPr>
            <a:r>
              <a:rPr lang="ru-RU" dirty="0" smtClean="0"/>
              <a:t>Почему жена называла главного героя Чудиком? Примеры из текста.</a:t>
            </a:r>
            <a:endParaRPr lang="ru-RU" dirty="0"/>
          </a:p>
        </p:txBody>
      </p:sp>
      <p:pic>
        <p:nvPicPr>
          <p:cNvPr id="7170" name="Picture 2" descr="http://i0.wp.com/www.medyumca.com/wp-content/uploads/2013/06/cinler-kayiplari-bulurmu.gif?resize=185%2C314"/>
          <p:cNvPicPr>
            <a:picLocks noChangeAspect="1" noChangeArrowheads="1" noCrop="1"/>
          </p:cNvPicPr>
          <p:nvPr/>
        </p:nvPicPr>
        <p:blipFill>
          <a:blip r:embed="rId2">
            <a:extLst>
              <a:ext uri="{28A0092B-C50C-407E-A947-70E740481C1C}">
                <a14:useLocalDpi xmlns:a14="http://schemas.microsoft.com/office/drawing/2010/main" xmlns=""/>
              </a:ext>
            </a:extLst>
          </a:blip>
          <a:srcRect/>
          <a:stretch>
            <a:fillRect/>
          </a:stretch>
        </p:blipFill>
        <p:spPr bwMode="auto">
          <a:xfrm>
            <a:off x="1917700" y="3501008"/>
            <a:ext cx="1762125" cy="299085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static.ukrinform.com/photos/2015_07/1437717600_1.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932040" y="1916832"/>
            <a:ext cx="3797461" cy="4231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4131032"/>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Работа с текстом</a:t>
            </a:r>
            <a:endParaRPr lang="ru-RU" b="1" dirty="0"/>
          </a:p>
        </p:txBody>
      </p:sp>
      <p:sp>
        <p:nvSpPr>
          <p:cNvPr id="3" name="Объект 2"/>
          <p:cNvSpPr>
            <a:spLocks noGrp="1"/>
          </p:cNvSpPr>
          <p:nvPr>
            <p:ph sz="quarter" idx="1"/>
          </p:nvPr>
        </p:nvSpPr>
        <p:spPr>
          <a:xfrm>
            <a:off x="4716016" y="1628800"/>
            <a:ext cx="4176464" cy="4997152"/>
          </a:xfrm>
        </p:spPr>
        <p:txBody>
          <a:bodyPr>
            <a:normAutofit/>
          </a:bodyPr>
          <a:lstStyle/>
          <a:p>
            <a:r>
              <a:rPr lang="ru-RU" dirty="0" smtClean="0"/>
              <a:t>Эпизод «В магазине»</a:t>
            </a:r>
          </a:p>
          <a:p>
            <a:r>
              <a:rPr lang="ru-RU" dirty="0" smtClean="0"/>
              <a:t>Эпизод «В поезде»</a:t>
            </a:r>
          </a:p>
          <a:p>
            <a:r>
              <a:rPr lang="ru-RU" dirty="0"/>
              <a:t>Эпизод «</a:t>
            </a:r>
            <a:r>
              <a:rPr lang="ru-RU" dirty="0" smtClean="0"/>
              <a:t>В аэропорту»</a:t>
            </a:r>
          </a:p>
          <a:p>
            <a:r>
              <a:rPr lang="ru-RU" dirty="0"/>
              <a:t>Эпизод «</a:t>
            </a:r>
            <a:r>
              <a:rPr lang="ru-RU" dirty="0" smtClean="0"/>
              <a:t>В гостях у брата»</a:t>
            </a:r>
          </a:p>
          <a:p>
            <a:r>
              <a:rPr lang="ru-RU" dirty="0"/>
              <a:t>Эпизод «</a:t>
            </a:r>
            <a:r>
              <a:rPr lang="ru-RU" dirty="0" smtClean="0"/>
              <a:t>Возвращение домой»</a:t>
            </a:r>
            <a:endParaRPr lang="ru-RU" dirty="0"/>
          </a:p>
          <a:p>
            <a:endParaRPr lang="ru-RU" dirty="0"/>
          </a:p>
        </p:txBody>
      </p:sp>
      <p:pic>
        <p:nvPicPr>
          <p:cNvPr id="8194" name="Picture 2" descr="http://www.host2k.ru/images/news/060726-1.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67544" y="1621054"/>
            <a:ext cx="3744416" cy="52369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397320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Эпизод «В аэропорту»</a:t>
            </a:r>
            <a:endParaRPr lang="ru-RU" b="1" dirty="0"/>
          </a:p>
        </p:txBody>
      </p:sp>
      <p:sp>
        <p:nvSpPr>
          <p:cNvPr id="3" name="Объект 2"/>
          <p:cNvSpPr>
            <a:spLocks noGrp="1"/>
          </p:cNvSpPr>
          <p:nvPr>
            <p:ph sz="quarter" idx="1"/>
          </p:nvPr>
        </p:nvSpPr>
        <p:spPr/>
        <p:txBody>
          <a:bodyPr>
            <a:normAutofit fontScale="77500" lnSpcReduction="20000"/>
          </a:bodyPr>
          <a:lstStyle/>
          <a:p>
            <a:pPr marL="0" indent="0" algn="just">
              <a:buNone/>
            </a:pPr>
            <a:r>
              <a:rPr lang="ru-RU" i="1" dirty="0"/>
              <a:t>«В аэропорту Чудик написал телеграмму жене:</a:t>
            </a:r>
          </a:p>
          <a:p>
            <a:pPr marL="0" indent="0" algn="just">
              <a:buNone/>
            </a:pPr>
            <a:r>
              <a:rPr lang="ru-RU" i="1" dirty="0"/>
              <a:t>«Приземлились. Ветка сирени упала на грудь, милая Груша, меня не забудь. </a:t>
            </a:r>
            <a:r>
              <a:rPr lang="ru-RU" i="1" dirty="0" err="1"/>
              <a:t>Васятка</a:t>
            </a:r>
            <a:r>
              <a:rPr lang="ru-RU" i="1" dirty="0"/>
              <a:t>».</a:t>
            </a:r>
          </a:p>
          <a:p>
            <a:pPr marL="0" indent="0" algn="just">
              <a:buNone/>
            </a:pPr>
            <a:r>
              <a:rPr lang="ru-RU" i="1" dirty="0"/>
              <a:t>Телеграфистка, строгая сухая женщина, прочитав телеграмму, предложила:</a:t>
            </a:r>
          </a:p>
          <a:p>
            <a:pPr marL="0" indent="0" algn="just">
              <a:buNone/>
            </a:pPr>
            <a:r>
              <a:rPr lang="ru-RU" i="1" dirty="0"/>
              <a:t> - Составьте иначе. Вы взрослый человек, не в детсаде.</a:t>
            </a:r>
          </a:p>
          <a:p>
            <a:pPr marL="0" indent="0" algn="just">
              <a:buNone/>
            </a:pPr>
            <a:r>
              <a:rPr lang="ru-RU" i="1" dirty="0"/>
              <a:t> - Почему? – спросил Чудик. – Я её всегда так пишу в письмах. Это ж моя жена!.. Вы, наверное, подумали..</a:t>
            </a:r>
          </a:p>
          <a:p>
            <a:pPr marL="0" indent="0" algn="just">
              <a:buNone/>
            </a:pPr>
            <a:r>
              <a:rPr lang="ru-RU" i="1" dirty="0"/>
              <a:t> - В письмах можете писать что угодно, а телеграмма – это вид связи. Это открытый текст.</a:t>
            </a:r>
          </a:p>
          <a:p>
            <a:pPr marL="0" indent="0" algn="just">
              <a:buNone/>
            </a:pPr>
            <a:r>
              <a:rPr lang="ru-RU" i="1" dirty="0"/>
              <a:t>Чудик переписал: «Приземлились. Всё в порядке. </a:t>
            </a:r>
            <a:r>
              <a:rPr lang="ru-RU" i="1" dirty="0" err="1"/>
              <a:t>Васятка</a:t>
            </a:r>
            <a:r>
              <a:rPr lang="ru-RU" i="1" dirty="0"/>
              <a:t>.»</a:t>
            </a:r>
          </a:p>
          <a:p>
            <a:pPr marL="0" indent="0" algn="just">
              <a:buNone/>
            </a:pPr>
            <a:r>
              <a:rPr lang="ru-RU" i="1" dirty="0"/>
              <a:t>Телеграфистка сама исправила два слова: «приземлились» и «</a:t>
            </a:r>
            <a:r>
              <a:rPr lang="ru-RU" i="1" dirty="0" err="1"/>
              <a:t>Васятка</a:t>
            </a:r>
            <a:r>
              <a:rPr lang="ru-RU" i="1" dirty="0"/>
              <a:t>». Стало: «долетели» и «Василий». ».</a:t>
            </a:r>
          </a:p>
          <a:p>
            <a:endParaRPr lang="ru-RU" dirty="0"/>
          </a:p>
        </p:txBody>
      </p:sp>
    </p:spTree>
    <p:extLst>
      <p:ext uri="{BB962C8B-B14F-4D97-AF65-F5344CB8AC3E}">
        <p14:creationId xmlns:p14="http://schemas.microsoft.com/office/powerpoint/2010/main" xmlns="" val="495713348"/>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149</TotalTime>
  <Words>1045</Words>
  <Application>Microsoft Office PowerPoint</Application>
  <PresentationFormat>Экран (4:3)</PresentationFormat>
  <Paragraphs>78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Обычная</vt:lpstr>
      <vt:lpstr>В.М. Шукшин</vt:lpstr>
      <vt:lpstr>Василий Макарович Шукшин  (1929-1974)</vt:lpstr>
      <vt:lpstr>Жизнь и творчество</vt:lpstr>
      <vt:lpstr>Жизнь и творчество</vt:lpstr>
      <vt:lpstr>Творческое наследие</vt:lpstr>
      <vt:lpstr>Словарная работа</vt:lpstr>
      <vt:lpstr>Рассказ «Чудик» (1967)</vt:lpstr>
      <vt:lpstr>Работа с текстом</vt:lpstr>
      <vt:lpstr>Эпизод «В аэропорту»</vt:lpstr>
      <vt:lpstr>Эпизод «Возвращение домой»</vt:lpstr>
      <vt:lpstr>Рассказ «Критики» (1964)</vt:lpstr>
      <vt:lpstr>Словарная работа</vt:lpstr>
      <vt:lpstr>Вопросы</vt:lpstr>
      <vt:lpstr>Вопросы</vt:lpstr>
      <vt:lpstr>Выводы</vt:lpstr>
      <vt:lpstr>Своеобразие шукшинских рассказов</vt:lpstr>
      <vt:lpstr>Практическое задание</vt:lpstr>
      <vt:lpstr>Домашнее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В.М. Шукшин</dc:title>
  <dc:creator>montmartroff</dc:creator>
  <cp:lastModifiedBy>Пользователь 12</cp:lastModifiedBy>
  <cp:revision>38</cp:revision>
  <dcterms:created xsi:type="dcterms:W3CDTF">2016-04-11T16:27:08Z</dcterms:created>
  <dcterms:modified xsi:type="dcterms:W3CDTF">2023-01-02T01:29:14Z</dcterms:modified>
</cp:coreProperties>
</file>