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69" r:id="rId4"/>
    <p:sldId id="270" r:id="rId5"/>
    <p:sldId id="271" r:id="rId6"/>
    <p:sldId id="258" r:id="rId7"/>
    <p:sldId id="263" r:id="rId8"/>
    <p:sldId id="272" r:id="rId9"/>
    <p:sldId id="265" r:id="rId10"/>
    <p:sldId id="273" r:id="rId11"/>
    <p:sldId id="274" r:id="rId12"/>
    <p:sldId id="275" r:id="rId13"/>
    <p:sldId id="276" r:id="rId14"/>
    <p:sldId id="277" r:id="rId15"/>
    <p:sldId id="260" r:id="rId16"/>
    <p:sldId id="278" r:id="rId17"/>
    <p:sldId id="266" r:id="rId18"/>
    <p:sldId id="283" r:id="rId19"/>
    <p:sldId id="285" r:id="rId20"/>
    <p:sldId id="267" r:id="rId21"/>
    <p:sldId id="279" r:id="rId22"/>
    <p:sldId id="259" r:id="rId23"/>
    <p:sldId id="268" r:id="rId24"/>
    <p:sldId id="281" r:id="rId25"/>
    <p:sldId id="261" r:id="rId26"/>
    <p:sldId id="286" r:id="rId27"/>
    <p:sldId id="282" r:id="rId28"/>
    <p:sldId id="289" r:id="rId29"/>
    <p:sldId id="287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565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27FF8-FC37-4A12-8E8A-23F1F21ACB2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1ACE-A98D-4AC5-A7D0-2392F349A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1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FE0B1-46B1-4B30-B30C-2E4D51435F6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FE0B1-46B1-4B30-B30C-2E4D51435F6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B8AD31B-9C95-4A67-94F3-3A17880139CD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CDD7D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0619B-67C9-4665-98B3-5ED949556C58}" type="slidenum">
              <a:rPr lang="ru-RU" smtClean="0">
                <a:solidFill>
                  <a:srgbClr val="CDD7D9"/>
                </a:solidFill>
              </a:rPr>
              <a:pPr/>
              <a:t>‹#›</a:t>
            </a:fld>
            <a:endParaRPr lang="ru-RU">
              <a:solidFill>
                <a:srgbClr val="CDD7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46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6274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75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781338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97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3740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618623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404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F0619B-67C9-4665-98B3-5ED949556C58}" type="slidenum">
              <a:rPr lang="ru-RU" smtClean="0">
                <a:solidFill>
                  <a:srgbClr val="434342"/>
                </a:solidFill>
              </a:rPr>
              <a:pPr/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7456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552484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7014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8AD31B-9C95-4A67-94F3-3A17880139CD}" type="datetimeFigureOut">
              <a:rPr lang="ru-RU" smtClean="0">
                <a:solidFill>
                  <a:srgbClr val="434342"/>
                </a:solidFill>
              </a:rPr>
              <a:pPr/>
              <a:t>02.01.2023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F0619B-67C9-4665-98B3-5ED949556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30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13176"/>
            <a:ext cx="3793976" cy="926232"/>
          </a:xfrm>
        </p:spPr>
        <p:txBody>
          <a:bodyPr/>
          <a:lstStyle/>
          <a:p>
            <a:r>
              <a:rPr lang="ru-RU" dirty="0" smtClean="0"/>
              <a:t>В.Г. Распутин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Отражение трудностей военного времени в повести </a:t>
            </a:r>
            <a:r>
              <a:rPr lang="ru-RU" dirty="0" smtClean="0"/>
              <a:t>«</a:t>
            </a:r>
            <a:r>
              <a:rPr lang="ru-RU" dirty="0"/>
              <a:t>Уроки французского»</a:t>
            </a:r>
          </a:p>
        </p:txBody>
      </p:sp>
      <p:pic>
        <p:nvPicPr>
          <p:cNvPr id="1026" name="Picture 2" descr="http://assets3.glazunov.ru/uploads/gallery/work/image/336/normal________-________-_________-_________.-1987.-_.__.-121_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51920" cy="516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knigamir.com/upload/iblock/ec7/ec72239c26ed45d4a292d122e02e3f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751550"/>
            <a:ext cx="3924839" cy="4740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83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Автобиография – </a:t>
            </a:r>
            <a:endParaRPr lang="ru-RU" dirty="0" smtClean="0"/>
          </a:p>
          <a:p>
            <a:pPr algn="just"/>
            <a:r>
              <a:rPr lang="ru-RU" dirty="0" smtClean="0"/>
              <a:t>Это последовательное </a:t>
            </a:r>
            <a:r>
              <a:rPr lang="ru-RU" dirty="0"/>
              <a:t>изложение самим говорящим или пишущим основных этапов его жизни.</a:t>
            </a:r>
          </a:p>
          <a:p>
            <a:pPr algn="just"/>
            <a:r>
              <a:rPr lang="ru-RU" i="1" dirty="0"/>
              <a:t>«Там мне ничего не пришлось </a:t>
            </a:r>
            <a:r>
              <a:rPr lang="ru-RU" i="1" dirty="0" smtClean="0"/>
              <a:t>выдумывать</a:t>
            </a:r>
            <a:r>
              <a:rPr lang="ru-RU" i="1" dirty="0"/>
              <a:t>, – говорил Распутин. – Всё это происходило со мной. </a:t>
            </a:r>
            <a:r>
              <a:rPr lang="ru-RU" i="1" dirty="0" smtClean="0"/>
              <a:t>За </a:t>
            </a:r>
            <a:r>
              <a:rPr lang="ru-RU" i="1" dirty="0"/>
              <a:t>прототипом ходить далеко не пришлось. Мне нужно было вернуть людям то добро, которое в своё время они сделали для меня».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450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ollady.ru/puc/6/auto/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052" y="3212976"/>
            <a:ext cx="54150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Словарная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19008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Полуторка – (разг.) Грузовая машина грузоподъёмностью в 1,5 тонны.</a:t>
            </a:r>
          </a:p>
          <a:p>
            <a:pPr algn="just"/>
            <a:r>
              <a:rPr lang="ru-RU" dirty="0"/>
              <a:t>Райцентр. Город или село – центр административного района внутри области.</a:t>
            </a:r>
          </a:p>
          <a:p>
            <a:pPr algn="just"/>
            <a:r>
              <a:rPr lang="ru-RU" dirty="0"/>
              <a:t>Облигации. Билет государственного займа. (Государственный </a:t>
            </a:r>
            <a:r>
              <a:rPr lang="ru-RU" dirty="0" smtClean="0"/>
              <a:t>выигрышный </a:t>
            </a:r>
            <a:r>
              <a:rPr lang="ru-RU" dirty="0"/>
              <a:t>заём).</a:t>
            </a:r>
          </a:p>
        </p:txBody>
      </p:sp>
      <p:pic>
        <p:nvPicPr>
          <p:cNvPr id="6148" name="Picture 4" descr="http://sakhalinmuseum.ru/eimg/df93f7385b72e0986d6a21b7c20ffe5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440413"/>
            <a:ext cx="3147182" cy="29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608512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О чем говорит название рассказа?</a:t>
            </a:r>
          </a:p>
          <a:p>
            <a:pPr algn="just"/>
            <a:r>
              <a:rPr lang="ru-RU" dirty="0" smtClean="0"/>
              <a:t>От </a:t>
            </a:r>
            <a:r>
              <a:rPr lang="ru-RU" dirty="0"/>
              <a:t>чьего лица ведется повествование? Почему?</a:t>
            </a:r>
          </a:p>
          <a:p>
            <a:pPr algn="just"/>
            <a:r>
              <a:rPr lang="ru-RU" dirty="0" smtClean="0"/>
              <a:t>О </a:t>
            </a:r>
            <a:r>
              <a:rPr lang="ru-RU" dirty="0"/>
              <a:t>каком времени пишет автор?</a:t>
            </a:r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жилось в деревне?</a:t>
            </a:r>
          </a:p>
          <a:p>
            <a:pPr algn="just"/>
            <a:r>
              <a:rPr lang="ru-RU" dirty="0" smtClean="0"/>
              <a:t>Когда </a:t>
            </a:r>
            <a:r>
              <a:rPr lang="ru-RU" dirty="0"/>
              <a:t>и как началась у героя самостоятельная жизнь?</a:t>
            </a:r>
          </a:p>
          <a:p>
            <a:pPr algn="just"/>
            <a:r>
              <a:rPr lang="ru-RU" dirty="0" smtClean="0"/>
              <a:t>Какие </a:t>
            </a:r>
            <a:r>
              <a:rPr lang="ru-RU" dirty="0"/>
              <a:t>испытания ожидали его? </a:t>
            </a:r>
          </a:p>
          <a:p>
            <a:endParaRPr lang="ru-RU" dirty="0"/>
          </a:p>
        </p:txBody>
      </p:sp>
      <p:pic>
        <p:nvPicPr>
          <p:cNvPr id="1026" name="Picture 2" descr="http://diskoblog.ru/uploads/images/lubov_kantarzhi_valentin_rasputin_uroki_frantsuzsk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02635" cy="492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47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32040" y="1600200"/>
            <a:ext cx="4104456" cy="506916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Почему герой рассказа начал играть в «</a:t>
            </a:r>
            <a:r>
              <a:rPr lang="ru-RU" dirty="0" err="1"/>
              <a:t>чику</a:t>
            </a:r>
            <a:r>
              <a:rPr lang="ru-RU" dirty="0"/>
              <a:t>»?</a:t>
            </a:r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относятся к этой игре Вадик и рассказчик?</a:t>
            </a:r>
          </a:p>
          <a:p>
            <a:pPr algn="just"/>
            <a:r>
              <a:rPr lang="ru-RU" dirty="0" smtClean="0"/>
              <a:t>Почему </a:t>
            </a:r>
            <a:r>
              <a:rPr lang="ru-RU" dirty="0"/>
              <a:t>Вадик и Птаха избили его?</a:t>
            </a:r>
          </a:p>
          <a:p>
            <a:pPr algn="just"/>
            <a:r>
              <a:rPr lang="ru-RU" dirty="0" smtClean="0"/>
              <a:t>Найдите </a:t>
            </a:r>
            <a:r>
              <a:rPr lang="ru-RU" dirty="0"/>
              <a:t>слова, передающие его состояние в этот момент.</a:t>
            </a:r>
          </a:p>
          <a:p>
            <a:endParaRPr lang="ru-RU" dirty="0"/>
          </a:p>
        </p:txBody>
      </p:sp>
      <p:pic>
        <p:nvPicPr>
          <p:cNvPr id="2050" name="Picture 2" descr="http://cs622118.vk.me/v622118279/258b3/1UhVbwclH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191587"/>
            <a:ext cx="4464496" cy="33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16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968552" cy="499715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Как ведёт себя герой на следующий день после драки?</a:t>
            </a:r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учительница выясняет, что случилось с героем?</a:t>
            </a:r>
          </a:p>
          <a:p>
            <a:pPr algn="just"/>
            <a:r>
              <a:rPr lang="ru-RU" dirty="0" smtClean="0"/>
              <a:t>Какие </a:t>
            </a:r>
            <a:r>
              <a:rPr lang="ru-RU" dirty="0"/>
              <a:t>чувства испытывает герой?</a:t>
            </a:r>
          </a:p>
          <a:p>
            <a:pPr algn="just"/>
            <a:r>
              <a:rPr lang="ru-RU" dirty="0" smtClean="0"/>
              <a:t>Какие </a:t>
            </a:r>
            <a:r>
              <a:rPr lang="ru-RU" dirty="0"/>
              <a:t>качества героя проявляются в этом эпизоде?</a:t>
            </a:r>
          </a:p>
          <a:p>
            <a:endParaRPr lang="ru-RU" dirty="0"/>
          </a:p>
        </p:txBody>
      </p:sp>
      <p:pic>
        <p:nvPicPr>
          <p:cNvPr id="3074" name="Picture 2" descr="http://i809.photobucket.com/albums/zz11/bukvoed/14639/14714/img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36623" cy="499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79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13176"/>
            <a:ext cx="3793976" cy="926232"/>
          </a:xfrm>
        </p:spPr>
        <p:txBody>
          <a:bodyPr/>
          <a:lstStyle/>
          <a:p>
            <a:r>
              <a:rPr lang="ru-RU" dirty="0" smtClean="0"/>
              <a:t>В.Г. Распутин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Роль учителя Лидии Михайловны в жизни мальчика.</a:t>
            </a:r>
          </a:p>
        </p:txBody>
      </p:sp>
      <p:pic>
        <p:nvPicPr>
          <p:cNvPr id="1026" name="Picture 2" descr="http://assets3.glazunov.ru/uploads/gallery/work/image/336/normal________-________-_________-_________.-1987.-_.__.-121_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51920" cy="516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knigamir.com/upload/iblock/ec7/ec72239c26ed45d4a292d122e02e3f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751550"/>
            <a:ext cx="3924839" cy="4740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6093296"/>
            <a:ext cx="2231160" cy="676672"/>
          </a:xfrm>
          <a:prstGeom prst="rect">
            <a:avLst/>
          </a:prstGeom>
          <a:solidFill>
            <a:srgbClr val="F96A1B"/>
          </a:solidFill>
          <a:ln w="47625" cap="flat" cmpd="dbl" algn="ctr">
            <a:solidFill>
              <a:srgbClr val="FFFFFF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horz">
            <a:normAutofit fontScale="4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6A1B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Презентацию составила: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6A1B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Гурьева К.С., учитель литературы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9349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5184576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/>
              <a:t>Какой </a:t>
            </a:r>
            <a:r>
              <a:rPr lang="ru-RU" sz="3100" dirty="0"/>
              <a:t>представлялась </a:t>
            </a:r>
            <a:r>
              <a:rPr lang="ru-RU" sz="3100" dirty="0" smtClean="0"/>
              <a:t>мальчику Лидия </a:t>
            </a:r>
            <a:r>
              <a:rPr lang="ru-RU" sz="3100" dirty="0"/>
              <a:t>Михайловна?</a:t>
            </a:r>
          </a:p>
          <a:p>
            <a:pPr algn="just"/>
            <a:r>
              <a:rPr lang="ru-RU" sz="3100" dirty="0" smtClean="0"/>
              <a:t>Какой </a:t>
            </a:r>
            <a:r>
              <a:rPr lang="ru-RU" sz="3100" dirty="0"/>
              <a:t>приём применяет автор в описании </a:t>
            </a:r>
            <a:r>
              <a:rPr lang="ru-RU" sz="3100" dirty="0" smtClean="0"/>
              <a:t>учительницы</a:t>
            </a:r>
            <a:r>
              <a:rPr lang="ru-RU" sz="3100" dirty="0"/>
              <a:t>?</a:t>
            </a:r>
          </a:p>
          <a:p>
            <a:pPr algn="just"/>
            <a:r>
              <a:rPr lang="ru-RU" sz="3100" dirty="0" smtClean="0"/>
              <a:t>Как </a:t>
            </a:r>
            <a:r>
              <a:rPr lang="ru-RU" sz="3100" dirty="0"/>
              <a:t>меняется интонация учительницы и настроение мальчика во время  разговора после уроков?</a:t>
            </a:r>
          </a:p>
          <a:p>
            <a:pPr algn="just"/>
            <a:r>
              <a:rPr lang="ru-RU" sz="3100" dirty="0"/>
              <a:t>Почему Лидия Михайловна заставила героя заниматься дополнительно?</a:t>
            </a:r>
          </a:p>
          <a:p>
            <a:pPr algn="just"/>
            <a:r>
              <a:rPr lang="ru-RU" sz="3100" dirty="0" smtClean="0"/>
              <a:t>Какие </a:t>
            </a:r>
            <a:r>
              <a:rPr lang="ru-RU" sz="3100" dirty="0"/>
              <a:t>чувства испытывает герой в квартире  учительницы?</a:t>
            </a:r>
          </a:p>
          <a:p>
            <a:pPr algn="just"/>
            <a:r>
              <a:rPr lang="ru-RU" sz="3100" dirty="0" smtClean="0"/>
              <a:t>Какие </a:t>
            </a:r>
            <a:r>
              <a:rPr lang="ru-RU" sz="3100" dirty="0"/>
              <a:t>черты характера проявляет герой?</a:t>
            </a:r>
          </a:p>
          <a:p>
            <a:endParaRPr lang="ru-RU" dirty="0"/>
          </a:p>
        </p:txBody>
      </p:sp>
      <p:pic>
        <p:nvPicPr>
          <p:cNvPr id="5122" name="Picture 2" descr="http://i809.photobucket.com/albums/zz11/bukvoed/14639/14714/img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513693" cy="510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97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Лидия Михайловна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1600200"/>
            <a:ext cx="4464496" cy="49971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/>
              <a:t>Она сидела передо мной аккуратная вся, умная и красивая, красивая и в одежде своей, и в своей молодой поре, которую я смутно чувствовал, до меня доходил запах духов от неё….; к тому же она была учительницей не арифметики какой-нибудь, не истории, а загадочного французского языка, от которого тоже исходило что-то особое, сказочное, неподвластное любому-каждому, как,  например, мне.</a:t>
            </a:r>
          </a:p>
          <a:p>
            <a:endParaRPr lang="ru-RU" dirty="0"/>
          </a:p>
        </p:txBody>
      </p:sp>
      <p:pic>
        <p:nvPicPr>
          <p:cNvPr id="6146" name="Picture 2" descr="http://www.kino-teatr.ru/movie/kadr/7478/256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" y="2199692"/>
            <a:ext cx="4200401" cy="3152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929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«Она сидела передо мной аккуратная, вся умная и красивая, красивая и в одежде…»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4114800" cy="420933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чём мы можем судить по портрету героини?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Распутин поместил этот портрет?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было бы, если бы портретная характеристика не существовала?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fb.ru/misc/i/gallery/14747/298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4096" y="2708920"/>
            <a:ext cx="4392488" cy="2919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220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Поразмышляем…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1600200"/>
            <a:ext cx="4392488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Какими чертами обладала Лидия Михайловна? Приведите цитаты из текста.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 вы выбрали: иметь деньги, но не иметь друзей или иметь друзей, но при этом мало денег? Почему?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Хотели бы вы помочь герою, как помогла ему Лидия Михайловна?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1-tub-ru.yandex.net/i?id=8c3131f4f643c688c6a6ff9d2e0e03e4&amp;n=33&amp;h=215&amp;w=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074664"/>
            <a:ext cx="3816424" cy="38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086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Валентин Григорьевич Распутин (1937-2015)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4608512" cy="499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Является </a:t>
            </a:r>
            <a:r>
              <a:rPr lang="ru-RU" dirty="0"/>
              <a:t>продолжателем традиций русской классической прозы с точки зрения нравственных проблем. Безумию  и суетному существованию противопоставляет мудрость, бережное отношение к миру, к человеку, к природе.</a:t>
            </a:r>
          </a:p>
          <a:p>
            <a:pPr algn="just"/>
            <a:r>
              <a:rPr lang="ru-RU" dirty="0" smtClean="0"/>
              <a:t>Главные </a:t>
            </a:r>
            <a:r>
              <a:rPr lang="ru-RU" dirty="0"/>
              <a:t>слова в его творчестве – совесть и память. </a:t>
            </a:r>
          </a:p>
          <a:p>
            <a:endParaRPr lang="ru-RU" dirty="0"/>
          </a:p>
        </p:txBody>
      </p:sp>
      <p:pic>
        <p:nvPicPr>
          <p:cNvPr id="2050" name="Picture 2" descr="Валентин Распу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41828" y="1892036"/>
            <a:ext cx="4108858" cy="449235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851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Главный герой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4680520" cy="51125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/>
              <a:t>Посмотреть, конечно, было на что: перед ней крючился на парте тощий диковатый мальчишка с разбитым лицом, неопрятный  без матери и одинокий, в старом, застиранном пиджачишке на обвислых плечах, который впору был на груди, но из которого далеко вылезали руки; в перешитых из отцовских галифе и заправленных в чирки марких  светло-зелёных  штанах  со следами вчерашней драки. </a:t>
            </a:r>
          </a:p>
        </p:txBody>
      </p:sp>
      <p:pic>
        <p:nvPicPr>
          <p:cNvPr id="8194" name="Picture 2" descr="http://evropit.by/news/pictures/7ecf176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424464" cy="329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686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536504" cy="4925144"/>
          </a:xfrm>
        </p:spPr>
        <p:txBody>
          <a:bodyPr/>
          <a:lstStyle/>
          <a:p>
            <a:r>
              <a:rPr lang="ru-RU" dirty="0" smtClean="0"/>
              <a:t>Почему </a:t>
            </a:r>
            <a:r>
              <a:rPr lang="ru-RU" dirty="0"/>
              <a:t>Лидия Михайловна решилась на игру </a:t>
            </a:r>
            <a:r>
              <a:rPr lang="ru-RU" dirty="0" smtClean="0"/>
              <a:t>в </a:t>
            </a:r>
            <a:r>
              <a:rPr lang="ru-RU" dirty="0"/>
              <a:t>«</a:t>
            </a:r>
            <a:r>
              <a:rPr lang="ru-RU" dirty="0" err="1"/>
              <a:t>замеряшки</a:t>
            </a:r>
            <a:r>
              <a:rPr lang="ru-RU" dirty="0"/>
              <a:t>»  со своим учеником?</a:t>
            </a:r>
          </a:p>
          <a:p>
            <a:r>
              <a:rPr lang="ru-RU" dirty="0"/>
              <a:t>Чем  закончилась игра?  Как ведёт себя Лидия Михайловна </a:t>
            </a:r>
            <a:r>
              <a:rPr lang="ru-RU" dirty="0" smtClean="0"/>
              <a:t>в разговоре </a:t>
            </a:r>
            <a:r>
              <a:rPr lang="ru-RU" dirty="0"/>
              <a:t>с директором? Почему не объяснила свой поступок директору?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163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042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Характеристика главных героев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нравственная стойкость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жажда знаний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чувство собственного достоинства.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«учительница загадочного </a:t>
            </a:r>
            <a:r>
              <a:rPr lang="ru-RU" dirty="0"/>
              <a:t>французского </a:t>
            </a:r>
            <a:r>
              <a:rPr lang="ru-RU" dirty="0" smtClean="0"/>
              <a:t>языка»;</a:t>
            </a:r>
            <a:endParaRPr lang="ru-RU" dirty="0"/>
          </a:p>
          <a:p>
            <a:r>
              <a:rPr lang="ru-RU" dirty="0" smtClean="0"/>
              <a:t>умная </a:t>
            </a:r>
            <a:r>
              <a:rPr lang="ru-RU" dirty="0"/>
              <a:t>и </a:t>
            </a:r>
            <a:r>
              <a:rPr lang="ru-RU" dirty="0" smtClean="0"/>
              <a:t>красивая;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особенное какое-то сказочное существо</a:t>
            </a:r>
            <a:r>
              <a:rPr lang="ru-RU" dirty="0" smtClean="0"/>
              <a:t>…»;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человек необыкновенный, не похожий на всех </a:t>
            </a:r>
            <a:r>
              <a:rPr lang="ru-RU" dirty="0" smtClean="0"/>
              <a:t>остальных».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чувство собственного достоинства;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доброта; 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смелость;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милосердие; 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чуткость; 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щедрость;</a:t>
            </a:r>
          </a:p>
          <a:p>
            <a:pPr>
              <a:buFontTx/>
              <a:buChar char="-"/>
              <a:defRPr/>
            </a:pPr>
            <a:r>
              <a:rPr lang="ru-RU" sz="3200" dirty="0"/>
              <a:t>отзывчивость.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Мальчик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Лидия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839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4" grpId="0" build="p" animBg="1"/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896544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Удивительно, но Лидия Михайловна, оказывается, не помнила, что она похожим же, как в рассказе, образом отправляла мне посылку с макаронами….</a:t>
            </a:r>
            <a:r>
              <a:rPr lang="ru-RU" dirty="0" smtClean="0"/>
              <a:t>Но,</a:t>
            </a:r>
            <a:r>
              <a:rPr lang="en-US" dirty="0" smtClean="0"/>
              <a:t> </a:t>
            </a:r>
            <a:r>
              <a:rPr lang="ru-RU" dirty="0" smtClean="0"/>
              <a:t>поразмыслив</a:t>
            </a:r>
            <a:r>
              <a:rPr lang="ru-RU" dirty="0"/>
              <a:t>, я понял, что удивительного тут в сущности нет ничего: истинное добро со стороны того, кто творит его, имеет меньшую память, чем со стороны того, кто его принимает…</a:t>
            </a:r>
          </a:p>
          <a:p>
            <a:pPr algn="just"/>
            <a:r>
              <a:rPr lang="ru-RU" dirty="0"/>
              <a:t>Добро бескорыстно, и в этом его чудодейственная сила.</a:t>
            </a:r>
          </a:p>
          <a:p>
            <a:endParaRPr lang="ru-RU" dirty="0"/>
          </a:p>
        </p:txBody>
      </p:sp>
      <p:pic>
        <p:nvPicPr>
          <p:cNvPr id="10242" name="Picture 2" descr="http://listrovaya.ru/images/f/d/vospitanie-chuvstv-v-rasskaze-vg-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12368" cy="49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73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200703150420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559706"/>
            <a:ext cx="3835152" cy="48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355976" y="1700808"/>
            <a:ext cx="463562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</a:rPr>
              <a:t>Лидия Михайловна открыла мальчику новый мир, показала «другую жизнь» (в доме учительницы мальчику даже воздух казался пропитанным «лёгкими и незнакомыми запахами иной жизни»), где люди могут доверять друг другу, поддерживать и помогать, разделять горе, избавлять от одиночества. Мальчик узнал «красные яблоки», о которых и не мечтал никогда. Теперь он  узнал о том, что он не одинок, что есть на свете доброта, отзывчивость, любовь. Это и есть истинные духовные ценности.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Какую </a:t>
            </a:r>
            <a:r>
              <a:rPr lang="ru-RU" altLang="ru-RU" sz="2400" dirty="0">
                <a:solidFill>
                  <a:srgbClr val="000000"/>
                </a:solidFill>
              </a:rPr>
              <a:t>роль играет послесловие?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8141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13176"/>
            <a:ext cx="3793976" cy="926232"/>
          </a:xfrm>
        </p:spPr>
        <p:txBody>
          <a:bodyPr/>
          <a:lstStyle/>
          <a:p>
            <a:r>
              <a:rPr lang="ru-RU" dirty="0" smtClean="0"/>
              <a:t>В.Г. Распутин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Нравственные проблемы рассказа </a:t>
            </a:r>
            <a:r>
              <a:rPr lang="ru-RU" dirty="0" err="1"/>
              <a:t>В.Распутина</a:t>
            </a:r>
            <a:r>
              <a:rPr lang="ru-RU" dirty="0"/>
              <a:t> «Уроки французского»</a:t>
            </a:r>
          </a:p>
        </p:txBody>
      </p:sp>
      <p:pic>
        <p:nvPicPr>
          <p:cNvPr id="1026" name="Picture 2" descr="http://assets3.glazunov.ru/uploads/gallery/work/image/336/normal________-________-_________-_________.-1987.-_.__.-121_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51920" cy="5163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knigamir.com/upload/iblock/ec7/ec72239c26ed45d4a292d122e02e3f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751550"/>
            <a:ext cx="3924839" cy="4740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" y="6093296"/>
            <a:ext cx="2231160" cy="676672"/>
          </a:xfrm>
          <a:prstGeom prst="rect">
            <a:avLst/>
          </a:prstGeom>
          <a:solidFill>
            <a:srgbClr val="F96A1B"/>
          </a:solidFill>
          <a:ln w="47625" cap="flat" cmpd="dbl" algn="ctr">
            <a:solidFill>
              <a:srgbClr val="FFFFFF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vert="horz">
            <a:normAutofit fontScale="4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6A1B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Презентацию составила: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6A1B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Гурьева К.С., учитель литературы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18880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«УРОК»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Работа, заданная на определенный срок. Она задала себе урок.</a:t>
            </a:r>
          </a:p>
          <a:p>
            <a:pPr algn="just"/>
            <a:r>
              <a:rPr lang="ru-RU" dirty="0"/>
              <a:t>Учебная работа, задания, которые даются ученику для приготовления к следующему занятию. Готовить урок. Учить уроки.</a:t>
            </a:r>
          </a:p>
          <a:p>
            <a:pPr algn="just"/>
            <a:r>
              <a:rPr lang="ru-RU" dirty="0"/>
              <a:t>Учебное занятие по какому-либо предмету, а также отведенное для него время. Урок  литературы.</a:t>
            </a:r>
          </a:p>
          <a:p>
            <a:pPr algn="just"/>
            <a:r>
              <a:rPr lang="ru-RU" dirty="0"/>
              <a:t>То, из чего можно сделать выводы, извлечь что-либо поучительное на будущее. Жизненный урок.</a:t>
            </a:r>
          </a:p>
          <a:p>
            <a:pPr algn="just"/>
            <a:r>
              <a:rPr lang="ru-RU" dirty="0"/>
              <a:t>Перен. Устар. Поучения, наставления. Онегин, помните ль тот час, Когда в саду, в аллее нас Судьба свела, и так смиренно Урок ваш выслушала 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0815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Тема и идея рассказа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Тема произведения – жизнь в послевоенные годы. </a:t>
            </a:r>
          </a:p>
          <a:p>
            <a:pPr algn="just"/>
            <a:r>
              <a:rPr lang="ru-RU" dirty="0"/>
              <a:t>Идея рассказа «Уроки французского</a:t>
            </a:r>
            <a:r>
              <a:rPr lang="ru-RU" dirty="0" smtClean="0"/>
              <a:t>»: самоотверженная </a:t>
            </a:r>
            <a:r>
              <a:rPr lang="ru-RU" dirty="0"/>
              <a:t>и бескорыстная доброта – вечная человеческая ценность.</a:t>
            </a:r>
          </a:p>
          <a:p>
            <a:pPr algn="just"/>
            <a:r>
              <a:rPr lang="ru-RU" dirty="0"/>
              <a:t>Окончание рассказа говорит о том, что даже после расставания связь между людьми не нарушается, не исчезает: «Среди зимы, уже после январских каникул, мне пришла на школу по почте посылка…в ней лежали макароны и три красных яблока…Раньше я видел их только на картинке, но догадался, что это они».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326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Смысл названия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5040560" cy="49971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Слово «урок» в названии рассказа имеет два значения. Во-первых, это учебный час, посвященный отдельному предмету, во-вторых, это нечто поучительное, из чего можно сделать вывод для будущего. Определяющим для понимания замысла рассказа становится именно второе значение этого слова. Уроки доброты и сердечности, преподанные Лидией Михайловной, мальчик запомнил на всю свою жизнь. Литературовед Семенова называет поступок Лидии Михайловны «высшей педагогикой», «той, что пронзает сердце навсегда и светит чистым, простодушным светом естественного примера, … перед которым стыдно за все свои взрослые отступления от самого себя». </a:t>
            </a:r>
          </a:p>
          <a:p>
            <a:pPr algn="just"/>
            <a:r>
              <a:rPr lang="ru-RU" sz="3800" dirty="0"/>
              <a:t>Нравственное значение рассказа – в воспевании вечных ценностей – доброты и человеколюбия.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16287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036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51920" y="1600200"/>
            <a:ext cx="5112568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В рассказе «Уроки французского» В. Г. Распутин повествует о мужестве мальчика, сохранившего чистоту души, незыблемость своих нравственных законов, несущего бестрепетно и отважно, как солдат, свои обязанности и свои синяки. Мальчик привлекает ясностью, цельностью, неустрашимостью души, а ведь ему намного труднее жить, намного труднее устоять, чем учительнице. Герой один в чужой стороне, он постоянно голоден, но все равно ни за что не склонится ни перед Вадиком, ни перед Птахой, которые избивают его в кровь, ни перед Лидией Михайловной, которая хочет ему добра. В мальчике сочетаются светлая веселая, свойственная детству беззаботность, любовь к игре, вера в доброту людей и недетские серьезные размышления о бедах, принесенных войной.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243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4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Биография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1600200"/>
            <a:ext cx="4968552" cy="51411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/>
              <a:t>Родился 15 марта в селе Усть-Уда Иркутской области в крестьянской </a:t>
            </a:r>
            <a:r>
              <a:rPr lang="ru-RU" sz="3800" dirty="0" smtClean="0"/>
              <a:t>семье.</a:t>
            </a:r>
          </a:p>
          <a:p>
            <a:pPr algn="just"/>
            <a:r>
              <a:rPr lang="ru-RU" sz="3800" dirty="0" smtClean="0"/>
              <a:t>После </a:t>
            </a:r>
            <a:r>
              <a:rPr lang="ru-RU" sz="3800" dirty="0"/>
              <a:t>школы поступил на историко-филологический факультет Иркутского университета. В студенческие годы стал внештатным корреспондентом молодежной газеты. </a:t>
            </a:r>
            <a:endParaRPr lang="ru-RU" sz="3800" dirty="0" smtClean="0"/>
          </a:p>
          <a:p>
            <a:pPr algn="just"/>
            <a:r>
              <a:rPr lang="ru-RU" sz="3800" dirty="0" smtClean="0"/>
              <a:t>Окончив </a:t>
            </a:r>
            <a:r>
              <a:rPr lang="ru-RU" sz="3800" dirty="0"/>
              <a:t>университет в 1959, Распутин несколько лет работал в газетах Иркутска и Красноярска, часто бывал на строительстве. Красноярской ГЭС и магистрали Абакан- Тайшет. Очерки и рассказы об увиденном позже вошли в его сборники "Костровые новых городов" и «Край возле самого неба".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ross-inform.host.webasyst.com/wa-data/public/photos/86/11/1186/1186.9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3384376" cy="478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38026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Создаем </a:t>
            </a:r>
            <a:r>
              <a:rPr lang="ru-RU" b="1" dirty="0" err="1" smtClean="0"/>
              <a:t>синквейн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00192" y="3212976"/>
            <a:ext cx="2591200" cy="3240360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/>
              <a:t>Доброта</a:t>
            </a:r>
          </a:p>
          <a:p>
            <a:r>
              <a:rPr lang="ru-RU" dirty="0" smtClean="0"/>
              <a:t>Душевная</a:t>
            </a:r>
            <a:r>
              <a:rPr lang="ru-RU" dirty="0"/>
              <a:t>, искренняя</a:t>
            </a:r>
          </a:p>
          <a:p>
            <a:r>
              <a:rPr lang="ru-RU" dirty="0"/>
              <a:t> Направляет, наставляет, учит.</a:t>
            </a:r>
          </a:p>
          <a:p>
            <a:r>
              <a:rPr lang="ru-RU" dirty="0"/>
              <a:t> Доброе отношение к людям </a:t>
            </a:r>
            <a:r>
              <a:rPr lang="ru-RU" dirty="0" smtClean="0"/>
              <a:t>– смысл </a:t>
            </a:r>
            <a:r>
              <a:rPr lang="ru-RU" dirty="0"/>
              <a:t>жизни.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60909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9161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Биография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82453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Писать художественную прозу начал в 1961, в основном рассказы: "Я забыл спросить у </a:t>
            </a:r>
            <a:r>
              <a:rPr lang="ru-RU" sz="1800" dirty="0" smtClean="0"/>
              <a:t>Лешки" </a:t>
            </a:r>
            <a:r>
              <a:rPr lang="ru-RU" sz="1800" dirty="0"/>
              <a:t>(1961) и др. Известность принесла </a:t>
            </a:r>
            <a:r>
              <a:rPr lang="ru-RU" sz="1800" dirty="0" smtClean="0"/>
              <a:t>повесть «</a:t>
            </a:r>
            <a:r>
              <a:rPr lang="ru-RU" sz="1800" dirty="0"/>
              <a:t>Деньги для Марии" (1967</a:t>
            </a:r>
            <a:r>
              <a:rPr lang="ru-RU" sz="1800" dirty="0" smtClean="0"/>
              <a:t>), свидетельствовавшая </a:t>
            </a:r>
            <a:r>
              <a:rPr lang="ru-RU" sz="1800" dirty="0"/>
              <a:t>об интересе писателя к вопросам морали и нравственности. В 1970 выходит повесть "Последний срок", ставшая классикой "деревенской прозы", рассказавшая о последних днях ровесницы века старухе Анне, перебирающей как четки свои воспоминания, подводя итог своей праведной жизни. Заслугой Распутина стало художественное открытие, вслед за А.И. Солженицыным, типа героя праведника. </a:t>
            </a:r>
            <a:br>
              <a:rPr lang="ru-RU" sz="1800" dirty="0"/>
            </a:br>
            <a:r>
              <a:rPr lang="ru-RU" sz="1800" dirty="0"/>
              <a:t>В 1965 Распутин показал несколько новых рассказов приехавшему в Читу на совещание молодых писателей Сибири </a:t>
            </a:r>
            <a:r>
              <a:rPr lang="ru-RU" sz="1800" dirty="0" err="1"/>
              <a:t>В.Чивилихину</a:t>
            </a:r>
            <a:r>
              <a:rPr lang="ru-RU" sz="1800" dirty="0"/>
              <a:t>, который стал "крестным отцом" начинающего прозаика.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http://www.bragazeta.ru/upload/news/142637341506978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9017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524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trossia.ru/images/2015/35/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2486913"/>
            <a:ext cx="6444309" cy="43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Влияние места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15407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Писатель говорил, что его детство и его творчество  немыслимы без влияния Сибири, тайги и, особенно, Ангары: «Я верю, что и в моём писательском деле она сыграла не последнюю роль; когда-то в неотъемлемую минуту вышел я к Ангаре и обомлел – и от вошедшей в меня красоты, а также от явившегося  из неё сознательного  и материального чувства </a:t>
            </a:r>
            <a:r>
              <a:rPr lang="ru-RU" dirty="0" smtClean="0"/>
              <a:t>Родины»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405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Рассказ «Уроки французского»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708920"/>
            <a:ext cx="4535416" cy="2044824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100" i="1" dirty="0"/>
              <a:t>Я написал этот рассказ в надежде, что преподанные мне в своё время </a:t>
            </a:r>
            <a:r>
              <a:rPr lang="ru-RU" sz="3100" i="1" dirty="0" smtClean="0"/>
              <a:t>уроки лягут </a:t>
            </a:r>
            <a:r>
              <a:rPr lang="ru-RU" sz="3100" i="1" dirty="0"/>
              <a:t>на душу как </a:t>
            </a:r>
            <a:r>
              <a:rPr lang="ru-RU" sz="3100" i="1" dirty="0" smtClean="0"/>
              <a:t>маленького, так </a:t>
            </a:r>
            <a:r>
              <a:rPr lang="ru-RU" sz="3100" i="1" dirty="0"/>
              <a:t>и взрослого читателя.</a:t>
            </a:r>
          </a:p>
          <a:p>
            <a:endParaRPr lang="ru-RU" dirty="0"/>
          </a:p>
        </p:txBody>
      </p:sp>
      <p:pic>
        <p:nvPicPr>
          <p:cNvPr id="3074" name="Picture 2" descr="http://cdn.eksmo.ru/v2/ITD000000000238711/COVER/cov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15663" cy="521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83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создания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91880" y="1600200"/>
            <a:ext cx="5472608" cy="50691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«Рассказ</a:t>
            </a:r>
            <a:r>
              <a:rPr lang="ru-RU" i="1" dirty="0"/>
              <a:t>, героиней которого стала Лидия Михайловна, я посвятил другой учительнице – Анастасии Прокопьевне Копыловой. Когда я узнал ее, она уже проработала в школе долгие годы, но ни тогда, ни позже не видел я в ее глазах того жесткого выражения, для которого вроде уже настала пора. Рассказ был впервые опубликован в 1973г. в нашей иркутской комсомольской газете «Советская молодежь» в номере, посвященном памяти Александра Вампилова. Анастасия Прокопьевна – его мать. Глядя в лицо этой удивительной женщине, нестареющей, доброй и мудрой, не раз вспоминал я и свою учительницу и знал, что детям было хорошо и с той и с другой». </a:t>
            </a:r>
          </a:p>
        </p:txBody>
      </p:sp>
      <p:pic>
        <p:nvPicPr>
          <p:cNvPr id="4098" name="Picture 2" descr="http://www.lib.tpu.ru/siteimages/cf4ca748-900d-4ec9-be64-63475b1a2141/1024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19" y="1793645"/>
            <a:ext cx="3161457" cy="45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502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5400600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Рассказ «Уроки французского» - произведение автобиографическое. Не зная о том, как прошло детство писателя, чем оно было заполнено, невозможно глубоко, с полным пониманием читать его произведения. После окончания </a:t>
            </a:r>
            <a:r>
              <a:rPr lang="ru-RU" dirty="0" err="1"/>
              <a:t>начапьной</a:t>
            </a:r>
            <a:r>
              <a:rPr lang="ru-RU" dirty="0"/>
              <a:t> школы в родной деревне Распутин хотел продолжать учебу. Но школа, в которой были пятый и последующие классы, находилась только в районном центре Усть-Уда, а это – пятьдесят километров от дома. Надо перебираться туда жить одному, без родителей, без семьи. Это была очень серьёзная перемена в жизни. К тому же, как напишет потом </a:t>
            </a:r>
            <a:r>
              <a:rPr lang="ru-RU" dirty="0" err="1"/>
              <a:t>В.Распутин</a:t>
            </a:r>
            <a:r>
              <a:rPr lang="ru-RU" dirty="0"/>
              <a:t>, «до того никто из нашей деревни в районе не учился . Я был первым».</a:t>
            </a:r>
          </a:p>
          <a:p>
            <a:endParaRPr lang="ru-RU" dirty="0"/>
          </a:p>
        </p:txBody>
      </p:sp>
      <p:pic>
        <p:nvPicPr>
          <p:cNvPr id="5122" name="Picture 2" descr="https://cdn.eksmo.ru/v2/ITD000000000305535/COVER/cover1__w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606863"/>
            <a:ext cx="3240360" cy="50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283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smtClean="0"/>
              <a:t>Лидия Михайловна Молокова -прототип  героини Распутина</a:t>
            </a:r>
            <a:endParaRPr lang="ru-RU" sz="3600" smtClean="0"/>
          </a:p>
        </p:txBody>
      </p:sp>
      <p:sp>
        <p:nvSpPr>
          <p:cNvPr id="10242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1600200"/>
            <a:ext cx="5616624" cy="50691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800" dirty="0" smtClean="0"/>
              <a:t>"</a:t>
            </a:r>
            <a:r>
              <a:rPr lang="ru-RU" sz="2000" dirty="0" smtClean="0"/>
              <a:t>Лидия Михайловна, как и в рассказе, всегда вызывала во мне и удивление, и благоговение... </a:t>
            </a:r>
          </a:p>
          <a:p>
            <a:pPr algn="just" eaLnBrk="1" hangingPunct="1"/>
            <a:r>
              <a:rPr lang="ru-RU" sz="2000" dirty="0" smtClean="0"/>
              <a:t>Она представлялась мне возвышенным, почти неземным существом. Была в нашей учительнице та внутренняя независимость, которая оберегает от ханжества. </a:t>
            </a:r>
          </a:p>
          <a:p>
            <a:pPr algn="just" eaLnBrk="1" hangingPunct="1"/>
            <a:r>
              <a:rPr lang="ru-RU" sz="2000" dirty="0" smtClean="0"/>
              <a:t>Совсем еще молодая, недавняя студентка, она не думала о том, что воспитывает нас на своем примере, но поступки, которые для нее сами собой разумелись, становились для нас самыми важными уроками. Уроками доброты". </a:t>
            </a:r>
          </a:p>
        </p:txBody>
      </p:sp>
      <p:pic>
        <p:nvPicPr>
          <p:cNvPr id="10243" name="Picture 4" descr="200703150420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16832"/>
            <a:ext cx="2927350" cy="43910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9088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бычная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1914</Words>
  <Application>Microsoft Office PowerPoint</Application>
  <PresentationFormat>Экран (4:3)</PresentationFormat>
  <Paragraphs>123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1_Обычная</vt:lpstr>
      <vt:lpstr>В.Г. Распутин</vt:lpstr>
      <vt:lpstr>Валентин Григорьевич Распутин (1937-2015)</vt:lpstr>
      <vt:lpstr>Биография</vt:lpstr>
      <vt:lpstr>Биография</vt:lpstr>
      <vt:lpstr>Влияние места</vt:lpstr>
      <vt:lpstr>Рассказ «Уроки французского»</vt:lpstr>
      <vt:lpstr>История создания</vt:lpstr>
      <vt:lpstr>История создания</vt:lpstr>
      <vt:lpstr>Лидия Михайловна Молокова -прототип  героини Распутина</vt:lpstr>
      <vt:lpstr>История создания</vt:lpstr>
      <vt:lpstr>Словарная работа</vt:lpstr>
      <vt:lpstr>Вопросы</vt:lpstr>
      <vt:lpstr>Вопросы</vt:lpstr>
      <vt:lpstr>Вопросы</vt:lpstr>
      <vt:lpstr>В.Г. Распутин</vt:lpstr>
      <vt:lpstr>Вопросы</vt:lpstr>
      <vt:lpstr>Лидия Михайловна</vt:lpstr>
      <vt:lpstr>«Она сидела передо мной аккуратная, вся умная и красивая, красивая и в одежде…»</vt:lpstr>
      <vt:lpstr>Поразмышляем…</vt:lpstr>
      <vt:lpstr>Главный герой</vt:lpstr>
      <vt:lpstr>Вопросы</vt:lpstr>
      <vt:lpstr>Характеристика главных героев</vt:lpstr>
      <vt:lpstr>Выводы</vt:lpstr>
      <vt:lpstr>Выводы</vt:lpstr>
      <vt:lpstr>В.Г. Распутин</vt:lpstr>
      <vt:lpstr>Понятие «УРОК»</vt:lpstr>
      <vt:lpstr>Тема и идея рассказа</vt:lpstr>
      <vt:lpstr>Смысл названия</vt:lpstr>
      <vt:lpstr>Итоги</vt:lpstr>
      <vt:lpstr>Создаем синквейн!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В.Г. Распутин</dc:title>
  <dc:creator>montmartroff</dc:creator>
  <cp:lastModifiedBy>Пользователь 12</cp:lastModifiedBy>
  <cp:revision>23</cp:revision>
  <dcterms:created xsi:type="dcterms:W3CDTF">2016-03-08T10:05:07Z</dcterms:created>
  <dcterms:modified xsi:type="dcterms:W3CDTF">2023-01-02T02:10:51Z</dcterms:modified>
</cp:coreProperties>
</file>