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8" r:id="rId4"/>
    <p:sldId id="278" r:id="rId5"/>
    <p:sldId id="257" r:id="rId6"/>
    <p:sldId id="259" r:id="rId7"/>
    <p:sldId id="261" r:id="rId8"/>
    <p:sldId id="263" r:id="rId9"/>
    <p:sldId id="267" r:id="rId10"/>
    <p:sldId id="262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5" r:id="rId23"/>
    <p:sldId id="276" r:id="rId24"/>
    <p:sldId id="277" r:id="rId25"/>
    <p:sldId id="279" r:id="rId26"/>
    <p:sldId id="280" r:id="rId27"/>
    <p:sldId id="281" r:id="rId28"/>
    <p:sldId id="284" r:id="rId29"/>
    <p:sldId id="288" r:id="rId30"/>
    <p:sldId id="282" r:id="rId31"/>
    <p:sldId id="283" r:id="rId32"/>
    <p:sldId id="286" r:id="rId33"/>
    <p:sldId id="28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DAC4B8-3E1B-4136-A082-DE8C128A6BB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00ED55D3-A74D-4D71-8FC2-6FC8809BCE8F}" type="pres">
      <dgm:prSet presAssocID="{CADAC4B8-3E1B-4136-A082-DE8C128A6BB8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4D0CB3FA-20EA-480C-B262-0C3B5B184CEE}" type="presOf" srcId="{CADAC4B8-3E1B-4136-A082-DE8C128A6BB8}" destId="{00ED55D3-A74D-4D71-8FC2-6FC8809BCE8F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007204-BA85-47F9-BDAE-014F00647606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E468C07-D952-4B84-BF09-81F43FC1BC4C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>
              <a:solidFill>
                <a:schemeClr val="tx1">
                  <a:lumMod val="95000"/>
                  <a:lumOff val="5000"/>
                </a:schemeClr>
              </a:solidFill>
            </a:rPr>
            <a:t>Зачин </a:t>
          </a:r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BD01D8D4-0D28-41A6-8D67-C699E35ACCBC}" type="parTrans" cxnId="{8BB455B4-AEC6-4D14-A564-7E67FD8DCB2A}">
      <dgm:prSet/>
      <dgm:spPr/>
      <dgm:t>
        <a:bodyPr/>
        <a:lstStyle/>
        <a:p>
          <a:endParaRPr lang="ru-RU"/>
        </a:p>
      </dgm:t>
    </dgm:pt>
    <dgm:pt modelId="{65AF8913-9FBB-4F4A-AB4B-073C31F26274}" type="sibTrans" cxnId="{8BB455B4-AEC6-4D14-A564-7E67FD8DCB2A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5608C0B0-F6F1-4EA3-806C-1755FC75B446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>
              <a:solidFill>
                <a:schemeClr val="tx1">
                  <a:lumMod val="95000"/>
                  <a:lumOff val="5000"/>
                </a:schemeClr>
              </a:solidFill>
            </a:rPr>
            <a:t>Развитие действия </a:t>
          </a:r>
        </a:p>
      </dgm:t>
    </dgm:pt>
    <dgm:pt modelId="{03F2804F-AF1A-4DE4-B47E-3C80CDE53058}" type="parTrans" cxnId="{057B782C-1C88-4D94-AD33-30DB626F5738}">
      <dgm:prSet/>
      <dgm:spPr/>
      <dgm:t>
        <a:bodyPr/>
        <a:lstStyle/>
        <a:p>
          <a:endParaRPr lang="ru-RU"/>
        </a:p>
      </dgm:t>
    </dgm:pt>
    <dgm:pt modelId="{D20323B5-C050-4AD6-BAFE-3B8B19BDF518}" type="sibTrans" cxnId="{057B782C-1C88-4D94-AD33-30DB626F5738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D076454A-10F9-4CD2-9547-2876EC2D1079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>
              <a:solidFill>
                <a:schemeClr val="tx1">
                  <a:lumMod val="95000"/>
                  <a:lumOff val="5000"/>
                </a:schemeClr>
              </a:solidFill>
            </a:rPr>
            <a:t>концовка</a:t>
          </a:r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E09DE5A1-684D-4314-853D-0EF51CC05522}" type="parTrans" cxnId="{65673CFD-8188-43FD-BA10-83BF91846018}">
      <dgm:prSet/>
      <dgm:spPr/>
      <dgm:t>
        <a:bodyPr/>
        <a:lstStyle/>
        <a:p>
          <a:endParaRPr lang="ru-RU"/>
        </a:p>
      </dgm:t>
    </dgm:pt>
    <dgm:pt modelId="{604A06B9-7F98-468F-842E-D36A77898C65}" type="sibTrans" cxnId="{65673CFD-8188-43FD-BA10-83BF91846018}">
      <dgm:prSet/>
      <dgm:spPr/>
      <dgm:t>
        <a:bodyPr/>
        <a:lstStyle/>
        <a:p>
          <a:endParaRPr lang="ru-RU"/>
        </a:p>
      </dgm:t>
    </dgm:pt>
    <dgm:pt modelId="{40D7CBB6-AB2A-4D09-9109-CB4E46CD1D22}" type="pres">
      <dgm:prSet presAssocID="{B6007204-BA85-47F9-BDAE-014F00647606}" presName="linearFlow" presStyleCnt="0">
        <dgm:presLayoutVars>
          <dgm:resizeHandles val="exact"/>
        </dgm:presLayoutVars>
      </dgm:prSet>
      <dgm:spPr/>
    </dgm:pt>
    <dgm:pt modelId="{257E4046-644B-40BA-91C7-4B54EA5F6877}" type="pres">
      <dgm:prSet presAssocID="{8E468C07-D952-4B84-BF09-81F43FC1BC4C}" presName="node" presStyleLbl="node1" presStyleIdx="0" presStyleCnt="3" custLinFactNeighborX="1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CCDD2B-CCD8-4706-805E-00916E757282}" type="pres">
      <dgm:prSet presAssocID="{65AF8913-9FBB-4F4A-AB4B-073C31F26274}" presName="sibTrans" presStyleLbl="sibTrans2D1" presStyleIdx="0" presStyleCnt="2" custScaleX="128674"/>
      <dgm:spPr/>
      <dgm:t>
        <a:bodyPr/>
        <a:lstStyle/>
        <a:p>
          <a:endParaRPr lang="ru-RU"/>
        </a:p>
      </dgm:t>
    </dgm:pt>
    <dgm:pt modelId="{00498CFE-AA8E-4B09-9672-D67062D8088B}" type="pres">
      <dgm:prSet presAssocID="{65AF8913-9FBB-4F4A-AB4B-073C31F26274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D9D4D5E4-82B3-4F98-B698-63E017107B6E}" type="pres">
      <dgm:prSet presAssocID="{5608C0B0-F6F1-4EA3-806C-1755FC75B446}" presName="node" presStyleLbl="node1" presStyleIdx="1" presStyleCnt="3" custLinFactNeighborX="2107" custLinFactNeighborY="3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3CF9DD-8C0E-41B4-8ABB-73626ED9C32B}" type="pres">
      <dgm:prSet presAssocID="{D20323B5-C050-4AD6-BAFE-3B8B19BDF518}" presName="sibTrans" presStyleLbl="sibTrans2D1" presStyleIdx="1" presStyleCnt="2" custScaleX="182881"/>
      <dgm:spPr/>
      <dgm:t>
        <a:bodyPr/>
        <a:lstStyle/>
        <a:p>
          <a:endParaRPr lang="ru-RU"/>
        </a:p>
      </dgm:t>
    </dgm:pt>
    <dgm:pt modelId="{E6486283-DEC7-4E07-8CDB-10430A09B162}" type="pres">
      <dgm:prSet presAssocID="{D20323B5-C050-4AD6-BAFE-3B8B19BDF518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CE2E80B-82DB-4EE6-A95E-F622558BB459}" type="pres">
      <dgm:prSet presAssocID="{D076454A-10F9-4CD2-9547-2876EC2D1079}" presName="node" presStyleLbl="node1" presStyleIdx="2" presStyleCnt="3" custLinFactNeighborX="2107" custLinFactNeighborY="-344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25BB98-77F9-4888-9EC2-33A7E606774A}" type="presOf" srcId="{65AF8913-9FBB-4F4A-AB4B-073C31F26274}" destId="{94CCDD2B-CCD8-4706-805E-00916E757282}" srcOrd="0" destOrd="0" presId="urn:microsoft.com/office/officeart/2005/8/layout/process2"/>
    <dgm:cxn modelId="{6BC04B82-8A4C-45B4-AA6D-9C9EEDCDC9CC}" type="presOf" srcId="{8E468C07-D952-4B84-BF09-81F43FC1BC4C}" destId="{257E4046-644B-40BA-91C7-4B54EA5F6877}" srcOrd="0" destOrd="0" presId="urn:microsoft.com/office/officeart/2005/8/layout/process2"/>
    <dgm:cxn modelId="{A8E3B6AD-ADAD-4A02-A3E5-89E3FBBBB774}" type="presOf" srcId="{D076454A-10F9-4CD2-9547-2876EC2D1079}" destId="{3CE2E80B-82DB-4EE6-A95E-F622558BB459}" srcOrd="0" destOrd="0" presId="urn:microsoft.com/office/officeart/2005/8/layout/process2"/>
    <dgm:cxn modelId="{8BB455B4-AEC6-4D14-A564-7E67FD8DCB2A}" srcId="{B6007204-BA85-47F9-BDAE-014F00647606}" destId="{8E468C07-D952-4B84-BF09-81F43FC1BC4C}" srcOrd="0" destOrd="0" parTransId="{BD01D8D4-0D28-41A6-8D67-C699E35ACCBC}" sibTransId="{65AF8913-9FBB-4F4A-AB4B-073C31F26274}"/>
    <dgm:cxn modelId="{C3200C80-5A15-4C21-ACAF-7FF80304B6D8}" type="presOf" srcId="{D20323B5-C050-4AD6-BAFE-3B8B19BDF518}" destId="{EC3CF9DD-8C0E-41B4-8ABB-73626ED9C32B}" srcOrd="0" destOrd="0" presId="urn:microsoft.com/office/officeart/2005/8/layout/process2"/>
    <dgm:cxn modelId="{057B782C-1C88-4D94-AD33-30DB626F5738}" srcId="{B6007204-BA85-47F9-BDAE-014F00647606}" destId="{5608C0B0-F6F1-4EA3-806C-1755FC75B446}" srcOrd="1" destOrd="0" parTransId="{03F2804F-AF1A-4DE4-B47E-3C80CDE53058}" sibTransId="{D20323B5-C050-4AD6-BAFE-3B8B19BDF518}"/>
    <dgm:cxn modelId="{650C125B-5AB1-44E0-A2CD-90C917E8EA43}" type="presOf" srcId="{5608C0B0-F6F1-4EA3-806C-1755FC75B446}" destId="{D9D4D5E4-82B3-4F98-B698-63E017107B6E}" srcOrd="0" destOrd="0" presId="urn:microsoft.com/office/officeart/2005/8/layout/process2"/>
    <dgm:cxn modelId="{DAEFF927-C332-4F33-98A5-AF554B112745}" type="presOf" srcId="{65AF8913-9FBB-4F4A-AB4B-073C31F26274}" destId="{00498CFE-AA8E-4B09-9672-D67062D8088B}" srcOrd="1" destOrd="0" presId="urn:microsoft.com/office/officeart/2005/8/layout/process2"/>
    <dgm:cxn modelId="{65673CFD-8188-43FD-BA10-83BF91846018}" srcId="{B6007204-BA85-47F9-BDAE-014F00647606}" destId="{D076454A-10F9-4CD2-9547-2876EC2D1079}" srcOrd="2" destOrd="0" parTransId="{E09DE5A1-684D-4314-853D-0EF51CC05522}" sibTransId="{604A06B9-7F98-468F-842E-D36A77898C65}"/>
    <dgm:cxn modelId="{A0F50453-5D8A-41D3-BEE3-36475C5667DC}" type="presOf" srcId="{D20323B5-C050-4AD6-BAFE-3B8B19BDF518}" destId="{E6486283-DEC7-4E07-8CDB-10430A09B162}" srcOrd="1" destOrd="0" presId="urn:microsoft.com/office/officeart/2005/8/layout/process2"/>
    <dgm:cxn modelId="{B1E9FE85-0B18-4020-B50D-7A88FBD81785}" type="presOf" srcId="{B6007204-BA85-47F9-BDAE-014F00647606}" destId="{40D7CBB6-AB2A-4D09-9109-CB4E46CD1D22}" srcOrd="0" destOrd="0" presId="urn:microsoft.com/office/officeart/2005/8/layout/process2"/>
    <dgm:cxn modelId="{3081172E-0F1B-46B8-BB46-F8569B844C3D}" type="presParOf" srcId="{40D7CBB6-AB2A-4D09-9109-CB4E46CD1D22}" destId="{257E4046-644B-40BA-91C7-4B54EA5F6877}" srcOrd="0" destOrd="0" presId="urn:microsoft.com/office/officeart/2005/8/layout/process2"/>
    <dgm:cxn modelId="{6253735F-03F0-443A-88B0-C602B3686829}" type="presParOf" srcId="{40D7CBB6-AB2A-4D09-9109-CB4E46CD1D22}" destId="{94CCDD2B-CCD8-4706-805E-00916E757282}" srcOrd="1" destOrd="0" presId="urn:microsoft.com/office/officeart/2005/8/layout/process2"/>
    <dgm:cxn modelId="{6A6226FC-B9AE-4642-B683-C90611308495}" type="presParOf" srcId="{94CCDD2B-CCD8-4706-805E-00916E757282}" destId="{00498CFE-AA8E-4B09-9672-D67062D8088B}" srcOrd="0" destOrd="0" presId="urn:microsoft.com/office/officeart/2005/8/layout/process2"/>
    <dgm:cxn modelId="{416F3F45-59CB-4B2E-80A0-55E7758DF06D}" type="presParOf" srcId="{40D7CBB6-AB2A-4D09-9109-CB4E46CD1D22}" destId="{D9D4D5E4-82B3-4F98-B698-63E017107B6E}" srcOrd="2" destOrd="0" presId="urn:microsoft.com/office/officeart/2005/8/layout/process2"/>
    <dgm:cxn modelId="{E86A49B3-1FD2-4148-A895-4863EFA5C911}" type="presParOf" srcId="{40D7CBB6-AB2A-4D09-9109-CB4E46CD1D22}" destId="{EC3CF9DD-8C0E-41B4-8ABB-73626ED9C32B}" srcOrd="3" destOrd="0" presId="urn:microsoft.com/office/officeart/2005/8/layout/process2"/>
    <dgm:cxn modelId="{9045A13C-EF47-4B29-AD3A-7205461797AD}" type="presParOf" srcId="{EC3CF9DD-8C0E-41B4-8ABB-73626ED9C32B}" destId="{E6486283-DEC7-4E07-8CDB-10430A09B162}" srcOrd="0" destOrd="0" presId="urn:microsoft.com/office/officeart/2005/8/layout/process2"/>
    <dgm:cxn modelId="{9581CC84-3442-4785-A059-685C52A8C94E}" type="presParOf" srcId="{40D7CBB6-AB2A-4D09-9109-CB4E46CD1D22}" destId="{3CE2E80B-82DB-4EE6-A95E-F622558BB45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007204-BA85-47F9-BDAE-014F00647606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E468C07-D952-4B84-BF09-81F43FC1BC4C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Реалистический (что, где и когда) </a:t>
          </a:r>
          <a:endParaRPr lang="ru-RU" dirty="0"/>
        </a:p>
      </dgm:t>
    </dgm:pt>
    <dgm:pt modelId="{BD01D8D4-0D28-41A6-8D67-C699E35ACCBC}" type="parTrans" cxnId="{8BB455B4-AEC6-4D14-A564-7E67FD8DCB2A}">
      <dgm:prSet/>
      <dgm:spPr/>
      <dgm:t>
        <a:bodyPr/>
        <a:lstStyle/>
        <a:p>
          <a:endParaRPr lang="ru-RU"/>
        </a:p>
      </dgm:t>
    </dgm:pt>
    <dgm:pt modelId="{65AF8913-9FBB-4F4A-AB4B-073C31F26274}" type="sibTrans" cxnId="{8BB455B4-AEC6-4D14-A564-7E67FD8DCB2A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5608C0B0-F6F1-4EA3-806C-1755FC75B446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Сказочные и реальные </a:t>
          </a:r>
          <a:endParaRPr lang="ru-RU" dirty="0"/>
        </a:p>
      </dgm:t>
    </dgm:pt>
    <dgm:pt modelId="{03F2804F-AF1A-4DE4-B47E-3C80CDE53058}" type="parTrans" cxnId="{057B782C-1C88-4D94-AD33-30DB626F5738}">
      <dgm:prSet/>
      <dgm:spPr/>
      <dgm:t>
        <a:bodyPr/>
        <a:lstStyle/>
        <a:p>
          <a:endParaRPr lang="ru-RU"/>
        </a:p>
      </dgm:t>
    </dgm:pt>
    <dgm:pt modelId="{D20323B5-C050-4AD6-BAFE-3B8B19BDF518}" type="sibTrans" cxnId="{057B782C-1C88-4D94-AD33-30DB626F5738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D076454A-10F9-4CD2-9547-2876EC2D1079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Сказочная и </a:t>
          </a:r>
          <a:r>
            <a:rPr lang="ru-RU" dirty="0" err="1" smtClean="0"/>
            <a:t>реалисчтическая</a:t>
          </a:r>
          <a:endParaRPr lang="ru-RU" dirty="0"/>
        </a:p>
      </dgm:t>
    </dgm:pt>
    <dgm:pt modelId="{E09DE5A1-684D-4314-853D-0EF51CC05522}" type="parTrans" cxnId="{65673CFD-8188-43FD-BA10-83BF91846018}">
      <dgm:prSet/>
      <dgm:spPr/>
      <dgm:t>
        <a:bodyPr/>
        <a:lstStyle/>
        <a:p>
          <a:endParaRPr lang="ru-RU"/>
        </a:p>
      </dgm:t>
    </dgm:pt>
    <dgm:pt modelId="{604A06B9-7F98-468F-842E-D36A77898C65}" type="sibTrans" cxnId="{65673CFD-8188-43FD-BA10-83BF91846018}">
      <dgm:prSet/>
      <dgm:spPr/>
      <dgm:t>
        <a:bodyPr/>
        <a:lstStyle/>
        <a:p>
          <a:endParaRPr lang="ru-RU"/>
        </a:p>
      </dgm:t>
    </dgm:pt>
    <dgm:pt modelId="{40D7CBB6-AB2A-4D09-9109-CB4E46CD1D22}" type="pres">
      <dgm:prSet presAssocID="{B6007204-BA85-47F9-BDAE-014F00647606}" presName="linearFlow" presStyleCnt="0">
        <dgm:presLayoutVars>
          <dgm:resizeHandles val="exact"/>
        </dgm:presLayoutVars>
      </dgm:prSet>
      <dgm:spPr/>
    </dgm:pt>
    <dgm:pt modelId="{257E4046-644B-40BA-91C7-4B54EA5F6877}" type="pres">
      <dgm:prSet presAssocID="{8E468C07-D952-4B84-BF09-81F43FC1BC4C}" presName="node" presStyleLbl="node1" presStyleIdx="0" presStyleCnt="3" custScaleX="131510" custScaleY="129681" custLinFactNeighborX="1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CCDD2B-CCD8-4706-805E-00916E757282}" type="pres">
      <dgm:prSet presAssocID="{65AF8913-9FBB-4F4A-AB4B-073C31F26274}" presName="sibTrans" presStyleLbl="sibTrans2D1" presStyleIdx="0" presStyleCnt="2"/>
      <dgm:spPr/>
      <dgm:t>
        <a:bodyPr/>
        <a:lstStyle/>
        <a:p>
          <a:endParaRPr lang="ru-RU"/>
        </a:p>
      </dgm:t>
    </dgm:pt>
    <dgm:pt modelId="{00498CFE-AA8E-4B09-9672-D67062D8088B}" type="pres">
      <dgm:prSet presAssocID="{65AF8913-9FBB-4F4A-AB4B-073C31F26274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D9D4D5E4-82B3-4F98-B698-63E017107B6E}" type="pres">
      <dgm:prSet presAssocID="{5608C0B0-F6F1-4EA3-806C-1755FC75B44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3CF9DD-8C0E-41B4-8ABB-73626ED9C32B}" type="pres">
      <dgm:prSet presAssocID="{D20323B5-C050-4AD6-BAFE-3B8B19BDF518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6486283-DEC7-4E07-8CDB-10430A09B162}" type="pres">
      <dgm:prSet presAssocID="{D20323B5-C050-4AD6-BAFE-3B8B19BDF518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CE2E80B-82DB-4EE6-A95E-F622558BB459}" type="pres">
      <dgm:prSet presAssocID="{D076454A-10F9-4CD2-9547-2876EC2D1079}" presName="node" presStyleLbl="node1" presStyleIdx="2" presStyleCnt="3" custScaleX="125113" custScaleY="99333" custLinFactNeighborX="1382" custLinFactNeighborY="266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4129C5-C3BB-4989-923A-7F66B304777E}" type="presOf" srcId="{8E468C07-D952-4B84-BF09-81F43FC1BC4C}" destId="{257E4046-644B-40BA-91C7-4B54EA5F6877}" srcOrd="0" destOrd="0" presId="urn:microsoft.com/office/officeart/2005/8/layout/process2"/>
    <dgm:cxn modelId="{CB0292EA-5173-4656-91CF-4C7843200BFC}" type="presOf" srcId="{5608C0B0-F6F1-4EA3-806C-1755FC75B446}" destId="{D9D4D5E4-82B3-4F98-B698-63E017107B6E}" srcOrd="0" destOrd="0" presId="urn:microsoft.com/office/officeart/2005/8/layout/process2"/>
    <dgm:cxn modelId="{E525002F-EFAD-45FC-B86B-94D6C056A979}" type="presOf" srcId="{B6007204-BA85-47F9-BDAE-014F00647606}" destId="{40D7CBB6-AB2A-4D09-9109-CB4E46CD1D22}" srcOrd="0" destOrd="0" presId="urn:microsoft.com/office/officeart/2005/8/layout/process2"/>
    <dgm:cxn modelId="{7123F7E2-163E-4D73-93EB-DDA039A49636}" type="presOf" srcId="{65AF8913-9FBB-4F4A-AB4B-073C31F26274}" destId="{94CCDD2B-CCD8-4706-805E-00916E757282}" srcOrd="0" destOrd="0" presId="urn:microsoft.com/office/officeart/2005/8/layout/process2"/>
    <dgm:cxn modelId="{8BB455B4-AEC6-4D14-A564-7E67FD8DCB2A}" srcId="{B6007204-BA85-47F9-BDAE-014F00647606}" destId="{8E468C07-D952-4B84-BF09-81F43FC1BC4C}" srcOrd="0" destOrd="0" parTransId="{BD01D8D4-0D28-41A6-8D67-C699E35ACCBC}" sibTransId="{65AF8913-9FBB-4F4A-AB4B-073C31F26274}"/>
    <dgm:cxn modelId="{057B782C-1C88-4D94-AD33-30DB626F5738}" srcId="{B6007204-BA85-47F9-BDAE-014F00647606}" destId="{5608C0B0-F6F1-4EA3-806C-1755FC75B446}" srcOrd="1" destOrd="0" parTransId="{03F2804F-AF1A-4DE4-B47E-3C80CDE53058}" sibTransId="{D20323B5-C050-4AD6-BAFE-3B8B19BDF518}"/>
    <dgm:cxn modelId="{75DE8F86-78FE-4AF4-984B-67D1C708CFD2}" type="presOf" srcId="{D076454A-10F9-4CD2-9547-2876EC2D1079}" destId="{3CE2E80B-82DB-4EE6-A95E-F622558BB459}" srcOrd="0" destOrd="0" presId="urn:microsoft.com/office/officeart/2005/8/layout/process2"/>
    <dgm:cxn modelId="{2D359CCA-F5E2-43F9-8DD5-BB51BF9B75F2}" type="presOf" srcId="{D20323B5-C050-4AD6-BAFE-3B8B19BDF518}" destId="{E6486283-DEC7-4E07-8CDB-10430A09B162}" srcOrd="1" destOrd="0" presId="urn:microsoft.com/office/officeart/2005/8/layout/process2"/>
    <dgm:cxn modelId="{65673CFD-8188-43FD-BA10-83BF91846018}" srcId="{B6007204-BA85-47F9-BDAE-014F00647606}" destId="{D076454A-10F9-4CD2-9547-2876EC2D1079}" srcOrd="2" destOrd="0" parTransId="{E09DE5A1-684D-4314-853D-0EF51CC05522}" sibTransId="{604A06B9-7F98-468F-842E-D36A77898C65}"/>
    <dgm:cxn modelId="{4FFB9B53-1F62-4FE3-B11D-60A6C3092F75}" type="presOf" srcId="{65AF8913-9FBB-4F4A-AB4B-073C31F26274}" destId="{00498CFE-AA8E-4B09-9672-D67062D8088B}" srcOrd="1" destOrd="0" presId="urn:microsoft.com/office/officeart/2005/8/layout/process2"/>
    <dgm:cxn modelId="{FAF0ACB9-BA0D-4879-A0B3-532C47C770EA}" type="presOf" srcId="{D20323B5-C050-4AD6-BAFE-3B8B19BDF518}" destId="{EC3CF9DD-8C0E-41B4-8ABB-73626ED9C32B}" srcOrd="0" destOrd="0" presId="urn:microsoft.com/office/officeart/2005/8/layout/process2"/>
    <dgm:cxn modelId="{1997D160-B757-46A5-8953-63A7115FD601}" type="presParOf" srcId="{40D7CBB6-AB2A-4D09-9109-CB4E46CD1D22}" destId="{257E4046-644B-40BA-91C7-4B54EA5F6877}" srcOrd="0" destOrd="0" presId="urn:microsoft.com/office/officeart/2005/8/layout/process2"/>
    <dgm:cxn modelId="{21469437-F96B-47E6-ADB7-033C00C154A0}" type="presParOf" srcId="{40D7CBB6-AB2A-4D09-9109-CB4E46CD1D22}" destId="{94CCDD2B-CCD8-4706-805E-00916E757282}" srcOrd="1" destOrd="0" presId="urn:microsoft.com/office/officeart/2005/8/layout/process2"/>
    <dgm:cxn modelId="{753D0A5D-9ABC-4E6F-AC31-629CB07B96A0}" type="presParOf" srcId="{94CCDD2B-CCD8-4706-805E-00916E757282}" destId="{00498CFE-AA8E-4B09-9672-D67062D8088B}" srcOrd="0" destOrd="0" presId="urn:microsoft.com/office/officeart/2005/8/layout/process2"/>
    <dgm:cxn modelId="{55147D4C-B898-4E2B-8F0A-55D7141CFC78}" type="presParOf" srcId="{40D7CBB6-AB2A-4D09-9109-CB4E46CD1D22}" destId="{D9D4D5E4-82B3-4F98-B698-63E017107B6E}" srcOrd="2" destOrd="0" presId="urn:microsoft.com/office/officeart/2005/8/layout/process2"/>
    <dgm:cxn modelId="{9E051F1F-9815-431E-8AFE-B4263BC37A7F}" type="presParOf" srcId="{40D7CBB6-AB2A-4D09-9109-CB4E46CD1D22}" destId="{EC3CF9DD-8C0E-41B4-8ABB-73626ED9C32B}" srcOrd="3" destOrd="0" presId="urn:microsoft.com/office/officeart/2005/8/layout/process2"/>
    <dgm:cxn modelId="{0E8FBE45-DAE6-41E1-ADFD-D108A0491C8B}" type="presParOf" srcId="{EC3CF9DD-8C0E-41B4-8ABB-73626ED9C32B}" destId="{E6486283-DEC7-4E07-8CDB-10430A09B162}" srcOrd="0" destOrd="0" presId="urn:microsoft.com/office/officeart/2005/8/layout/process2"/>
    <dgm:cxn modelId="{2A5ADDCA-112A-4060-ACEE-F2601BA66706}" type="presParOf" srcId="{40D7CBB6-AB2A-4D09-9109-CB4E46CD1D22}" destId="{3CE2E80B-82DB-4EE6-A95E-F622558BB45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7E4046-644B-40BA-91C7-4B54EA5F6877}">
      <dsp:nvSpPr>
        <dsp:cNvPr id="0" name=""/>
        <dsp:cNvSpPr/>
      </dsp:nvSpPr>
      <dsp:spPr>
        <a:xfrm>
          <a:off x="792727" y="0"/>
          <a:ext cx="1960973" cy="1089429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Зачин </a:t>
          </a:r>
          <a:endParaRPr lang="ru-RU" sz="30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792727" y="0"/>
        <a:ext cx="1960973" cy="1089429"/>
      </dsp:txXfrm>
    </dsp:sp>
    <dsp:sp modelId="{94CCDD2B-CCD8-4706-805E-00916E757282}">
      <dsp:nvSpPr>
        <dsp:cNvPr id="0" name=""/>
        <dsp:cNvSpPr/>
      </dsp:nvSpPr>
      <dsp:spPr>
        <a:xfrm rot="5361868">
          <a:off x="1510461" y="1126056"/>
          <a:ext cx="543838" cy="490243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5361868">
        <a:off x="1510461" y="1126056"/>
        <a:ext cx="543838" cy="490243"/>
      </dsp:txXfrm>
    </dsp:sp>
    <dsp:sp modelId="{D9D4D5E4-82B3-4F98-B698-63E017107B6E}">
      <dsp:nvSpPr>
        <dsp:cNvPr id="0" name=""/>
        <dsp:cNvSpPr/>
      </dsp:nvSpPr>
      <dsp:spPr>
        <a:xfrm>
          <a:off x="811062" y="1652926"/>
          <a:ext cx="1960973" cy="1089429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Развитие действия </a:t>
          </a:r>
        </a:p>
      </dsp:txBody>
      <dsp:txXfrm>
        <a:off x="811062" y="1652926"/>
        <a:ext cx="1960973" cy="1089429"/>
      </dsp:txXfrm>
    </dsp:sp>
    <dsp:sp modelId="{EC3CF9DD-8C0E-41B4-8ABB-73626ED9C32B}">
      <dsp:nvSpPr>
        <dsp:cNvPr id="0" name=""/>
        <dsp:cNvSpPr/>
      </dsp:nvSpPr>
      <dsp:spPr>
        <a:xfrm rot="5400000">
          <a:off x="1559679" y="2666283"/>
          <a:ext cx="463739" cy="490243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5400000">
        <a:off x="1559679" y="2666283"/>
        <a:ext cx="463739" cy="490243"/>
      </dsp:txXfrm>
    </dsp:sp>
    <dsp:sp modelId="{3CE2E80B-82DB-4EE6-A95E-F622558BB459}">
      <dsp:nvSpPr>
        <dsp:cNvPr id="0" name=""/>
        <dsp:cNvSpPr/>
      </dsp:nvSpPr>
      <dsp:spPr>
        <a:xfrm>
          <a:off x="811062" y="3080454"/>
          <a:ext cx="1960973" cy="1089429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концовка</a:t>
          </a:r>
          <a:endParaRPr lang="ru-RU" sz="30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811062" y="3080454"/>
        <a:ext cx="1960973" cy="108942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7E4046-644B-40BA-91C7-4B54EA5F6877}">
      <dsp:nvSpPr>
        <dsp:cNvPr id="0" name=""/>
        <dsp:cNvSpPr/>
      </dsp:nvSpPr>
      <dsp:spPr>
        <a:xfrm>
          <a:off x="434953" y="1901"/>
          <a:ext cx="2678291" cy="1467246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Реалистический (что, где и когда) </a:t>
          </a:r>
          <a:endParaRPr lang="ru-RU" sz="2000" kern="1200" dirty="0"/>
        </a:p>
      </dsp:txBody>
      <dsp:txXfrm>
        <a:off x="434953" y="1901"/>
        <a:ext cx="2678291" cy="1467246"/>
      </dsp:txXfrm>
    </dsp:sp>
    <dsp:sp modelId="{94CCDD2B-CCD8-4706-805E-00916E757282}">
      <dsp:nvSpPr>
        <dsp:cNvPr id="0" name=""/>
        <dsp:cNvSpPr/>
      </dsp:nvSpPr>
      <dsp:spPr>
        <a:xfrm rot="5443993">
          <a:off x="1548930" y="1497433"/>
          <a:ext cx="424319" cy="509142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5443993">
        <a:off x="1548930" y="1497433"/>
        <a:ext cx="424319" cy="509142"/>
      </dsp:txXfrm>
    </dsp:sp>
    <dsp:sp modelId="{D9D4D5E4-82B3-4F98-B698-63E017107B6E}">
      <dsp:nvSpPr>
        <dsp:cNvPr id="0" name=""/>
        <dsp:cNvSpPr/>
      </dsp:nvSpPr>
      <dsp:spPr>
        <a:xfrm>
          <a:off x="731946" y="2034861"/>
          <a:ext cx="2036569" cy="1131427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Сказочные и реальные </a:t>
          </a:r>
          <a:endParaRPr lang="ru-RU" sz="2000" kern="1200" dirty="0"/>
        </a:p>
      </dsp:txBody>
      <dsp:txXfrm>
        <a:off x="731946" y="2034861"/>
        <a:ext cx="2036569" cy="1131427"/>
      </dsp:txXfrm>
    </dsp:sp>
    <dsp:sp modelId="{EC3CF9DD-8C0E-41B4-8ABB-73626ED9C32B}">
      <dsp:nvSpPr>
        <dsp:cNvPr id="0" name=""/>
        <dsp:cNvSpPr/>
      </dsp:nvSpPr>
      <dsp:spPr>
        <a:xfrm rot="5342931">
          <a:off x="1551450" y="3195524"/>
          <a:ext cx="425769" cy="509142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5342931">
        <a:off x="1551450" y="3195524"/>
        <a:ext cx="425769" cy="509142"/>
      </dsp:txXfrm>
    </dsp:sp>
    <dsp:sp modelId="{3CE2E80B-82DB-4EE6-A95E-F622558BB459}">
      <dsp:nvSpPr>
        <dsp:cNvPr id="0" name=""/>
        <dsp:cNvSpPr/>
      </dsp:nvSpPr>
      <dsp:spPr>
        <a:xfrm>
          <a:off x="504370" y="3733903"/>
          <a:ext cx="2548012" cy="1123880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Сказочная и </a:t>
          </a:r>
          <a:r>
            <a:rPr lang="ru-RU" sz="1900" kern="1200" dirty="0" err="1" smtClean="0"/>
            <a:t>реалисчтическая</a:t>
          </a:r>
          <a:endParaRPr lang="ru-RU" sz="1900" kern="1200" dirty="0"/>
        </a:p>
      </dsp:txBody>
      <dsp:txXfrm>
        <a:off x="504370" y="3733903"/>
        <a:ext cx="2548012" cy="1123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CD1E612-F197-49C9-916D-8649382DF902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DA084D6-06EE-4B92-9DB8-F67CCBB90A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rnitsa.ru/images/products/book4/al_book_5496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rnitsa.ru/images/products/book4/al_book_5496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rnitsa.ru/images/products/book4/al_book_5496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rnitsa.ru/images/products/book4/al_book_5496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rnitsa.ru/images/products/book4/al_book_5496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www.gornitsa.ru/images/products/book4/al_book_54963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www.gornitsa.ru/images/products/book4/al_book_54963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www.gornitsa.ru/images/products/book4/al_book_54963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www.gornitsa.ru/images/products/book4/al_book_54963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://www.gornitsa.ru/images/products/book4/al_book_54963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nfoclass.ru/i/4433.l.jpg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bex.ru/dimg/1ce82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bex.ru/dimg/1ce82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bex.ru/dimg/1ce82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rnitsa.ru/images/products/book4/al_book_54963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image" Target="../media/image6.jpeg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rnitsa.ru/images/products/book4/al_book_5496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rnitsa.ru/images/products/book4/al_book_5496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rumb_9232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8929718" cy="1470025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К.Г. Паустовский </a:t>
            </a:r>
            <a:br>
              <a:rPr lang="ru-RU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«Теплый хлеб»</a:t>
            </a: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5105400"/>
            <a:ext cx="3357586" cy="1752600"/>
          </a:xfrm>
        </p:spPr>
        <p:txBody>
          <a:bodyPr/>
          <a:lstStyle/>
          <a:p>
            <a:r>
              <a:rPr lang="ru-RU" sz="2000" dirty="0" smtClean="0"/>
              <a:t>Урок литературы</a:t>
            </a:r>
            <a:br>
              <a:rPr lang="ru-RU" sz="2000" dirty="0" smtClean="0"/>
            </a:br>
            <a:r>
              <a:rPr lang="ru-RU" sz="2000" dirty="0" smtClean="0"/>
              <a:t>5 класс</a:t>
            </a:r>
            <a:endParaRPr lang="ru-RU" dirty="0"/>
          </a:p>
        </p:txBody>
      </p:sp>
      <p:pic>
        <p:nvPicPr>
          <p:cNvPr id="6" name="Рисунок 5" descr="al_book_tetr326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50616">
            <a:off x="3637293" y="2226372"/>
            <a:ext cx="5149540" cy="386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85728"/>
          <a:ext cx="478635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090"/>
                <a:gridCol w="319090"/>
                <a:gridCol w="319090"/>
                <a:gridCol w="319090"/>
                <a:gridCol w="319090"/>
                <a:gridCol w="319090"/>
                <a:gridCol w="319090"/>
                <a:gridCol w="319090"/>
                <a:gridCol w="319090"/>
                <a:gridCol w="319090"/>
                <a:gridCol w="319090"/>
                <a:gridCol w="319090"/>
                <a:gridCol w="319090"/>
                <a:gridCol w="319090"/>
                <a:gridCol w="319090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й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" name="Picture 4" descr="Картинка 17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2500" t="11250" r="12498" b="11874"/>
          <a:stretch>
            <a:fillRect/>
          </a:stretch>
        </p:blipFill>
        <p:spPr bwMode="auto">
          <a:xfrm rot="746030">
            <a:off x="5088382" y="1648234"/>
            <a:ext cx="3571878" cy="488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357166"/>
          <a:ext cx="518640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й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ж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4" descr="Картинка 17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2500" t="11250" r="12498" b="11874"/>
          <a:stretch>
            <a:fillRect/>
          </a:stretch>
        </p:blipFill>
        <p:spPr bwMode="auto">
          <a:xfrm rot="746030">
            <a:off x="5088382" y="1648234"/>
            <a:ext cx="3571878" cy="488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357166"/>
          <a:ext cx="553216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й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ж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endParaRPr lang="ru-RU" sz="3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4" descr="Картинка 17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2500" t="11250" r="12498" b="11874"/>
          <a:stretch>
            <a:fillRect/>
          </a:stretch>
        </p:blipFill>
        <p:spPr bwMode="auto">
          <a:xfrm rot="746030">
            <a:off x="5088382" y="1648234"/>
            <a:ext cx="3571878" cy="488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285728"/>
          <a:ext cx="553216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77192"/>
                <a:gridCol w="314328"/>
                <a:gridCol w="345760"/>
                <a:gridCol w="345760"/>
                <a:gridCol w="345760"/>
                <a:gridCol w="345760"/>
                <a:gridCol w="345760"/>
                <a:gridCol w="345760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й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ж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endParaRPr lang="ru-RU" sz="3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4" descr="Картинка 17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2500" t="11250" r="12498" b="11874"/>
          <a:stretch>
            <a:fillRect/>
          </a:stretch>
        </p:blipFill>
        <p:spPr bwMode="auto">
          <a:xfrm rot="746030">
            <a:off x="5088382" y="1648234"/>
            <a:ext cx="3571878" cy="488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85728"/>
          <a:ext cx="553216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77192"/>
                <a:gridCol w="314328"/>
                <a:gridCol w="345760"/>
                <a:gridCol w="345760"/>
                <a:gridCol w="345760"/>
                <a:gridCol w="345760"/>
                <a:gridCol w="345760"/>
                <a:gridCol w="345760"/>
              </a:tblGrid>
              <a:tr h="3571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й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ж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endParaRPr lang="ru-RU" sz="3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14810" y="3286124"/>
          <a:ext cx="4746372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531"/>
                <a:gridCol w="395531"/>
                <a:gridCol w="395531"/>
                <a:gridCol w="395531"/>
                <a:gridCol w="395531"/>
                <a:gridCol w="395531"/>
                <a:gridCol w="395531"/>
                <a:gridCol w="395531"/>
                <a:gridCol w="395531"/>
                <a:gridCol w="395531"/>
                <a:gridCol w="395531"/>
                <a:gridCol w="395531"/>
              </a:tblGrid>
              <a:tr h="15049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4" descr="Картинка 17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2500" t="11250" r="12498" b="11874"/>
          <a:stretch>
            <a:fillRect/>
          </a:stretch>
        </p:blipFill>
        <p:spPr bwMode="auto">
          <a:xfrm rot="20652654">
            <a:off x="378748" y="3210245"/>
            <a:ext cx="2266549" cy="309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cenelona.narod.ru/text/tjeplyj-hleb/malchik-i-k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22496">
            <a:off x="6084769" y="349185"/>
            <a:ext cx="265977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214290"/>
          <a:ext cx="571504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</a:tblGrid>
              <a:tr h="3571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й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ж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endParaRPr lang="ru-RU" sz="3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143372" y="3286124"/>
          <a:ext cx="4714912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026"/>
                <a:gridCol w="337026"/>
                <a:gridCol w="337026"/>
                <a:gridCol w="397675"/>
                <a:gridCol w="367351"/>
                <a:gridCol w="367351"/>
                <a:gridCol w="367351"/>
                <a:gridCol w="367351"/>
                <a:gridCol w="367351"/>
                <a:gridCol w="367351"/>
                <a:gridCol w="367351"/>
                <a:gridCol w="367351"/>
                <a:gridCol w="367351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з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7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4" descr="http://cenelona.narod.ru/text/tjeplyj-hleb/malchik-i-k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22496">
            <a:off x="6084769" y="349185"/>
            <a:ext cx="265977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Картинка 17 из 5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2500" t="11250" r="12498" b="11874"/>
          <a:stretch>
            <a:fillRect/>
          </a:stretch>
        </p:blipFill>
        <p:spPr bwMode="auto">
          <a:xfrm rot="20652654">
            <a:off x="378748" y="3210245"/>
            <a:ext cx="2266549" cy="309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9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85728"/>
          <a:ext cx="553216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</a:tblGrid>
              <a:tr h="3571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й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ж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endParaRPr lang="ru-RU" sz="3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857620" y="3357562"/>
          <a:ext cx="496069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595"/>
                <a:gridCol w="354595"/>
                <a:gridCol w="354595"/>
                <a:gridCol w="418405"/>
                <a:gridCol w="386500"/>
                <a:gridCol w="386500"/>
                <a:gridCol w="386500"/>
                <a:gridCol w="386500"/>
                <a:gridCol w="386500"/>
                <a:gridCol w="386500"/>
                <a:gridCol w="386500"/>
                <a:gridCol w="386500"/>
                <a:gridCol w="386500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з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л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4" descr="http://cenelona.narod.ru/text/tjeplyj-hleb/malchik-i-k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22496">
            <a:off x="6084769" y="349185"/>
            <a:ext cx="265977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Картинка 17 из 5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2500" t="11250" r="12498" b="11874"/>
          <a:stretch>
            <a:fillRect/>
          </a:stretch>
        </p:blipFill>
        <p:spPr bwMode="auto">
          <a:xfrm rot="20652654">
            <a:off x="378748" y="3210245"/>
            <a:ext cx="2266549" cy="309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85728"/>
          <a:ext cx="585792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  <a:gridCol w="366120"/>
              </a:tblGrid>
              <a:tr h="3571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й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ж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endParaRPr lang="ru-RU" sz="3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857620" y="3286124"/>
          <a:ext cx="4960694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242"/>
                <a:gridCol w="310242"/>
                <a:gridCol w="310242"/>
                <a:gridCol w="310242"/>
                <a:gridCol w="310242"/>
                <a:gridCol w="366071"/>
                <a:gridCol w="338157"/>
                <a:gridCol w="338157"/>
                <a:gridCol w="338157"/>
                <a:gridCol w="338157"/>
                <a:gridCol w="338157"/>
                <a:gridCol w="338157"/>
                <a:gridCol w="338157"/>
                <a:gridCol w="338157"/>
                <a:gridCol w="338157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з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л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4" descr="http://cenelona.narod.ru/text/tjeplyj-hleb/malchik-i-k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22496">
            <a:off x="6084769" y="349185"/>
            <a:ext cx="265977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Картинка 17 из 5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2500" t="11250" r="12498" b="11874"/>
          <a:stretch>
            <a:fillRect/>
          </a:stretch>
        </p:blipFill>
        <p:spPr bwMode="auto">
          <a:xfrm rot="20652654">
            <a:off x="378748" y="3210245"/>
            <a:ext cx="2266549" cy="309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85728"/>
          <a:ext cx="6143664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979"/>
                <a:gridCol w="383979"/>
                <a:gridCol w="383979"/>
                <a:gridCol w="383979"/>
                <a:gridCol w="383979"/>
                <a:gridCol w="383979"/>
                <a:gridCol w="383979"/>
                <a:gridCol w="383979"/>
                <a:gridCol w="383979"/>
                <a:gridCol w="383979"/>
                <a:gridCol w="383979"/>
                <a:gridCol w="383979"/>
                <a:gridCol w="383979"/>
                <a:gridCol w="383979"/>
                <a:gridCol w="383979"/>
                <a:gridCol w="383979"/>
              </a:tblGrid>
              <a:tr h="3571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й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ж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endParaRPr lang="ru-RU" sz="3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00432" y="3357562"/>
          <a:ext cx="5429282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548"/>
                <a:gridCol w="339548"/>
                <a:gridCol w="339548"/>
                <a:gridCol w="339548"/>
                <a:gridCol w="339548"/>
                <a:gridCol w="400651"/>
                <a:gridCol w="370099"/>
                <a:gridCol w="370099"/>
                <a:gridCol w="370099"/>
                <a:gridCol w="370099"/>
                <a:gridCol w="370099"/>
                <a:gridCol w="370099"/>
                <a:gridCol w="370099"/>
                <a:gridCol w="370099"/>
                <a:gridCol w="370099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з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л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я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4" descr="http://cenelona.narod.ru/text/tjeplyj-hleb/malchik-i-k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22496">
            <a:off x="6084769" y="349185"/>
            <a:ext cx="265977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Картинка 17 из 5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2500" t="11250" r="12498" b="11874"/>
          <a:stretch>
            <a:fillRect/>
          </a:stretch>
        </p:blipFill>
        <p:spPr bwMode="auto">
          <a:xfrm rot="20652654">
            <a:off x="378748" y="3210245"/>
            <a:ext cx="2266549" cy="309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85728"/>
          <a:ext cx="578648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655"/>
                <a:gridCol w="361655"/>
                <a:gridCol w="361655"/>
                <a:gridCol w="361655"/>
                <a:gridCol w="361655"/>
                <a:gridCol w="361655"/>
                <a:gridCol w="361655"/>
                <a:gridCol w="361655"/>
                <a:gridCol w="361655"/>
                <a:gridCol w="361655"/>
                <a:gridCol w="361655"/>
                <a:gridCol w="361655"/>
                <a:gridCol w="361655"/>
                <a:gridCol w="361655"/>
                <a:gridCol w="361655"/>
                <a:gridCol w="361655"/>
              </a:tblGrid>
              <a:tr h="35719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в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й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ж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r>
                        <a:rPr lang="ru-RU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1200"/>
                        </a:spcBef>
                      </a:pPr>
                      <a:endParaRPr lang="ru-RU" sz="32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00206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786182" y="3357562"/>
          <a:ext cx="4929221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346"/>
                <a:gridCol w="352346"/>
                <a:gridCol w="352346"/>
                <a:gridCol w="415751"/>
                <a:gridCol w="384048"/>
                <a:gridCol w="384048"/>
                <a:gridCol w="384048"/>
                <a:gridCol w="384048"/>
                <a:gridCol w="384048"/>
                <a:gridCol w="384048"/>
                <a:gridCol w="384048"/>
                <a:gridCol w="384048"/>
                <a:gridCol w="384048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з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л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о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я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П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4" descr="http://cenelona.narod.ru/text/tjeplyj-hleb/malchik-i-k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22496">
            <a:off x="6084769" y="349185"/>
            <a:ext cx="265977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Картинка 17 из 5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2500" t="11250" r="12498" b="11874"/>
          <a:stretch>
            <a:fillRect/>
          </a:stretch>
        </p:blipFill>
        <p:spPr bwMode="auto">
          <a:xfrm rot="20652654">
            <a:off x="378748" y="3210245"/>
            <a:ext cx="2266549" cy="309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chemeClr val="bg1">
                    <a:lumMod val="65000"/>
                  </a:schemeClr>
                </a:solidFill>
              </a:rPr>
              <a:t>Цели урока:</a:t>
            </a:r>
            <a:endParaRPr lang="ru-RU" u="sng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Осознание идейного содержания, построения и системы образов сказки Паустовского “Теплый хлеб”.</a:t>
            </a:r>
          </a:p>
          <a:p>
            <a:pPr lvl="0"/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Отработка навыков работы учащихся с элементами комплексного анализа.</a:t>
            </a:r>
          </a:p>
          <a:p>
            <a:pPr lvl="0"/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Воспитание нравственности, любви к живому.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trumb_9232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Персонажи сказки «Теплый хлеб"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 rot="1462116">
            <a:off x="6143636" y="1071546"/>
            <a:ext cx="1785950" cy="135732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сорока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8" name="Блок-схема: узел 7"/>
          <p:cNvSpPr/>
          <p:nvPr/>
        </p:nvSpPr>
        <p:spPr>
          <a:xfrm rot="2147205">
            <a:off x="6500826" y="3214686"/>
            <a:ext cx="1928826" cy="135732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Конь </a:t>
            </a:r>
            <a:r>
              <a:rPr lang="ru-RU" b="1" dirty="0" smtClean="0">
                <a:solidFill>
                  <a:srgbClr val="0070C0"/>
                </a:solidFill>
              </a:rPr>
              <a:t>Мальчик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Блок-схема: узел 8"/>
          <p:cNvSpPr/>
          <p:nvPr/>
        </p:nvSpPr>
        <p:spPr>
          <a:xfrm rot="1787675">
            <a:off x="5715008" y="5072074"/>
            <a:ext cx="1785950" cy="135732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Теплый ветер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3786224" y="1429417"/>
            <a:ext cx="1846174" cy="135732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Старики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Блок-схема: узел 10"/>
          <p:cNvSpPr/>
          <p:nvPr/>
        </p:nvSpPr>
        <p:spPr>
          <a:xfrm rot="20528537">
            <a:off x="1454453" y="1271594"/>
            <a:ext cx="1992579" cy="141267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ребята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 rot="19938798">
            <a:off x="1284624" y="2980386"/>
            <a:ext cx="1785950" cy="135732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бабка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3" name="Блок-схема: узел 12"/>
          <p:cNvSpPr/>
          <p:nvPr/>
        </p:nvSpPr>
        <p:spPr>
          <a:xfrm rot="20883064">
            <a:off x="1835642" y="4885061"/>
            <a:ext cx="1785950" cy="135732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70C0"/>
                </a:solidFill>
              </a:rPr>
              <a:t>Панкрат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3643306" y="3500438"/>
            <a:ext cx="2071702" cy="1357322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Филька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572008"/>
            <a:ext cx="1639281" cy="166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03173">
            <a:off x="639376" y="751695"/>
            <a:ext cx="13144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5000635"/>
            <a:ext cx="1414466" cy="115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643834" y="2428868"/>
            <a:ext cx="1289906" cy="1366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571480"/>
            <a:ext cx="1576392" cy="1238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9558" y="2786058"/>
            <a:ext cx="1146790" cy="144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43372" y="428604"/>
            <a:ext cx="1214445" cy="159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86644" y="5286388"/>
            <a:ext cx="1685928" cy="102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Стрелка вправо с вырезом 26"/>
          <p:cNvSpPr/>
          <p:nvPr/>
        </p:nvSpPr>
        <p:spPr>
          <a:xfrm rot="21319268">
            <a:off x="5652290" y="3823093"/>
            <a:ext cx="915067" cy="251196"/>
          </a:xfrm>
          <a:prstGeom prst="notchedRightArrow">
            <a:avLst>
              <a:gd name="adj1" fmla="val 7862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        </a:t>
            </a:r>
            <a:endParaRPr lang="ru-RU" dirty="0"/>
          </a:p>
        </p:txBody>
      </p:sp>
      <p:sp>
        <p:nvSpPr>
          <p:cNvPr id="28" name="Стрелка вправо с вырезом 27"/>
          <p:cNvSpPr/>
          <p:nvPr/>
        </p:nvSpPr>
        <p:spPr>
          <a:xfrm rot="18728103">
            <a:off x="5317753" y="2708099"/>
            <a:ext cx="1424115" cy="4286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        </a:t>
            </a:r>
            <a:endParaRPr lang="ru-RU" dirty="0"/>
          </a:p>
        </p:txBody>
      </p:sp>
      <p:sp>
        <p:nvSpPr>
          <p:cNvPr id="33" name="Стрелка вправо с вырезом 32"/>
          <p:cNvSpPr/>
          <p:nvPr/>
        </p:nvSpPr>
        <p:spPr>
          <a:xfrm rot="16200000">
            <a:off x="4340386" y="2880199"/>
            <a:ext cx="636799" cy="4286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        </a:t>
            </a:r>
            <a:endParaRPr lang="ru-RU" dirty="0"/>
          </a:p>
        </p:txBody>
      </p:sp>
      <p:sp>
        <p:nvSpPr>
          <p:cNvPr id="34" name="Стрелка вправо с вырезом 33"/>
          <p:cNvSpPr/>
          <p:nvPr/>
        </p:nvSpPr>
        <p:spPr>
          <a:xfrm rot="8006369">
            <a:off x="3199381" y="4521930"/>
            <a:ext cx="636799" cy="4286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        </a:t>
            </a:r>
            <a:endParaRPr lang="ru-RU" dirty="0"/>
          </a:p>
        </p:txBody>
      </p:sp>
      <p:sp>
        <p:nvSpPr>
          <p:cNvPr id="35" name="Стрелка вправо с вырезом 34"/>
          <p:cNvSpPr/>
          <p:nvPr/>
        </p:nvSpPr>
        <p:spPr>
          <a:xfrm rot="2468264">
            <a:off x="5634519" y="4442814"/>
            <a:ext cx="636799" cy="4286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        </a:t>
            </a:r>
            <a:endParaRPr lang="ru-RU" dirty="0"/>
          </a:p>
        </p:txBody>
      </p:sp>
      <p:sp>
        <p:nvSpPr>
          <p:cNvPr id="36" name="Стрелка вправо с вырезом 35"/>
          <p:cNvSpPr/>
          <p:nvPr/>
        </p:nvSpPr>
        <p:spPr>
          <a:xfrm rot="12250622">
            <a:off x="2900719" y="3649323"/>
            <a:ext cx="803604" cy="4286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        </a:t>
            </a:r>
            <a:endParaRPr lang="ru-RU" dirty="0"/>
          </a:p>
        </p:txBody>
      </p:sp>
      <p:sp>
        <p:nvSpPr>
          <p:cNvPr id="37" name="Стрелка вправо с вырезом 36"/>
          <p:cNvSpPr/>
          <p:nvPr/>
        </p:nvSpPr>
        <p:spPr>
          <a:xfrm rot="13693309">
            <a:off x="2922535" y="2745466"/>
            <a:ext cx="1424115" cy="4286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          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trumb_9232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4643470" cy="714356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Кто же такой Филька?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071810"/>
            <a:ext cx="29241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20939899">
            <a:off x="294441" y="748573"/>
            <a:ext cx="2928958" cy="3367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99823">
            <a:off x="6143636" y="285728"/>
            <a:ext cx="26574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 descr="Картинка 7 из 5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64706">
            <a:off x="5429256" y="3786190"/>
            <a:ext cx="35147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642918"/>
            <a:ext cx="1876427" cy="23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Волна 14"/>
          <p:cNvSpPr/>
          <p:nvPr/>
        </p:nvSpPr>
        <p:spPr>
          <a:xfrm>
            <a:off x="0" y="4857760"/>
            <a:ext cx="2143108" cy="1643074"/>
          </a:xfrm>
          <a:prstGeom prst="wave">
            <a:avLst>
              <a:gd name="adj1" fmla="val 12500"/>
              <a:gd name="adj2" fmla="val -6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Кафры из мультфильма и иллюстрации  из книги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1" descr="File036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000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515220" cy="1000108"/>
          </a:xfrm>
        </p:spPr>
        <p:txBody>
          <a:bodyPr/>
          <a:lstStyle/>
          <a:p>
            <a:r>
              <a:rPr lang="ru-RU" sz="2400" i="1" u="sng" dirty="0" smtClean="0">
                <a:solidFill>
                  <a:schemeClr val="accent1">
                    <a:lumMod val="75000"/>
                  </a:schemeClr>
                </a:solidFill>
              </a:rPr>
              <a:t>Самый  близкий человек для Фильки – бабушка.</a:t>
            </a:r>
            <a:r>
              <a:rPr lang="ru-RU" sz="2400" u="sng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u="sng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2643174" y="4214818"/>
            <a:ext cx="214314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://cenelona.narod.ru/text/tjeplyj-hleb/na-pech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14356"/>
            <a:ext cx="4417529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ьная выноска 6"/>
          <p:cNvSpPr/>
          <p:nvPr/>
        </p:nvSpPr>
        <p:spPr>
          <a:xfrm rot="19684505">
            <a:off x="-99250" y="620616"/>
            <a:ext cx="2055824" cy="2759247"/>
          </a:xfrm>
          <a:prstGeom prst="wedgeEllipseCallout">
            <a:avLst>
              <a:gd name="adj1" fmla="val 5852"/>
              <a:gd name="adj2" fmla="val 774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 smtClean="0">
              <a:solidFill>
                <a:srgbClr val="002060"/>
              </a:solidFill>
            </a:endParaRPr>
          </a:p>
          <a:p>
            <a:pPr algn="r"/>
            <a:endParaRPr lang="ru-RU" dirty="0" smtClean="0">
              <a:solidFill>
                <a:srgbClr val="002060"/>
              </a:solidFill>
            </a:endParaRPr>
          </a:p>
          <a:p>
            <a:pPr algn="r"/>
            <a:endParaRPr lang="ru-RU" dirty="0" smtClean="0">
              <a:solidFill>
                <a:srgbClr val="002060"/>
              </a:solidFill>
            </a:endParaRPr>
          </a:p>
          <a:p>
            <a:pPr algn="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..100 лет назад…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Picture 2" descr="http://cenelona.narod.ru/text/tjeplyj-hleb/solda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85794"/>
            <a:ext cx="1238503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http://cenelona.narod.ru/text/tjeplyj-hleb/malch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9054" y="1785926"/>
            <a:ext cx="3944946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ьная выноска 9"/>
          <p:cNvSpPr/>
          <p:nvPr/>
        </p:nvSpPr>
        <p:spPr>
          <a:xfrm rot="1591287">
            <a:off x="3618010" y="461640"/>
            <a:ext cx="648165" cy="71724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5929322" y="642918"/>
            <a:ext cx="2143140" cy="1214446"/>
          </a:xfrm>
          <a:prstGeom prst="wedgeRoundRectCallout">
            <a:avLst>
              <a:gd name="adj1" fmla="val -104789"/>
              <a:gd name="adj2" fmla="val 1632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Злоба людская</a:t>
            </a: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Охлаждение сердца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3328982" cy="511156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Мельник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</a:rPr>
              <a:t>Панкрат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http://cenelona.narod.ru/text/tjeplyj-hleb/voronoj-k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714356"/>
            <a:ext cx="4143372" cy="3115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cenelona.narod.ru/text/tjeplyj-hleb/melnic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2640" y="0"/>
            <a:ext cx="3231360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ilm_3761_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03184">
            <a:off x="205572" y="3212305"/>
            <a:ext cx="3514725" cy="2686050"/>
          </a:xfrm>
          <a:prstGeom prst="rect">
            <a:avLst/>
          </a:prstGeom>
        </p:spPr>
      </p:pic>
      <p:pic>
        <p:nvPicPr>
          <p:cNvPr id="8" name="Рисунок 7" descr="teplii_hle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4572000" y="3929066"/>
            <a:ext cx="2647979" cy="26479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" descr="File036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543925" cy="642938"/>
          </a:xfrm>
        </p:spPr>
        <p:txBody>
          <a:bodyPr/>
          <a:lstStyle/>
          <a:p>
            <a:pPr algn="l"/>
            <a:r>
              <a:rPr lang="ru-RU" sz="3200" u="sng" dirty="0" smtClean="0">
                <a:solidFill>
                  <a:srgbClr val="002060"/>
                </a:solidFill>
              </a:rPr>
              <a:t>Что же придумал Филька?</a:t>
            </a:r>
            <a:endParaRPr lang="ru-RU" sz="3200" u="sng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trumb_9232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42976" y="0"/>
            <a:ext cx="7572428" cy="1785926"/>
          </a:xfrm>
        </p:spPr>
        <p:txBody>
          <a:bodyPr/>
          <a:lstStyle/>
          <a:p>
            <a:r>
              <a:rPr lang="ru-RU" sz="2400" i="1" dirty="0" smtClean="0">
                <a:solidFill>
                  <a:srgbClr val="00B0F0"/>
                </a:solidFill>
              </a:rPr>
              <a:t>…</a:t>
            </a:r>
            <a:endParaRPr lang="ru-RU" sz="2400" dirty="0">
              <a:solidFill>
                <a:srgbClr val="00B0F0"/>
              </a:solidFill>
            </a:endParaRPr>
          </a:p>
        </p:txBody>
      </p:sp>
      <p:pic>
        <p:nvPicPr>
          <p:cNvPr id="13" name="Рисунок 12" descr="море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4000" cy="6858001"/>
          </a:xfrm>
          <a:prstGeom prst="rect">
            <a:avLst/>
          </a:prstGeom>
        </p:spPr>
      </p:pic>
      <p:pic>
        <p:nvPicPr>
          <p:cNvPr id="12" name="Рисунок 11" descr="сорока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10604">
            <a:off x="-151481" y="1062971"/>
            <a:ext cx="3132810" cy="3132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14282" y="0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Сорока полетела к теплому морю, разбудила летний ветер, упросила его прилететь в деревню и принести тепло…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trumb_9232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14290"/>
            <a:ext cx="33242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5472122" cy="3071810"/>
          </a:xfrm>
        </p:spPr>
        <p:txBody>
          <a:bodyPr/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i="1" dirty="0" smtClean="0">
                <a:solidFill>
                  <a:srgbClr val="00B0F0"/>
                </a:solidFill>
              </a:rPr>
              <a:t>Все вместе они прекратили стужу, освободили воду,</a:t>
            </a:r>
            <a:br>
              <a:rPr lang="ru-RU" sz="2800" i="1" dirty="0" smtClean="0">
                <a:solidFill>
                  <a:srgbClr val="00B0F0"/>
                </a:solidFill>
              </a:rPr>
            </a:br>
            <a:r>
              <a:rPr lang="ru-RU" sz="2800" i="1" dirty="0" smtClean="0">
                <a:solidFill>
                  <a:srgbClr val="00B0F0"/>
                </a:solidFill>
              </a:rPr>
              <a:t> дали возможность </a:t>
            </a:r>
            <a:r>
              <a:rPr lang="ru-RU" sz="2800" i="1" dirty="0" err="1" smtClean="0">
                <a:solidFill>
                  <a:srgbClr val="00B0F0"/>
                </a:solidFill>
              </a:rPr>
              <a:t>Панкрату</a:t>
            </a:r>
            <a:r>
              <a:rPr lang="ru-RU" sz="2800" i="1" dirty="0" smtClean="0">
                <a:solidFill>
                  <a:srgbClr val="00B0F0"/>
                </a:solidFill>
              </a:rPr>
              <a:t> намолоть муки</a:t>
            </a:r>
            <a:br>
              <a:rPr lang="ru-RU" sz="2800" i="1" dirty="0" smtClean="0">
                <a:solidFill>
                  <a:srgbClr val="00B0F0"/>
                </a:solidFill>
              </a:rPr>
            </a:br>
            <a:r>
              <a:rPr lang="ru-RU" sz="2800" i="1" dirty="0" smtClean="0">
                <a:solidFill>
                  <a:srgbClr val="00B0F0"/>
                </a:solidFill>
              </a:rPr>
              <a:t> для жителей деревни</a:t>
            </a:r>
            <a:br>
              <a:rPr lang="ru-RU" sz="2800" i="1" dirty="0" smtClean="0">
                <a:solidFill>
                  <a:srgbClr val="00B0F0"/>
                </a:solidFill>
              </a:rPr>
            </a:br>
            <a:r>
              <a:rPr lang="ru-RU" sz="2800" i="1" dirty="0" smtClean="0">
                <a:solidFill>
                  <a:srgbClr val="00B0F0"/>
                </a:solidFill>
              </a:rPr>
              <a:t> и напечь хлеба.</a:t>
            </a:r>
            <a:r>
              <a:rPr lang="ru-RU" sz="2800" dirty="0" smtClean="0">
                <a:solidFill>
                  <a:srgbClr val="00B0F0"/>
                </a:solidFill>
              </a:rPr>
              <a:t/>
            </a:r>
            <a:br>
              <a:rPr lang="ru-RU" sz="2800" dirty="0" smtClean="0">
                <a:solidFill>
                  <a:srgbClr val="00B0F0"/>
                </a:solidFill>
              </a:rPr>
            </a:br>
            <a:endParaRPr lang="ru-RU" sz="2800" dirty="0">
              <a:solidFill>
                <a:srgbClr val="00B0F0"/>
              </a:solidFill>
            </a:endParaRPr>
          </a:p>
        </p:txBody>
      </p:sp>
      <p:pic>
        <p:nvPicPr>
          <p:cNvPr id="6" name="Рисунок 5" descr="brot_gro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3035300"/>
            <a:ext cx="5080000" cy="3822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7" y="0"/>
            <a:ext cx="9131126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429124" y="274638"/>
            <a:ext cx="4214842" cy="1143000"/>
          </a:xfrm>
        </p:spPr>
        <p:txBody>
          <a:bodyPr/>
          <a:lstStyle/>
          <a:p>
            <a:r>
              <a:rPr lang="ru-RU" sz="2800" i="1" u="sng" dirty="0" smtClean="0"/>
              <a:t>Эпиграфы: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4500562" y="928670"/>
            <a:ext cx="4397346" cy="1928826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   Умел ошибиться – умей и поправиться </a:t>
            </a:r>
            <a:r>
              <a:rPr lang="ru-RU" sz="2000" i="1" dirty="0" smtClean="0"/>
              <a:t>(пословица</a:t>
            </a:r>
            <a:r>
              <a:rPr lang="ru-RU" sz="2800" i="1" dirty="0" smtClean="0"/>
              <a:t>)</a:t>
            </a:r>
            <a:r>
              <a:rPr lang="ru-RU" sz="2800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294967295"/>
          </p:nvPr>
        </p:nvSpPr>
        <p:spPr>
          <a:xfrm>
            <a:off x="4714876" y="4714860"/>
            <a:ext cx="4429124" cy="21431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Всегда следует </a:t>
            </a:r>
            <a:r>
              <a:rPr lang="ru-RU" dirty="0" err="1" smtClean="0"/>
              <a:t>cтремиться</a:t>
            </a:r>
            <a:r>
              <a:rPr lang="ru-RU" dirty="0" smtClean="0"/>
              <a:t> к прекрасному.</a:t>
            </a:r>
          </a:p>
          <a:p>
            <a:pPr algn="r">
              <a:buNone/>
            </a:pPr>
            <a:r>
              <a:rPr lang="ru-RU" sz="2400" i="1" dirty="0" smtClean="0"/>
              <a:t>К.Паустовский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" name="Picture 2" descr="Картинка 3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7353"/>
          <a:stretch>
            <a:fillRect/>
          </a:stretch>
        </p:blipFill>
        <p:spPr bwMode="auto">
          <a:xfrm>
            <a:off x="7143768" y="2928934"/>
            <a:ext cx="1500198" cy="1853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5720" y="785794"/>
            <a:ext cx="414340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Филька исправил свою ошибку и этим он доказал, что он сильный и мужественный человек,</a:t>
            </a:r>
            <a:b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него хватило и душевных, и физических сил, чтобы исправить злое дело, которое </a:t>
            </a:r>
            <a:b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он натворил, а значит – он приблизился </a:t>
            </a:r>
            <a:b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 прекрасному</a:t>
            </a: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Рисунок 11" descr="i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2143116"/>
            <a:ext cx="1730705" cy="23179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7" y="0"/>
            <a:ext cx="9131126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429124" y="274638"/>
            <a:ext cx="4214842" cy="1143000"/>
          </a:xfrm>
        </p:spPr>
        <p:txBody>
          <a:bodyPr/>
          <a:lstStyle/>
          <a:p>
            <a:r>
              <a:rPr lang="ru-RU" sz="2800" i="1" u="sng" dirty="0" smtClean="0"/>
              <a:t>Эпиграфы: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4500562" y="928670"/>
            <a:ext cx="4397346" cy="1928826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   Умел ошибиться – умей и поправиться </a:t>
            </a:r>
            <a:r>
              <a:rPr lang="ru-RU" sz="2000" i="1" dirty="0" smtClean="0"/>
              <a:t>(пословица</a:t>
            </a:r>
            <a:r>
              <a:rPr lang="ru-RU" sz="2800" i="1" dirty="0" smtClean="0"/>
              <a:t>)</a:t>
            </a:r>
            <a:r>
              <a:rPr lang="ru-RU" sz="2800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294967295"/>
          </p:nvPr>
        </p:nvSpPr>
        <p:spPr>
          <a:xfrm>
            <a:off x="4714876" y="4714860"/>
            <a:ext cx="4429124" cy="21431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Всегда следует </a:t>
            </a:r>
            <a:r>
              <a:rPr lang="ru-RU" dirty="0" err="1" smtClean="0"/>
              <a:t>cтремиться</a:t>
            </a:r>
            <a:r>
              <a:rPr lang="ru-RU" dirty="0" smtClean="0"/>
              <a:t> к прекрасному.</a:t>
            </a:r>
          </a:p>
          <a:p>
            <a:pPr algn="r">
              <a:buNone/>
            </a:pPr>
            <a:r>
              <a:rPr lang="ru-RU" sz="2400" i="1" dirty="0" smtClean="0"/>
              <a:t>К.Паустовский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" name="Picture 2" descr="Картинка 3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7353"/>
          <a:stretch>
            <a:fillRect/>
          </a:stretch>
        </p:blipFill>
        <p:spPr bwMode="auto">
          <a:xfrm>
            <a:off x="7143768" y="2928934"/>
            <a:ext cx="1500198" cy="1853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i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2143116"/>
            <a:ext cx="1730705" cy="231790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21058519">
            <a:off x="571472" y="1000108"/>
            <a:ext cx="39290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Филька -  бессмысленный </a:t>
            </a:r>
            <a:r>
              <a:rPr lang="ru-RU" sz="2000" b="1" i="1" dirty="0" err="1" smtClean="0"/>
              <a:t>гражданинин</a:t>
            </a:r>
            <a:r>
              <a:rPr lang="ru-RU" sz="2000" b="1" i="1" dirty="0" smtClean="0"/>
              <a:t>.</a:t>
            </a:r>
            <a:endParaRPr lang="ru-RU" sz="2000" b="1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4282" y="2786058"/>
            <a:ext cx="38576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Честный человек. Хороший человек. Настоящий гражданин, 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это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значит,-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“Отечества </a:t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достойный сын”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rumb_9232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0_5b99_f4c1da9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071458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3571900" cy="511156"/>
          </a:xfrm>
        </p:spPr>
        <p:txBody>
          <a:bodyPr/>
          <a:lstStyle/>
          <a:p>
            <a:r>
              <a:rPr lang="ru-RU" sz="3600" i="1" u="sng" dirty="0" smtClean="0">
                <a:solidFill>
                  <a:srgbClr val="00B0F0"/>
                </a:solidFill>
              </a:rPr>
              <a:t>примирение</a:t>
            </a:r>
            <a:endParaRPr lang="ru-RU" i="1" u="sng" dirty="0">
              <a:solidFill>
                <a:srgbClr val="00B0F0"/>
              </a:solidFill>
            </a:endParaRPr>
          </a:p>
        </p:txBody>
      </p:sp>
      <p:pic>
        <p:nvPicPr>
          <p:cNvPr id="5" name="Рисунок 1" descr="File036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62783">
            <a:off x="367852" y="1197413"/>
            <a:ext cx="4770881" cy="510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878197"/>
            <a:ext cx="3357554" cy="397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95698dfa1d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20703">
            <a:off x="5950688" y="289886"/>
            <a:ext cx="2896629" cy="21724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trumb_9232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215074" cy="4429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571472" y="0"/>
            <a:ext cx="442915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786313" y="0"/>
            <a:ext cx="4357686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  <p:sp>
        <p:nvSpPr>
          <p:cNvPr id="15" name="Волна 14"/>
          <p:cNvSpPr/>
          <p:nvPr/>
        </p:nvSpPr>
        <p:spPr>
          <a:xfrm>
            <a:off x="3000364" y="3571876"/>
            <a:ext cx="3786214" cy="1000132"/>
          </a:xfrm>
          <a:prstGeom prst="wave">
            <a:avLst/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Теплый хлеб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71802" y="285728"/>
            <a:ext cx="36433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kern="0" dirty="0" smtClean="0">
                <a:solidFill>
                  <a:schemeClr val="bg1"/>
                </a:solidFill>
              </a:rPr>
              <a:t>Хлеб - всему голова</a:t>
            </a:r>
            <a:endParaRPr lang="ru-RU" sz="2800" dirty="0"/>
          </a:p>
        </p:txBody>
      </p:sp>
      <p:sp>
        <p:nvSpPr>
          <p:cNvPr id="18" name="Волна 17"/>
          <p:cNvSpPr/>
          <p:nvPr/>
        </p:nvSpPr>
        <p:spPr>
          <a:xfrm rot="20959677">
            <a:off x="5552808" y="4657283"/>
            <a:ext cx="3429024" cy="207167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10000"/>
                  </a:schemeClr>
                </a:solidFill>
              </a:rPr>
              <a:t>Испечённый  и предложенный  от всей души и сердца</a:t>
            </a:r>
            <a:endParaRPr lang="ru-RU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9" name="Волна 18"/>
          <p:cNvSpPr/>
          <p:nvPr/>
        </p:nvSpPr>
        <p:spPr>
          <a:xfrm rot="482842">
            <a:off x="285720" y="4500570"/>
            <a:ext cx="3500462" cy="207170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10000"/>
                  </a:schemeClr>
                </a:solidFill>
              </a:rPr>
              <a:t>Свежеприготовленный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10000"/>
                  </a:schemeClr>
                </a:solidFill>
              </a:rPr>
              <a:t>Горячий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10000"/>
                  </a:schemeClr>
                </a:solidFill>
              </a:rPr>
              <a:t>душистый</a:t>
            </a:r>
            <a:endParaRPr lang="ru-RU" b="1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20" name="Стрелка вправо с вырезом 19"/>
          <p:cNvSpPr/>
          <p:nvPr/>
        </p:nvSpPr>
        <p:spPr>
          <a:xfrm rot="8904772">
            <a:off x="3873215" y="4681733"/>
            <a:ext cx="785818" cy="3571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с вырезом 20"/>
          <p:cNvSpPr/>
          <p:nvPr/>
        </p:nvSpPr>
        <p:spPr>
          <a:xfrm rot="2862097">
            <a:off x="4668721" y="4752198"/>
            <a:ext cx="785818" cy="3571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trumb_9232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75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trumb_92328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malchik-i-k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5627" y="0"/>
            <a:ext cx="6828373" cy="6858000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 rot="20495091">
            <a:off x="-181654" y="477659"/>
            <a:ext cx="3591942" cy="3502928"/>
          </a:xfrm>
          <a:prstGeom prst="wedgeEllipseCallout">
            <a:avLst>
              <a:gd name="adj1" fmla="val 13682"/>
              <a:gd name="adj2" fmla="val 697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Надо с добром относиться к людям. И тогда жить станет легче, интереснее. Надо делать добро, а если ошибешься, то не надо бояться покаяться и исправить ошибку.</a:t>
            </a:r>
          </a:p>
        </p:txBody>
      </p:sp>
      <p:sp>
        <p:nvSpPr>
          <p:cNvPr id="5" name="Овальная выноска 4"/>
          <p:cNvSpPr/>
          <p:nvPr/>
        </p:nvSpPr>
        <p:spPr>
          <a:xfrm>
            <a:off x="4214810" y="285728"/>
            <a:ext cx="2571768" cy="2286016"/>
          </a:xfrm>
          <a:prstGeom prst="wedgeEllipseCallout">
            <a:avLst>
              <a:gd name="adj1" fmla="val -67628"/>
              <a:gd name="adj2" fmla="val 1331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Надо уметь прощать ошибки, ведь ошибиться может каждый…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9918a11c0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02892" cy="685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7" y="0"/>
            <a:ext cx="9131126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429124" y="274638"/>
            <a:ext cx="4214842" cy="1143000"/>
          </a:xfrm>
        </p:spPr>
        <p:txBody>
          <a:bodyPr/>
          <a:lstStyle/>
          <a:p>
            <a:r>
              <a:rPr lang="ru-RU" sz="2800" i="1" u="sng" dirty="0" smtClean="0"/>
              <a:t>Эпиграфы: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4500562" y="928670"/>
            <a:ext cx="4397346" cy="1928826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   Умел ошибиться – умей и поправиться </a:t>
            </a:r>
            <a:r>
              <a:rPr lang="ru-RU" sz="2000" i="1" dirty="0" smtClean="0"/>
              <a:t>(пословица</a:t>
            </a:r>
            <a:r>
              <a:rPr lang="ru-RU" sz="2800" i="1" dirty="0" smtClean="0"/>
              <a:t>)</a:t>
            </a:r>
            <a:r>
              <a:rPr lang="ru-RU" sz="2800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294967295"/>
          </p:nvPr>
        </p:nvSpPr>
        <p:spPr>
          <a:xfrm>
            <a:off x="4714876" y="4714860"/>
            <a:ext cx="4429124" cy="21431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Всегда следует </a:t>
            </a:r>
            <a:r>
              <a:rPr lang="ru-RU" dirty="0" err="1" smtClean="0"/>
              <a:t>cтремиться</a:t>
            </a:r>
            <a:r>
              <a:rPr lang="ru-RU" dirty="0" smtClean="0"/>
              <a:t> к прекрасному.</a:t>
            </a:r>
          </a:p>
          <a:p>
            <a:pPr algn="r">
              <a:buNone/>
            </a:pPr>
            <a:r>
              <a:rPr lang="ru-RU" sz="2400" i="1" dirty="0" smtClean="0"/>
              <a:t>К.Паустовский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642918"/>
            <a:ext cx="38576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Чему учит сказка К.Г.Паустовского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“Теплый хлеб”?</a:t>
            </a:r>
          </a:p>
        </p:txBody>
      </p:sp>
      <p:pic>
        <p:nvPicPr>
          <p:cNvPr id="10" name="Picture 2" descr="Картинка 3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7353"/>
          <a:stretch>
            <a:fillRect/>
          </a:stretch>
        </p:blipFill>
        <p:spPr bwMode="auto">
          <a:xfrm>
            <a:off x="928662" y="2643182"/>
            <a:ext cx="283363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i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2143116"/>
            <a:ext cx="1928826" cy="25832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7" y="0"/>
            <a:ext cx="9131126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4500562" cy="1143000"/>
          </a:xfrm>
        </p:spPr>
        <p:txBody>
          <a:bodyPr/>
          <a:lstStyle/>
          <a:p>
            <a:r>
              <a:rPr lang="ru-RU" sz="2800" u="sng" dirty="0" smtClean="0"/>
              <a:t>Цели и задачи урока</a:t>
            </a:r>
            <a:endParaRPr lang="ru-RU" sz="2800" u="sng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4294967295"/>
          </p:nvPr>
        </p:nvSpPr>
        <p:spPr>
          <a:xfrm>
            <a:off x="0" y="1500174"/>
            <a:ext cx="4497358" cy="395128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Мы должны рассмотреть, как построена сказка и какие образы помогают раскрыть ее содержание.</a:t>
            </a:r>
          </a:p>
          <a:p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294967295"/>
          </p:nvPr>
        </p:nvSpPr>
        <p:spPr>
          <a:xfrm>
            <a:off x="214282" y="3500438"/>
            <a:ext cx="4327527" cy="3951287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2. Мы должны доказать, </a:t>
            </a:r>
            <a:br>
              <a:rPr lang="ru-RU" sz="2400" dirty="0" smtClean="0"/>
            </a:br>
            <a:r>
              <a:rPr lang="ru-RU" sz="2400" dirty="0" smtClean="0"/>
              <a:t>что наши эпиграфы соответствуют главной мысли произведения К.Г.Паустовского.</a:t>
            </a:r>
          </a:p>
          <a:p>
            <a:endParaRPr lang="ru-RU" dirty="0"/>
          </a:p>
        </p:txBody>
      </p:sp>
      <p:pic>
        <p:nvPicPr>
          <p:cNvPr id="13" name="Picture 4" descr="Картинка 17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2500" t="11250" r="12498" b="11874"/>
          <a:stretch>
            <a:fillRect/>
          </a:stretch>
        </p:blipFill>
        <p:spPr bwMode="auto">
          <a:xfrm>
            <a:off x="5143504" y="1142984"/>
            <a:ext cx="334475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1126" cy="6858000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28596" y="571480"/>
            <a:ext cx="3971924" cy="1143000"/>
          </a:xfrm>
        </p:spPr>
        <p:txBody>
          <a:bodyPr/>
          <a:lstStyle/>
          <a:p>
            <a:endParaRPr lang="ru-RU" sz="3200" dirty="0"/>
          </a:p>
        </p:txBody>
      </p:sp>
      <p:graphicFrame>
        <p:nvGraphicFramePr>
          <p:cNvPr id="15" name="Содержимое 1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Схема 16"/>
          <p:cNvGraphicFramePr/>
          <p:nvPr/>
        </p:nvGraphicFramePr>
        <p:xfrm>
          <a:off x="642910" y="2000240"/>
          <a:ext cx="3500462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8" name="Горизонтальный свиток 17"/>
          <p:cNvSpPr/>
          <p:nvPr/>
        </p:nvSpPr>
        <p:spPr>
          <a:xfrm>
            <a:off x="500034" y="500042"/>
            <a:ext cx="3643338" cy="128588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Сказка состоит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из 3-х частей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19" name="Схема 18"/>
          <p:cNvGraphicFramePr/>
          <p:nvPr/>
        </p:nvGraphicFramePr>
        <p:xfrm>
          <a:off x="5357818" y="1571612"/>
          <a:ext cx="3500462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1" name="Стрелка вправо с вырезом 20"/>
          <p:cNvSpPr/>
          <p:nvPr/>
        </p:nvSpPr>
        <p:spPr>
          <a:xfrm>
            <a:off x="3428992" y="2285992"/>
            <a:ext cx="2500330" cy="50006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с вырезом 21"/>
          <p:cNvSpPr/>
          <p:nvPr/>
        </p:nvSpPr>
        <p:spPr>
          <a:xfrm>
            <a:off x="3571868" y="3929066"/>
            <a:ext cx="2500330" cy="50006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с вырезом 22"/>
          <p:cNvSpPr/>
          <p:nvPr/>
        </p:nvSpPr>
        <p:spPr>
          <a:xfrm>
            <a:off x="3571868" y="5286388"/>
            <a:ext cx="2500330" cy="50006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285728"/>
          <a:ext cx="449488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571472" y="857232"/>
            <a:ext cx="4071966" cy="1588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357686" y="571480"/>
            <a:ext cx="571504" cy="1588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15076" y="570686"/>
            <a:ext cx="571504" cy="1588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71472" y="285728"/>
            <a:ext cx="4071966" cy="1588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4" descr="Картинка 17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2500" t="11250" r="12498" b="11874"/>
          <a:stretch>
            <a:fillRect/>
          </a:stretch>
        </p:blipFill>
        <p:spPr bwMode="auto">
          <a:xfrm rot="746030">
            <a:off x="5088382" y="1648234"/>
            <a:ext cx="3571878" cy="488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rumb_923280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285728"/>
          <a:ext cx="4494880" cy="322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  <a:gridCol w="345760"/>
              </a:tblGrid>
              <a:tr h="571502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err="1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к</a:t>
                      </a: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13586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ru-RU" sz="32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60008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885831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endParaRPr lang="ru-RU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571472" y="285728"/>
            <a:ext cx="4071966" cy="1588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215076" y="570686"/>
            <a:ext cx="571504" cy="1588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2214546" y="1428736"/>
            <a:ext cx="242889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Картинка 17 из 5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2500" t="11250" r="12498" b="11874"/>
          <a:stretch>
            <a:fillRect/>
          </a:stretch>
        </p:blipFill>
        <p:spPr bwMode="auto">
          <a:xfrm rot="746030">
            <a:off x="5088382" y="1648234"/>
            <a:ext cx="3571878" cy="488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ЛЬКЛОР 5 КЛАСС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ФОЛЬКЛОР 5 КЛАСС</Template>
  <TotalTime>515</TotalTime>
  <Words>758</Words>
  <Application>Microsoft Office PowerPoint</Application>
  <PresentationFormat>Экран (4:3)</PresentationFormat>
  <Paragraphs>515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ФОЛЬКЛОР 5 КЛАСС</vt:lpstr>
      <vt:lpstr>К.Г. Паустовский  «Теплый хлеб»</vt:lpstr>
      <vt:lpstr>Цели урока:</vt:lpstr>
      <vt:lpstr>Слайд 3</vt:lpstr>
      <vt:lpstr>Слайд 4</vt:lpstr>
      <vt:lpstr>Эпиграфы: </vt:lpstr>
      <vt:lpstr>Цели и задачи урока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Персонажи сказки «Теплый хлеб" </vt:lpstr>
      <vt:lpstr>Кто же такой Филька?</vt:lpstr>
      <vt:lpstr>Слайд 22</vt:lpstr>
      <vt:lpstr>Самый  близкий человек для Фильки – бабушка. </vt:lpstr>
      <vt:lpstr>Мельник Панкрат</vt:lpstr>
      <vt:lpstr>Что же придумал Филька?</vt:lpstr>
      <vt:lpstr>…</vt:lpstr>
      <vt:lpstr> Все вместе они прекратили стужу, освободили воду,  дали возможность Панкрату намолоть муки  для жителей деревни  и напечь хлеба. </vt:lpstr>
      <vt:lpstr>Эпиграфы: </vt:lpstr>
      <vt:lpstr>Эпиграфы: </vt:lpstr>
      <vt:lpstr>примирение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55</cp:revision>
  <dcterms:created xsi:type="dcterms:W3CDTF">2012-02-16T19:20:10Z</dcterms:created>
  <dcterms:modified xsi:type="dcterms:W3CDTF">2014-02-20T19:19:19Z</dcterms:modified>
</cp:coreProperties>
</file>