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handoutMasterIdLst>
    <p:handoutMasterId r:id="rId25"/>
  </p:handoutMasterIdLst>
  <p:sldIdLst>
    <p:sldId id="257" r:id="rId2"/>
    <p:sldId id="271" r:id="rId3"/>
    <p:sldId id="276" r:id="rId4"/>
    <p:sldId id="264" r:id="rId5"/>
    <p:sldId id="273" r:id="rId6"/>
    <p:sldId id="275" r:id="rId7"/>
    <p:sldId id="274" r:id="rId8"/>
    <p:sldId id="277" r:id="rId9"/>
    <p:sldId id="278" r:id="rId10"/>
    <p:sldId id="279" r:id="rId11"/>
    <p:sldId id="281" r:id="rId12"/>
    <p:sldId id="283" r:id="rId13"/>
    <p:sldId id="284" r:id="rId14"/>
    <p:sldId id="285" r:id="rId15"/>
    <p:sldId id="286" r:id="rId16"/>
    <p:sldId id="282" r:id="rId17"/>
    <p:sldId id="293" r:id="rId18"/>
    <p:sldId id="287" r:id="rId19"/>
    <p:sldId id="291" r:id="rId20"/>
    <p:sldId id="288" r:id="rId21"/>
    <p:sldId id="289" r:id="rId22"/>
    <p:sldId id="290" r:id="rId23"/>
    <p:sldId id="26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8001"/>
    <a:srgbClr val="6B9A0E"/>
    <a:srgbClr val="89C412"/>
    <a:srgbClr val="C5FAA8"/>
    <a:srgbClr val="8CCA13"/>
    <a:srgbClr val="C61D32"/>
    <a:srgbClr val="ED5D73"/>
    <a:srgbClr val="F48D95"/>
    <a:srgbClr val="E46D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4660"/>
  </p:normalViewPr>
  <p:slideViewPr>
    <p:cSldViewPr snapToGrid="0">
      <p:cViewPr>
        <p:scale>
          <a:sx n="77" d="100"/>
          <a:sy n="77" d="100"/>
        </p:scale>
        <p:origin x="-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EFD4-6855-4251-9F21-C5F52D3090AD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5CE21-67D1-4822-A11D-B1C8F495CE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69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"/>
          <a:stretch/>
        </p:blipFill>
        <p:spPr bwMode="auto">
          <a:xfrm>
            <a:off x="0" y="0"/>
            <a:ext cx="12192000" cy="491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A4E5F50-8C3C-4655-97FD-59D2AA8CA0C8}" type="datetimeFigureOut">
              <a:rPr lang="ru-RU" smtClean="0"/>
              <a:t>10.09.2019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52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download-free-clip.art/wp-content/uploads/2018/01/old-book-clipart-old-book-png-clipart-1057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829" y="6125600"/>
            <a:ext cx="2181712" cy="69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chudomama.com/purchases/uploads/e45/b07/8647113aedea4f2eea931ca2b7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9593" y="5264209"/>
            <a:ext cx="925510" cy="148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488860" cy="1452784"/>
          </a:xfrm>
          <a:prstGeom prst="halfFram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60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>
            <a:off x="0" y="-56921"/>
            <a:ext cx="12192000" cy="5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AGReveranc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28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>
            <a:off x="0" y="6315342"/>
            <a:ext cx="12192000" cy="54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38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256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250"/>
          <a:stretch/>
        </p:blipFill>
        <p:spPr bwMode="auto">
          <a:xfrm>
            <a:off x="0" y="0"/>
            <a:ext cx="6162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99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068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3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download-free-clip.art/wp-content/uploads/2018/01/old-book-clipart-old-book-png-clipart-1057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781" y="6073462"/>
            <a:ext cx="1689218" cy="53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>
            <a:off x="0" y="6309360"/>
            <a:ext cx="12192000" cy="548640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Ð¡Ð¼Ð¾ÑÑÐµÑÑ Ð¸ÑÑÐ¾Ð´Ð½Ð¾Ðµ Ð¸Ð·Ð¾Ð±ÑÐ°Ð¶ÐµÐ½Ð¸Ðµ"/>
          <p:cNvPicPr>
            <a:picLocks noChangeAspect="1" noChangeArrowheads="1"/>
          </p:cNvPicPr>
          <p:nvPr userDrawn="1"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V="1">
            <a:off x="-1" y="0"/>
            <a:ext cx="1278572" cy="134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Ð¡Ð¼Ð¾ÑÑÐµÑÑ Ð¸ÑÑÐ¾Ð´Ð½Ð¾Ðµ Ð¸Ð·Ð¾Ð±ÑÐ°Ð¶ÐµÐ½Ð¸Ðµ"/>
          <p:cNvPicPr>
            <a:picLocks noChangeAspect="1" noChangeArrowheads="1"/>
          </p:cNvPicPr>
          <p:nvPr userDrawn="1"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37332" y="0"/>
            <a:ext cx="1354667" cy="142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44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02153" y="490"/>
            <a:ext cx="2800171" cy="1166009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-1"/>
            <a:ext cx="2801350" cy="1166500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391829" y="5691499"/>
            <a:ext cx="2800171" cy="1166009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download-free-clip.art/wp-content/uploads/2018/01/old-book-clipart-old-book-png-clipart-1057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109" y="6249635"/>
            <a:ext cx="1649339" cy="52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91499"/>
            <a:ext cx="2801350" cy="1166500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46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02153" y="490"/>
            <a:ext cx="2800171" cy="1166009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-1"/>
            <a:ext cx="2801350" cy="1166500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391829" y="5691499"/>
            <a:ext cx="2800171" cy="1166009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91499"/>
            <a:ext cx="2801350" cy="1166500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79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Ð¡Ð¼Ð¾ÑÑÐµÑÑ Ð¸ÑÑÐ¾Ð´Ð½Ð¾Ðµ Ð¸Ð·Ð¾Ð±ÑÐ°Ð¶ÐµÐ½Ð¸Ðµ"/>
          <p:cNvPicPr>
            <a:picLocks noChangeAspect="1" noChangeArrowheads="1"/>
          </p:cNvPicPr>
          <p:nvPr userDrawn="1"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63236" y="5850209"/>
            <a:ext cx="959479" cy="100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Ð¡Ð¼Ð¾ÑÑÐµÑÑ Ð¸ÑÑÐ¾Ð´Ð½Ð¾Ðµ Ð¸Ð·Ð¾Ð±ÑÐ°Ð¶ÐµÐ½Ð¸Ðµ"/>
          <p:cNvPicPr>
            <a:picLocks noChangeAspect="1" noChangeArrowheads="1"/>
          </p:cNvPicPr>
          <p:nvPr userDrawn="1"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1222146" y="5833923"/>
            <a:ext cx="935759" cy="98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Ð¡Ð¼Ð¾ÑÑÐµÑÑ Ð¸ÑÑÐ¾Ð´Ð½Ð¾Ðµ Ð¸Ð·Ð¾Ð±ÑÐ°Ð¶ÐµÐ½Ð¸Ðµ"/>
          <p:cNvPicPr>
            <a:picLocks noChangeAspect="1" noChangeArrowheads="1"/>
          </p:cNvPicPr>
          <p:nvPr userDrawn="1"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98004" y="10611"/>
            <a:ext cx="885034" cy="93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Ð¡Ð¼Ð¾ÑÑÐµÑÑ Ð¸ÑÑÐ¾Ð´Ð½Ð¾Ðµ Ð¸Ð·Ð¾Ð±ÑÐ°Ð¶ÐµÐ½Ð¸Ðµ"/>
          <p:cNvPicPr>
            <a:picLocks noChangeAspect="1" noChangeArrowheads="1"/>
          </p:cNvPicPr>
          <p:nvPr userDrawn="1"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V="1">
            <a:off x="46763" y="0"/>
            <a:ext cx="977365" cy="102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>
            <a:off x="0" y="6309360"/>
            <a:ext cx="12192000" cy="548640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 flipV="1">
            <a:off x="0" y="0"/>
            <a:ext cx="12192000" cy="548640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 rot="5400000">
            <a:off x="-2977027" y="3253327"/>
            <a:ext cx="6303779" cy="369635"/>
          </a:xfrm>
          <a:prstGeom prst="triangle">
            <a:avLst>
              <a:gd name="adj" fmla="val 5054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 rot="16200000" flipH="1">
            <a:off x="8861716" y="3133997"/>
            <a:ext cx="6303779" cy="369635"/>
          </a:xfrm>
          <a:prstGeom prst="triangle">
            <a:avLst>
              <a:gd name="adj" fmla="val 5054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180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Ð¡Ð¼Ð¾ÑÑÐµÑÑ Ð¸ÑÑÐ¾Ð´Ð½Ð¾Ðµ Ð¸Ð·Ð¾Ð±ÑÐ°Ð¶ÐµÐ½Ð¸Ðµ"/>
          <p:cNvPicPr>
            <a:picLocks noChangeAspect="1" noChangeArrowheads="1"/>
          </p:cNvPicPr>
          <p:nvPr userDrawn="1"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89452" y="5327378"/>
            <a:ext cx="1455525" cy="153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>
            <a:off x="0" y="-26040"/>
            <a:ext cx="12192000" cy="54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Ð¡Ð¼Ð¾ÑÑÐµÑÑ Ð¸ÑÑÐ¾Ð´Ð½Ð¾Ðµ Ð¸Ð·Ð¾Ð±ÑÐ°Ð¶ÐµÐ½Ð¸Ðµ"/>
          <p:cNvPicPr>
            <a:picLocks noChangeAspect="1" noChangeArrowheads="1"/>
          </p:cNvPicPr>
          <p:nvPr userDrawn="1"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0744237" y="5290969"/>
            <a:ext cx="1411351" cy="148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759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>
            <a:off x="0" y="6309360"/>
            <a:ext cx="121920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Ð¡Ð¼Ð¾ÑÑÐµÑÑ Ð¸ÑÑÐ¾Ð´Ð½Ð¾Ðµ Ð¸Ð·Ð¾Ð±ÑÐ°Ð¶ÐµÐ½Ð¸Ðµ"/>
          <p:cNvPicPr>
            <a:picLocks noChangeAspect="1" noChangeArrowheads="1"/>
          </p:cNvPicPr>
          <p:nvPr userDrawn="1"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4594" y="49443"/>
            <a:ext cx="1340873" cy="14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Ð¡Ð¼Ð¾ÑÑÐµÑÑ Ð¸ÑÑÐ¾Ð´Ð½Ð¾Ðµ Ð¸Ð·Ð¾Ð±ÑÐ°Ð¶ÐµÐ½Ð¸Ðµ"/>
          <p:cNvPicPr>
            <a:picLocks noChangeAspect="1" noChangeArrowheads="1"/>
          </p:cNvPicPr>
          <p:nvPr userDrawn="1"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44200" y="-2"/>
            <a:ext cx="1354667" cy="142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12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 rot="16200000" flipH="1">
            <a:off x="8486368" y="3152368"/>
            <a:ext cx="6857999" cy="553265"/>
          </a:xfrm>
          <a:prstGeom prst="triangle">
            <a:avLst>
              <a:gd name="adj" fmla="val 5054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 rot="5400000">
            <a:off x="-3135807" y="3125849"/>
            <a:ext cx="6858001" cy="606303"/>
          </a:xfrm>
          <a:prstGeom prst="triangle">
            <a:avLst>
              <a:gd name="adj" fmla="val 5054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 flipV="1">
            <a:off x="0" y="0"/>
            <a:ext cx="12192000" cy="548640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" b="86491"/>
          <a:stretch/>
        </p:blipFill>
        <p:spPr bwMode="auto">
          <a:xfrm>
            <a:off x="0" y="6309360"/>
            <a:ext cx="12192000" cy="548640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64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1tulatv.ru/sites/default/files/1658a3b89a98cfae1bf3dda7d7512215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"/>
          <a:stretch/>
        </p:blipFill>
        <p:spPr bwMode="auto">
          <a:xfrm>
            <a:off x="0" y="0"/>
            <a:ext cx="12192000" cy="491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E5F50-8C3C-4655-97FD-59D2AA8CA0C8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3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82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</a:rPr>
              <a:t>© </a:t>
            </a:r>
            <a:r>
              <a:rPr lang="ru-RU" sz="600" b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GReverance" pitchFamily="2" charset="0"/>
              </a:rPr>
              <a:t>Полшкова В.В., 2018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A4E5F50-8C3C-4655-97FD-59D2AA8CA0C8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E4B3823-B83B-41FC-8BD9-4DC33C6BF5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01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00" r:id="rId3"/>
    <p:sldLayoutId id="2147483706" r:id="rId4"/>
    <p:sldLayoutId id="2147483701" r:id="rId5"/>
    <p:sldLayoutId id="2147483702" r:id="rId6"/>
    <p:sldLayoutId id="2147483704" r:id="rId7"/>
    <p:sldLayoutId id="2147483705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AGReverance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AGReverance" pitchFamily="2" charset="0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5-ege.ru/primery-tropov/" TargetMode="External"/><Relationship Id="rId2" Type="http://schemas.openxmlformats.org/officeDocument/2006/relationships/hyperlink" Target="http://videotutor-rusyaz.ru/uchenikam/testy-i-upragneniya/327-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vecteezy.com/system/resources/previews/000/119/058/original/free-ornamental-corners-in-celtic-style-vector.jpg" TargetMode="External"/><Relationship Id="rId7" Type="http://schemas.openxmlformats.org/officeDocument/2006/relationships/hyperlink" Target="http://minus-plus-mus.ucoz.ru/" TargetMode="External"/><Relationship Id="rId2" Type="http://schemas.openxmlformats.org/officeDocument/2006/relationships/hyperlink" Target="https://download-free-clip.art/wp-content/uploads/2018/01/old-book-clipart-old-book-png-clipart-105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1tulatv.ru/sites/default/files/1658a3b89a98cfae1bf3dda7d7512215.jpg" TargetMode="External"/><Relationship Id="rId5" Type="http://schemas.openxmlformats.org/officeDocument/2006/relationships/hyperlink" Target="https://png.pngtree.com/thumb_back/fw800/back_pic/04/60/89/14586dbab8408a3.jpg" TargetMode="External"/><Relationship Id="rId4" Type="http://schemas.openxmlformats.org/officeDocument/2006/relationships/hyperlink" Target="http://chudomama.com/purchases/uploads/e45/b07/8647113aedea4f2eea931ca2b7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25910" y="5229992"/>
            <a:ext cx="483497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Тропы  речи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7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2334" y="1474712"/>
            <a:ext cx="10543659" cy="4023360"/>
          </a:xfrm>
        </p:spPr>
        <p:txBody>
          <a:bodyPr/>
          <a:lstStyle/>
          <a:p>
            <a:r>
              <a:rPr lang="ru-RU" altLang="ru-RU" sz="2400" b="1" dirty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Синекдоха</a:t>
            </a:r>
            <a:r>
              <a:rPr lang="ru-RU" altLang="ru-RU" sz="2400" dirty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 – разновидность метонимии, основанная на перенесении значения с одного явления на другое по признаку </a:t>
            </a:r>
            <a:r>
              <a:rPr lang="ru-RU" altLang="ru-RU" sz="2400" b="1" dirty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количественного отношения</a:t>
            </a:r>
            <a:r>
              <a:rPr lang="ru-RU" altLang="ru-RU" sz="2400" dirty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 между ними: большее вместо меньшего, меньшее вместо большего.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55856" y="551382"/>
            <a:ext cx="5210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СИНЕКДОХА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612334" y="2985247"/>
            <a:ext cx="10862490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b="1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Называние </a:t>
            </a:r>
            <a:r>
              <a:rPr lang="ru-RU" altLang="ru-RU" sz="2400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вместо</a:t>
            </a:r>
            <a:r>
              <a:rPr lang="ru-RU" altLang="ru-RU" sz="2400" b="1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 :</a:t>
            </a:r>
            <a:r>
              <a:rPr lang="ru-RU" altLang="ru-RU" sz="2400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 </a:t>
            </a:r>
            <a:br>
              <a:rPr lang="ru-RU" altLang="ru-RU" sz="2400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</a:br>
            <a:r>
              <a:rPr lang="ru-RU" altLang="ru-RU" sz="2400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 </a:t>
            </a:r>
            <a:r>
              <a:rPr lang="ru-RU" altLang="ru-RU" sz="2400" i="1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целого предмета лишь его части, </a:t>
            </a:r>
            <a:br>
              <a:rPr lang="ru-RU" altLang="ru-RU" sz="2400" i="1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</a:br>
            <a:r>
              <a:rPr lang="ru-RU" altLang="ru-RU" sz="2400" i="1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или целого вместо части, </a:t>
            </a:r>
            <a:br>
              <a:rPr lang="ru-RU" altLang="ru-RU" sz="2400" i="1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</a:br>
            <a:r>
              <a:rPr lang="ru-RU" altLang="ru-RU" sz="2400" i="1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или единственного числа вместо множественного, </a:t>
            </a:r>
            <a:br>
              <a:rPr lang="ru-RU" altLang="ru-RU" sz="2400" i="1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</a:br>
            <a:r>
              <a:rPr lang="ru-RU" altLang="ru-RU" sz="2400" i="1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или определенного числа вместо неопределенного</a:t>
            </a:r>
            <a:br>
              <a:rPr lang="ru-RU" altLang="ru-RU" sz="2400" i="1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</a:br>
            <a:r>
              <a:rPr lang="ru-RU" altLang="ru-RU" sz="2400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/>
            </a:r>
            <a:br>
              <a:rPr lang="ru-RU" altLang="ru-RU" sz="2400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</a:br>
            <a:r>
              <a:rPr lang="ru-RU" altLang="ru-RU" sz="2400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Обычно в синекдохе употребляется единственное число вместо множественного:</a:t>
            </a:r>
            <a:br>
              <a:rPr lang="ru-RU" altLang="ru-RU" sz="2400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</a:br>
            <a:r>
              <a:rPr lang="ru-RU" altLang="ru-RU" sz="2400" b="1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К нему и птица не летит,</a:t>
            </a:r>
            <a:br>
              <a:rPr lang="ru-RU" altLang="ru-RU" sz="2400" b="1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</a:br>
            <a:r>
              <a:rPr lang="ru-RU" altLang="ru-RU" sz="2400" b="1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И зверь нейдет.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77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2025" y="1595339"/>
            <a:ext cx="11421034" cy="4948896"/>
          </a:xfrm>
        </p:spPr>
        <p:txBody>
          <a:bodyPr>
            <a:normAutofit fontScale="92500" lnSpcReduction="10000"/>
          </a:bodyPr>
          <a:lstStyle/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Нам нужна крыша над головой.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Сто лет не виделись.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Его зарыли в шар земной, а был он лишь солдат.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Белеет парус одинокий…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И было слышно до рассвета, как ликовал француз.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dirty="0" err="1">
                <a:solidFill>
                  <a:srgbClr val="000000"/>
                </a:solidFill>
                <a:latin typeface="Verdana"/>
              </a:rPr>
              <a:t>Мильоны</a:t>
            </a: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 – вас. Нас – тьмы, и тьмы, и тьмы.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Мы все глядим в Наполеоны.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Это моя очередь, за мной стояла красная куртка, о передо мной вот этот белый берет.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Скажи-ка, дядя, ведь не даром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	Москва, спаленная пожаром,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	французу отдана?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Он готов бегать за каждой юбкой. Подозрительные брюки были уже далеко.</a:t>
            </a:r>
          </a:p>
          <a:p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187" y="298346"/>
            <a:ext cx="11167872" cy="1499616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Найдите синекдоху в предложениях</a:t>
            </a:r>
          </a:p>
        </p:txBody>
      </p:sp>
    </p:spTree>
    <p:extLst>
      <p:ext uri="{BB962C8B-B14F-4D97-AF65-F5344CB8AC3E}">
        <p14:creationId xmlns:p14="http://schemas.microsoft.com/office/powerpoint/2010/main" val="24992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6598" y="1999130"/>
            <a:ext cx="10881002" cy="4023360"/>
          </a:xfrm>
        </p:spPr>
        <p:txBody>
          <a:bodyPr>
            <a:normAutofit fontScale="92500"/>
          </a:bodyPr>
          <a:lstStyle/>
          <a:p>
            <a:r>
              <a:rPr lang="ru-RU" altLang="ru-RU" sz="28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Олицетворение </a:t>
            </a:r>
            <a:r>
              <a:rPr lang="ru-RU" altLang="ru-RU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является разновидностью метафоры и состоит в переносе признаков живого существа на явления природы, предметы и понятия; то есть такое изображение неодушевленных  или абстрактных предметов, при котором они наделяются свойствами живых существ, например даром речи, способностью мыслить и чувствовать:</a:t>
            </a:r>
            <a:br>
              <a:rPr lang="ru-RU" altLang="ru-RU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 остался влажный след в морщине</a:t>
            </a:r>
            <a:br>
              <a:rPr lang="ru-RU" altLang="ru-RU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Старого утеса. Одиноко</a:t>
            </a:r>
            <a:br>
              <a:rPr lang="ru-RU" altLang="ru-RU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Он стоит, задумался глубоко,</a:t>
            </a:r>
            <a:br>
              <a:rPr lang="ru-RU" altLang="ru-RU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28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тихонько плачет он в пустыне.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73481" y="923382"/>
            <a:ext cx="7497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ОЛИЦЕТВОРЕНИЕ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41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40035" y="2534286"/>
            <a:ext cx="10934789" cy="4023360"/>
          </a:xfrm>
        </p:spPr>
        <p:txBody>
          <a:bodyPr>
            <a:normAutofit lnSpcReduction="10000"/>
          </a:bodyPr>
          <a:lstStyle/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Сравнения выражаются различными способами: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Творительным падежом («и с каждым днем уходит дымом»)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Формой сравнительной степени прилагательного или наречия («душа ее зефира тише»)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Оборотами со сравнительными союзами (как, как будто, точно, словно, что, будто): Безумных лет угасшее веселье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</a:t>
            </a:r>
            <a:r>
              <a:rPr lang="ru-RU" altLang="ru-RU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Мне тяжело, как смутное похмелье.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Лексически (при помощи слов </a:t>
            </a:r>
            <a:r>
              <a:rPr lang="ru-RU" altLang="ru-RU" sz="2400" b="1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подобный, похожий</a:t>
            </a: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): Твои глаза подобны звездам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24128" y="1266533"/>
            <a:ext cx="10450696" cy="1499616"/>
          </a:xfrm>
        </p:spPr>
        <p:txBody>
          <a:bodyPr/>
          <a:lstStyle/>
          <a:p>
            <a:pPr algn="ctr"/>
            <a:r>
              <a:rPr lang="ru-RU" altLang="ru-RU" sz="3400" cap="none" spc="0" dirty="0" smtClean="0">
                <a:solidFill>
                  <a:srgbClr val="000000"/>
                </a:solidFill>
                <a:latin typeface="Verdana"/>
              </a:rPr>
              <a:t>  </a:t>
            </a:r>
            <a:r>
              <a:rPr lang="ru-RU" altLang="ru-RU" sz="3400" cap="none" spc="0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altLang="ru-RU" sz="3400" cap="none" spc="0" dirty="0">
                <a:solidFill>
                  <a:srgbClr val="000000"/>
                </a:solidFill>
                <a:latin typeface="Verdana"/>
              </a:rPr>
            </a:br>
            <a:r>
              <a:rPr lang="ru-RU" altLang="ru-RU" sz="2800" cap="none" spc="0" dirty="0">
                <a:solidFill>
                  <a:srgbClr val="000000"/>
                </a:solidFill>
                <a:latin typeface="Verdana"/>
              </a:rPr>
              <a:t>Этот прием заключается в уподоблении какого-либо явления другому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95259" y="804868"/>
            <a:ext cx="65084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СРАВНЕНИЕ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50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58207" y="1999130"/>
            <a:ext cx="10451913" cy="4023360"/>
          </a:xfrm>
        </p:spPr>
        <p:txBody>
          <a:bodyPr/>
          <a:lstStyle/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000" dirty="0">
                <a:solidFill>
                  <a:srgbClr val="000000"/>
                </a:solidFill>
                <a:latin typeface="Verdana"/>
              </a:rPr>
              <a:t>Строчки быстро ложились на бумажный лист, словно ______________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000" dirty="0">
                <a:solidFill>
                  <a:srgbClr val="000000"/>
                </a:solidFill>
                <a:latin typeface="Verdana"/>
              </a:rPr>
              <a:t>За дверью раздался шум, который походил на _________________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endParaRPr lang="ru-RU" altLang="ru-RU" sz="3000" dirty="0">
              <a:solidFill>
                <a:srgbClr val="000000"/>
              </a:solidFill>
              <a:latin typeface="Verdana"/>
            </a:endParaRP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000" dirty="0">
                <a:solidFill>
                  <a:srgbClr val="000000"/>
                </a:solidFill>
                <a:latin typeface="Verdana"/>
              </a:rPr>
              <a:t>В голове его медленно заворочались мысли, как _______</a:t>
            </a:r>
          </a:p>
          <a:p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58207" y="519953"/>
            <a:ext cx="10451913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 ЗАДАНИЕ: Придумайте и запишите несколько сравнений разной стилевой окраски.</a:t>
            </a:r>
          </a:p>
        </p:txBody>
      </p:sp>
    </p:spTree>
    <p:extLst>
      <p:ext uri="{BB962C8B-B14F-4D97-AF65-F5344CB8AC3E}">
        <p14:creationId xmlns:p14="http://schemas.microsoft.com/office/powerpoint/2010/main" val="8071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470" y="409866"/>
            <a:ext cx="10540342" cy="1499616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ЗАДАНИЕ: Прочитайте </a:t>
            </a:r>
            <a:r>
              <a:rPr lang="ru-RU" alt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текст. </a:t>
            </a:r>
            <a:r>
              <a:rPr lang="ru-RU" altLang="ru-RU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Выделите </a:t>
            </a:r>
            <a:r>
              <a:rPr lang="ru-RU" altLang="ru-RU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тексте сравнения. Как они обогащают текст?</a:t>
            </a:r>
            <a:endParaRPr lang="ru-RU" sz="2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683470" y="1461247"/>
            <a:ext cx="10916859" cy="497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lnSpc>
                <a:spcPct val="100000"/>
              </a:lnSpc>
              <a:buClr>
                <a:srgbClr val="CC0000"/>
              </a:buClr>
              <a:buSzTx/>
              <a:buNone/>
              <a:defRPr/>
            </a:pPr>
            <a:r>
              <a:rPr kumimoji="0" lang="ru-RU" alt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		</a:t>
            </a:r>
            <a:r>
              <a:rPr kumimoji="0" lang="ru-RU" alt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i="1" dirty="0"/>
              <a:t> 1)  Уснуло озеро; безмолвен черный лес; </a:t>
            </a:r>
            <a:br>
              <a:rPr lang="ru-RU" sz="2800" i="1" dirty="0"/>
            </a:br>
            <a:r>
              <a:rPr lang="ru-RU" sz="2800" i="1" dirty="0"/>
              <a:t>Русалка белая небрежно выплывает;</a:t>
            </a:r>
            <a:br>
              <a:rPr lang="ru-RU" sz="2800" i="1" dirty="0"/>
            </a:br>
            <a:r>
              <a:rPr lang="ru-RU" sz="2800" i="1" dirty="0"/>
              <a:t>Как лебедь молодой, луна среди небес</a:t>
            </a:r>
            <a:br>
              <a:rPr lang="ru-RU" sz="2800" i="1" dirty="0"/>
            </a:br>
            <a:r>
              <a:rPr lang="ru-RU" sz="2800" i="1" dirty="0"/>
              <a:t>Скользит и свой двойник на влаге созерцает. </a:t>
            </a:r>
            <a:r>
              <a:rPr lang="ru-RU" sz="2800" dirty="0"/>
              <a:t>(А.А. Фет</a:t>
            </a:r>
            <a:r>
              <a:rPr lang="ru-RU" sz="2800" dirty="0" smtClean="0"/>
              <a:t>)</a:t>
            </a:r>
          </a:p>
          <a:p>
            <a:pPr lvl="0" eaLnBrk="1" hangingPunct="1">
              <a:lnSpc>
                <a:spcPct val="100000"/>
              </a:lnSpc>
              <a:buClr>
                <a:srgbClr val="CC0000"/>
              </a:buClr>
              <a:buSzTx/>
              <a:buNone/>
              <a:defRPr/>
            </a:pPr>
            <a:endParaRPr lang="ru-RU" sz="2800" dirty="0" smtClean="0"/>
          </a:p>
          <a:p>
            <a:pPr lvl="0" eaLnBrk="1" hangingPunct="1">
              <a:lnSpc>
                <a:spcPct val="100000"/>
              </a:lnSpc>
              <a:buClr>
                <a:srgbClr val="CC0000"/>
              </a:buClr>
              <a:buSzTx/>
              <a:buNone/>
              <a:defRPr/>
            </a:pPr>
            <a:r>
              <a:rPr lang="ru-RU" sz="2800" i="1" dirty="0"/>
              <a:t>2) А сосны гнутся, как живые,</a:t>
            </a:r>
            <a:br>
              <a:rPr lang="ru-RU" sz="2800" i="1" dirty="0"/>
            </a:br>
            <a:r>
              <a:rPr lang="ru-RU" sz="2800" i="1" dirty="0"/>
              <a:t>И так задумчиво шумят...</a:t>
            </a:r>
            <a:br>
              <a:rPr lang="ru-RU" sz="2800" i="1" dirty="0"/>
            </a:br>
            <a:r>
              <a:rPr lang="ru-RU" sz="2800" i="1" dirty="0"/>
              <a:t>И, словно стадо птиц огромных, </a:t>
            </a:r>
            <a:br>
              <a:rPr lang="ru-RU" sz="2800" i="1" dirty="0"/>
            </a:br>
            <a:r>
              <a:rPr lang="ru-RU" sz="2800" i="1" dirty="0"/>
              <a:t>Внезапно ветер налетит </a:t>
            </a:r>
            <a:br>
              <a:rPr lang="ru-RU" sz="2800" i="1" dirty="0"/>
            </a:br>
            <a:r>
              <a:rPr lang="ru-RU" sz="2800" i="1" dirty="0"/>
              <a:t>И в сучьях спутанных и темных</a:t>
            </a:r>
            <a:br>
              <a:rPr lang="ru-RU" sz="2800" i="1" dirty="0"/>
            </a:br>
            <a:r>
              <a:rPr lang="ru-RU" sz="2800" i="1" dirty="0"/>
              <a:t>Нетерпеливо прошумит.</a:t>
            </a:r>
            <a:r>
              <a:rPr lang="ru-RU" sz="2800" dirty="0"/>
              <a:t> (И.С. Тургенев)</a:t>
            </a:r>
            <a:endParaRPr kumimoji="0" lang="ru-RU" alt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7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1212" y="1407459"/>
            <a:ext cx="11458059" cy="4023360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Эпитет</a:t>
            </a: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художественное, образное определение, </a:t>
            </a:r>
            <a:b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которого не столько дать информацию, сколько создать образ, передать отношение  автора </a:t>
            </a:r>
            <a:endParaRPr lang="ru-RU" altLang="ru-RU" sz="24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Эпитетами чаще всего бывают прилагательные, но нередко в качестве эпитетов выступают существительные (волшебница-зима); наречия (на севере диком стоит одиноко); деепричастия (волны несутся, гремя и сверкая)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Эпитеты условно делят на изобразительные (выделяют существенные стороны изображаемого) и лирические (выражается отношение автора к изображаемому): «на мутном небе» и «мелькают образы бездушные людей»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фольклоре встречаются постоянные эпитеты: солнце красное, ветер </a:t>
            </a:r>
            <a:r>
              <a:rPr lang="ru-RU" altLang="ru-RU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буйный.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50399" y="484129"/>
            <a:ext cx="3400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ЭПИТЕТ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81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ЗАДАНИЕ: Из </a:t>
            </a:r>
            <a:r>
              <a:rPr lang="ru-RU" sz="2800" b="1" dirty="0">
                <a:solidFill>
                  <a:srgbClr val="C00000"/>
                </a:solidFill>
              </a:rPr>
              <a:t>слов правой и левой колонок составьте словосочетания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 </a:t>
            </a:r>
            <a:r>
              <a:rPr lang="ru-RU" sz="3200" b="1" dirty="0"/>
              <a:t>Луч</a:t>
            </a:r>
            <a:br>
              <a:rPr lang="ru-RU" sz="3200" b="1" dirty="0"/>
            </a:br>
            <a:r>
              <a:rPr lang="ru-RU" sz="3200" b="1" dirty="0"/>
              <a:t>Замок</a:t>
            </a:r>
            <a:br>
              <a:rPr lang="ru-RU" sz="3200" b="1" dirty="0"/>
            </a:br>
            <a:r>
              <a:rPr lang="ru-RU" sz="3200" b="1" dirty="0"/>
              <a:t>Луна</a:t>
            </a:r>
            <a:br>
              <a:rPr lang="ru-RU" sz="3200" b="1" dirty="0"/>
            </a:br>
            <a:r>
              <a:rPr lang="ru-RU" sz="3200" b="1" dirty="0"/>
              <a:t>Сон</a:t>
            </a:r>
            <a:br>
              <a:rPr lang="ru-RU" sz="3200" b="1" dirty="0"/>
            </a:br>
            <a:r>
              <a:rPr lang="ru-RU" sz="3200" b="1" dirty="0"/>
              <a:t>Тайна</a:t>
            </a:r>
            <a:br>
              <a:rPr lang="ru-RU" sz="3200" b="1" dirty="0"/>
            </a:br>
            <a:r>
              <a:rPr lang="ru-RU" sz="3200" b="1" dirty="0" smtClean="0"/>
              <a:t>Возглас</a:t>
            </a:r>
          </a:p>
          <a:p>
            <a:r>
              <a:rPr lang="ru-RU" sz="3200" b="1" dirty="0"/>
              <a:t>З</a:t>
            </a:r>
            <a:r>
              <a:rPr lang="ru-RU" sz="3200" b="1" dirty="0" smtClean="0"/>
              <a:t>везда </a:t>
            </a:r>
            <a:endParaRPr lang="ru-RU" sz="32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Неприступный</a:t>
            </a:r>
            <a:br>
              <a:rPr lang="ru-RU" sz="3200" b="1" dirty="0"/>
            </a:br>
            <a:r>
              <a:rPr lang="ru-RU" sz="3200" b="1" dirty="0"/>
              <a:t>    </a:t>
            </a:r>
            <a:r>
              <a:rPr lang="ru-RU" sz="3200" b="1" dirty="0" smtClean="0"/>
              <a:t>Бледный</a:t>
            </a:r>
          </a:p>
          <a:p>
            <a:r>
              <a:rPr lang="ru-RU" sz="3200" b="1" dirty="0" smtClean="0"/>
              <a:t>Печальный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    Ликующий</a:t>
            </a:r>
            <a:br>
              <a:rPr lang="ru-RU" sz="3200" b="1" dirty="0"/>
            </a:br>
            <a:r>
              <a:rPr lang="ru-RU" sz="3200" b="1" dirty="0"/>
              <a:t>    Роковой</a:t>
            </a:r>
            <a:br>
              <a:rPr lang="ru-RU" sz="3200" b="1" dirty="0"/>
            </a:br>
            <a:r>
              <a:rPr lang="ru-RU" sz="3200" b="1" dirty="0"/>
              <a:t>    Страшный</a:t>
            </a:r>
            <a:br>
              <a:rPr lang="ru-RU" sz="3200" b="1" dirty="0"/>
            </a:br>
            <a:r>
              <a:rPr lang="ru-RU" sz="3200" b="1" dirty="0"/>
              <a:t>    Золотой</a:t>
            </a:r>
          </a:p>
        </p:txBody>
      </p:sp>
    </p:spTree>
    <p:extLst>
      <p:ext uri="{BB962C8B-B14F-4D97-AF65-F5344CB8AC3E}">
        <p14:creationId xmlns:p14="http://schemas.microsoft.com/office/powerpoint/2010/main" val="106389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Перифраз</a:t>
            </a:r>
            <a:r>
              <a:rPr lang="ru-RU" altLang="ru-RU" sz="2800" dirty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 (перифраза) – оборот, состоящий в замене названия предмета или явления описанием их существенных признаков 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13639" y="708229"/>
            <a:ext cx="5941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ПЕРИФРАЗ (А)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57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2579734"/>
              </p:ext>
            </p:extLst>
          </p:nvPr>
        </p:nvGraphicFramePr>
        <p:xfrm>
          <a:off x="851646" y="2011680"/>
          <a:ext cx="10363200" cy="4846320"/>
        </p:xfrm>
        <a:graphic>
          <a:graphicData uri="http://schemas.openxmlformats.org/drawingml/2006/table">
            <a:tbl>
              <a:tblPr/>
              <a:tblGrid>
                <a:gridCol w="2878666">
                  <a:extLst>
                    <a:ext uri="{9D8B030D-6E8A-4147-A177-3AD203B41FA5}">
                      <a16:colId xmlns:a16="http://schemas.microsoft.com/office/drawing/2014/main" xmlns="" val="921374042"/>
                    </a:ext>
                  </a:extLst>
                </a:gridCol>
                <a:gridCol w="7484534">
                  <a:extLst>
                    <a:ext uri="{9D8B030D-6E8A-4147-A177-3AD203B41FA5}">
                      <a16:colId xmlns:a16="http://schemas.microsoft.com/office/drawing/2014/main" xmlns="" val="4132262382"/>
                    </a:ext>
                  </a:extLst>
                </a:gridCol>
              </a:tblGrid>
              <a:tr h="426720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 algn="l" defTabSz="914400" rtl="0" eaLnBrk="1" latinLnBrk="0" hangingPunct="1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algn="l" defTabSz="914400" rtl="0" eaLnBrk="1" fontAlgn="base" latinLnBrk="0" hangingPunct="1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algn="l" defTabSz="914400" rtl="0" eaLnBrk="1" fontAlgn="base" latinLnBrk="0" hangingPunct="1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algn="l" defTabSz="914400" rtl="0" eaLnBrk="1" fontAlgn="base" latinLnBrk="0" hangingPunct="1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algn="l" defTabSz="914400" rtl="0" eaLnBrk="1" fontAlgn="base" latinLnBrk="0" hangingPunct="1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Муза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Зима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Прометей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Швед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Сабля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Гусь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Пушкин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Гомер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Микроскоп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юность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6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 marL="47148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2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909638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1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306513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1695450" algn="l" defTabSz="914400" rtl="0" eaLnBrk="1" latinLnBrk="0" hangingPunct="1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152650" algn="l" defTabSz="914400" rtl="0" eaLnBrk="1" fontAlgn="base" latinLnBrk="0" hangingPunct="1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609850" algn="l" defTabSz="914400" rtl="0" eaLnBrk="1" fontAlgn="base" latinLnBrk="0" hangingPunct="1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067050" algn="l" defTabSz="914400" rtl="0" eaLnBrk="1" fontAlgn="base" latinLnBrk="0" hangingPunct="1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524250" algn="l" defTabSz="914400" rtl="0" eaLnBrk="1" fontAlgn="base" latinLnBrk="0" hangingPunct="1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1800" kern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 Спаситель Капитолия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 Блистающая сталь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 Солнце русской поэзии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 Весна человеческой жизни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 Седая чародейка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 </a:t>
                      </a:r>
                      <a:r>
                        <a:rPr kumimoji="0" lang="ru-RU" alt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Пермесская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богиня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 Потомок викингов отважных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 Волшебный прибор Левенгука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 Прикованный к скале Титан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  Бессмертный творец «Илиады»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7206065"/>
                  </a:ext>
                </a:extLst>
              </a:tr>
            </a:tbl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55812" y="645459"/>
            <a:ext cx="10954869" cy="84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9900" marR="0" lvl="0" indent="-469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ЗАДАНИЕ: Найдите перифраз, соответствующий указанным существительным:</a:t>
            </a:r>
          </a:p>
        </p:txBody>
      </p:sp>
    </p:spTree>
    <p:extLst>
      <p:ext uri="{BB962C8B-B14F-4D97-AF65-F5344CB8AC3E}">
        <p14:creationId xmlns:p14="http://schemas.microsoft.com/office/powerpoint/2010/main" val="36589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Тропами</a:t>
            </a:r>
            <a:r>
              <a:rPr lang="ru-RU" altLang="ru-RU" sz="2800" dirty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 называются обороты речи, в которых слово или словосочетание употреблено в переносном значении в целях достижения большей художественной выразительности</a:t>
            </a:r>
            <a:endParaRPr lang="ru-RU" sz="28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50037" y="1010247"/>
            <a:ext cx="4658648" cy="7571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Тропы речи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9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sz="2800" b="1" dirty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Гипербола</a:t>
            </a:r>
            <a:r>
              <a:rPr lang="ru-RU" altLang="ru-RU" sz="2800" dirty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 – образное выражение, содержащее непомерное преувеличение размера, силы, значения. </a:t>
            </a:r>
            <a:endParaRPr lang="ru-RU" altLang="ru-RU" sz="2800" dirty="0" smtClean="0">
              <a:solidFill>
                <a:srgbClr val="000000"/>
              </a:solidFill>
              <a:latin typeface="Verdana"/>
              <a:ea typeface="+mj-ea"/>
              <a:cs typeface="+mj-cs"/>
            </a:endParaRPr>
          </a:p>
          <a:p>
            <a:r>
              <a:rPr lang="ru-RU" altLang="ru-RU" sz="2800" b="1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Литота</a:t>
            </a:r>
            <a:r>
              <a:rPr lang="ru-RU" altLang="ru-RU" sz="2800" dirty="0" smtClean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 </a:t>
            </a:r>
            <a:r>
              <a:rPr lang="ru-RU" altLang="ru-RU" sz="2800" dirty="0">
                <a:solidFill>
                  <a:srgbClr val="000000"/>
                </a:solidFill>
                <a:latin typeface="Verdana"/>
                <a:ea typeface="+mj-ea"/>
                <a:cs typeface="+mj-cs"/>
              </a:rPr>
              <a:t>– выражение, содержащее в противоположность гиперболе, непомерное преуменьшение размера, силы, значения какого-либо явления.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680763" y="851664"/>
            <a:ext cx="117790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 ГИПЕРБОЛА  и    ЛИТОТА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6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3741" y="744070"/>
            <a:ext cx="11331387" cy="5280212"/>
          </a:xfrm>
        </p:spPr>
        <p:txBody>
          <a:bodyPr>
            <a:normAutofit fontScale="92500"/>
          </a:bodyPr>
          <a:lstStyle/>
          <a:p>
            <a:pPr marL="469900" lvl="0" indent="-469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</a:pPr>
            <a:r>
              <a:rPr lang="ru-RU" altLang="ru-RU" sz="3200" b="1" dirty="0" smtClean="0">
                <a:solidFill>
                  <a:srgbClr val="C00000"/>
                </a:solidFill>
                <a:latin typeface="Verdana"/>
              </a:rPr>
              <a:t>ЗАДАНИЕ: Определите</a:t>
            </a:r>
            <a:r>
              <a:rPr lang="ru-RU" altLang="ru-RU" sz="3200" b="1" dirty="0">
                <a:solidFill>
                  <a:srgbClr val="C00000"/>
                </a:solidFill>
                <a:latin typeface="Verdana"/>
              </a:rPr>
              <a:t>, гипербола или литота перед вами</a:t>
            </a:r>
            <a:r>
              <a:rPr lang="ru-RU" altLang="ru-RU" sz="3200" b="1" dirty="0" smtClean="0">
                <a:solidFill>
                  <a:srgbClr val="C00000"/>
                </a:solidFill>
                <a:latin typeface="Verdana"/>
              </a:rPr>
              <a:t>:</a:t>
            </a:r>
          </a:p>
          <a:p>
            <a:pPr marL="469900" lvl="0" indent="-469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</a:pPr>
            <a:endParaRPr lang="ru-RU" altLang="ru-RU" sz="1900" b="1" dirty="0">
              <a:solidFill>
                <a:srgbClr val="000000"/>
              </a:solidFill>
              <a:latin typeface="Verdana"/>
            </a:endParaRPr>
          </a:p>
          <a:p>
            <a:pPr marL="469900" lvl="0" indent="-469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000" dirty="0">
                <a:solidFill>
                  <a:srgbClr val="000000"/>
                </a:solidFill>
                <a:latin typeface="Verdana"/>
              </a:rPr>
              <a:t>На казаке были шаровары шириной с Черное море</a:t>
            </a:r>
          </a:p>
          <a:p>
            <a:pPr marL="469900" lvl="0" indent="-469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000" dirty="0">
                <a:solidFill>
                  <a:srgbClr val="000000"/>
                </a:solidFill>
                <a:latin typeface="Verdana"/>
              </a:rPr>
              <a:t>Петя замолчал и до вечера был тише воды, ниже травы.</a:t>
            </a:r>
          </a:p>
          <a:p>
            <a:pPr marL="469900" lvl="0" indent="-469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000" dirty="0">
                <a:solidFill>
                  <a:srgbClr val="000000"/>
                </a:solidFill>
                <a:latin typeface="Verdana"/>
              </a:rPr>
              <a:t>Ниже тоненькой былиночки надо голову клонить</a:t>
            </a:r>
          </a:p>
          <a:p>
            <a:pPr marL="469900" lvl="0" indent="-469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000" dirty="0">
                <a:solidFill>
                  <a:srgbClr val="000000"/>
                </a:solidFill>
                <a:latin typeface="Verdana"/>
              </a:rPr>
              <a:t>Мальчик с пальчик</a:t>
            </a:r>
          </a:p>
          <a:p>
            <a:pPr marL="469900" lvl="0" indent="-469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000" dirty="0">
                <a:solidFill>
                  <a:srgbClr val="000000"/>
                </a:solidFill>
                <a:latin typeface="Verdana"/>
              </a:rPr>
              <a:t>В сто сорок солнц закат пылал.</a:t>
            </a:r>
          </a:p>
          <a:p>
            <a:pPr marL="469900" lvl="0" indent="-469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000" dirty="0">
                <a:solidFill>
                  <a:srgbClr val="000000"/>
                </a:solidFill>
                <a:latin typeface="Verdana"/>
              </a:rPr>
              <a:t>Я живу в двух шагах от метро.</a:t>
            </a:r>
          </a:p>
          <a:p>
            <a:pPr marL="469900" lvl="0" indent="-469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000" dirty="0">
                <a:solidFill>
                  <a:srgbClr val="000000"/>
                </a:solidFill>
                <a:latin typeface="Verdana"/>
              </a:rPr>
              <a:t>У него ни капли таланта</a:t>
            </a:r>
          </a:p>
          <a:p>
            <a:pPr marL="469900" lvl="0" indent="-469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000" dirty="0">
                <a:solidFill>
                  <a:srgbClr val="000000"/>
                </a:solidFill>
                <a:latin typeface="Verdana"/>
              </a:rPr>
              <a:t>Огурец, величиною с пизанскую башню, стоит на горизонте</a:t>
            </a:r>
          </a:p>
          <a:p>
            <a:pPr marL="469900" lvl="0" indent="-469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000" dirty="0">
                <a:solidFill>
                  <a:srgbClr val="000000"/>
                </a:solidFill>
                <a:latin typeface="Verdana"/>
              </a:rPr>
              <a:t>Редкая птица долетит до середины Днепра </a:t>
            </a:r>
          </a:p>
          <a:p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5308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2763" y="1819836"/>
            <a:ext cx="9720073" cy="4023360"/>
          </a:xfrm>
        </p:spPr>
        <p:txBody>
          <a:bodyPr/>
          <a:lstStyle/>
          <a:p>
            <a:r>
              <a:rPr lang="ru-RU" sz="3200" dirty="0" smtClean="0"/>
              <a:t>1.</a:t>
            </a:r>
            <a:r>
              <a:rPr lang="en-US" sz="3200" dirty="0"/>
              <a:t> </a:t>
            </a:r>
            <a:r>
              <a:rPr lang="en-US" sz="3200" dirty="0">
                <a:hlinkClick r:id="rId2"/>
              </a:rPr>
              <a:t>http://</a:t>
            </a:r>
            <a:r>
              <a:rPr lang="en-US" sz="3200" dirty="0" smtClean="0">
                <a:hlinkClick r:id="rId2"/>
              </a:rPr>
              <a:t>videotutor-rusyaz.ru/uchenikam/testy-i-upragneniya/327-</a:t>
            </a:r>
            <a:endParaRPr lang="ru-RU" sz="3200" dirty="0" smtClean="0"/>
          </a:p>
          <a:p>
            <a:r>
              <a:rPr lang="ru-RU" sz="3200" dirty="0" smtClean="0"/>
              <a:t>2. </a:t>
            </a:r>
            <a:r>
              <a:rPr lang="ru-RU" sz="3200" dirty="0" err="1" smtClean="0"/>
              <a:t>Гольцова</a:t>
            </a:r>
            <a:r>
              <a:rPr lang="ru-RU" sz="3200" dirty="0" smtClean="0"/>
              <a:t> Н.Г. ,</a:t>
            </a:r>
            <a:r>
              <a:rPr lang="ru-RU" sz="3200" dirty="0" err="1" smtClean="0"/>
              <a:t>Шамшин</a:t>
            </a:r>
            <a:r>
              <a:rPr lang="ru-RU" sz="3200" dirty="0" smtClean="0"/>
              <a:t> И.В. Русский язык. 10 -11 класс. –»Русское слово», 2015г.</a:t>
            </a:r>
          </a:p>
          <a:p>
            <a:r>
              <a:rPr lang="ru-RU" sz="3200" dirty="0" smtClean="0"/>
              <a:t>3. </a:t>
            </a:r>
            <a:r>
              <a:rPr lang="en-US" sz="3200" dirty="0">
                <a:hlinkClick r:id="rId3"/>
              </a:rPr>
              <a:t>https://5-ege.ru/primery-tropov</a:t>
            </a:r>
            <a:r>
              <a:rPr lang="en-US" sz="3200" dirty="0" smtClean="0">
                <a:hlinkClick r:id="rId3"/>
              </a:rPr>
              <a:t>/</a:t>
            </a:r>
            <a:endParaRPr lang="ru-RU" sz="32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2346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Источники</a:t>
            </a:r>
            <a:b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ru-RU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85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200" u="sng" dirty="0" smtClean="0">
                <a:hlinkClick r:id="rId2"/>
              </a:rPr>
              <a:t>Книга</a:t>
            </a:r>
            <a:endParaRPr lang="ru-RU" sz="1200" u="sng" dirty="0" smtClean="0"/>
          </a:p>
          <a:p>
            <a:pPr algn="ctr"/>
            <a:r>
              <a:rPr lang="ru-RU" sz="1200" u="sng" dirty="0" smtClean="0">
                <a:hlinkClick r:id="rId3"/>
              </a:rPr>
              <a:t>Орнамент</a:t>
            </a:r>
            <a:endParaRPr lang="ru-RU" sz="1200" u="sng" dirty="0" smtClean="0">
              <a:hlinkClick r:id="rId4"/>
            </a:endParaRPr>
          </a:p>
          <a:p>
            <a:pPr algn="ctr"/>
            <a:r>
              <a:rPr lang="ru-RU" sz="1200" u="sng" dirty="0" smtClean="0">
                <a:solidFill>
                  <a:schemeClr val="accent6">
                    <a:lumMod val="75000"/>
                  </a:schemeClr>
                </a:solidFill>
                <a:hlinkClick r:id="rId5"/>
              </a:rPr>
              <a:t>Фон</a:t>
            </a:r>
            <a:endParaRPr lang="ru-RU" sz="1200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200" u="sng" dirty="0">
                <a:solidFill>
                  <a:schemeClr val="accent6">
                    <a:lumMod val="75000"/>
                  </a:schemeClr>
                </a:solidFill>
                <a:hlinkClick r:id="rId6"/>
              </a:rPr>
              <a:t>Фон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На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момент создания шаблона все ссылки являются активными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Вы можете использовать данное оформление для создания своих презентаций, но должны указать источники и автора шаблона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Автор шаблона: Полшкова Виктория Валерьяновна, педагог дополнительного образования МАОУ ДО ЦРТДиЮ Каменского района Пензенской области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Сайт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hlinkClick r:id="rId7"/>
              </a:rPr>
              <a:t>http://minus-plus-mus.ucoz.ru/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© Полшкова В.В.,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2018</a:t>
            </a:r>
          </a:p>
          <a:p>
            <a:pPr marL="0" indent="0" algn="ctr">
              <a:buNone/>
            </a:pPr>
            <a:endParaRPr lang="ru-RU" sz="1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6">
                    <a:lumMod val="50000"/>
                  </a:schemeClr>
                </a:solidFill>
                <a:cs typeface="Aharoni" panose="02010803020104030203" pitchFamily="2" charset="-79"/>
              </a:rPr>
              <a:t>Информационные источники</a:t>
            </a:r>
          </a:p>
        </p:txBody>
      </p:sp>
    </p:spTree>
    <p:extLst>
      <p:ext uri="{BB962C8B-B14F-4D97-AF65-F5344CB8AC3E}">
        <p14:creationId xmlns:p14="http://schemas.microsoft.com/office/powerpoint/2010/main" val="325321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5539" y="2340259"/>
            <a:ext cx="4754880" cy="3341572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200" b="1" dirty="0">
                <a:solidFill>
                  <a:srgbClr val="000000"/>
                </a:solidFill>
                <a:latin typeface="Verdana"/>
              </a:rPr>
              <a:t>эпитет, 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200" b="1" dirty="0">
                <a:solidFill>
                  <a:srgbClr val="000000"/>
                </a:solidFill>
                <a:latin typeface="Verdana"/>
              </a:rPr>
              <a:t>сравнение, 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200" b="1" dirty="0" smtClean="0">
                <a:solidFill>
                  <a:srgbClr val="000000"/>
                </a:solidFill>
                <a:latin typeface="Verdana"/>
              </a:rPr>
              <a:t>метафора, </a:t>
            </a:r>
            <a:endParaRPr lang="ru-RU" altLang="ru-RU" sz="3200" b="1" dirty="0">
              <a:solidFill>
                <a:srgbClr val="000000"/>
              </a:solidFill>
              <a:latin typeface="Verdana"/>
            </a:endParaRP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200" b="1" dirty="0">
                <a:solidFill>
                  <a:srgbClr val="000000"/>
                </a:solidFill>
                <a:latin typeface="Verdana"/>
              </a:rPr>
              <a:t>олицетворение, 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200" b="1" dirty="0" smtClean="0">
                <a:solidFill>
                  <a:srgbClr val="000000"/>
                </a:solidFill>
                <a:latin typeface="Verdana"/>
              </a:rPr>
              <a:t>метонимия, </a:t>
            </a:r>
            <a:endParaRPr lang="ru-RU" altLang="ru-RU" sz="3200" b="1" dirty="0">
              <a:solidFill>
                <a:srgbClr val="000000"/>
              </a:solidFill>
              <a:latin typeface="Verdana"/>
            </a:endParaRPr>
          </a:p>
          <a:p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49476" y="2084832"/>
            <a:ext cx="4754880" cy="3341572"/>
          </a:xfrm>
        </p:spPr>
        <p:txBody>
          <a:bodyPr/>
          <a:lstStyle/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200" b="1" dirty="0" smtClean="0">
                <a:solidFill>
                  <a:srgbClr val="000000"/>
                </a:solidFill>
                <a:latin typeface="Verdana"/>
              </a:rPr>
              <a:t>синекдоха, </a:t>
            </a:r>
            <a:endParaRPr lang="ru-RU" altLang="ru-RU" sz="3200" b="1" dirty="0">
              <a:solidFill>
                <a:srgbClr val="000000"/>
              </a:solidFill>
              <a:latin typeface="Verdana"/>
            </a:endParaRP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200" b="1" dirty="0">
                <a:solidFill>
                  <a:srgbClr val="000000"/>
                </a:solidFill>
                <a:latin typeface="Verdana"/>
              </a:rPr>
              <a:t>перифраз, 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200" b="1" dirty="0" smtClean="0">
                <a:solidFill>
                  <a:srgbClr val="000000"/>
                </a:solidFill>
                <a:latin typeface="Verdana"/>
              </a:rPr>
              <a:t>гипербола, </a:t>
            </a:r>
            <a:endParaRPr lang="ru-RU" altLang="ru-RU" sz="3200" b="1" dirty="0">
              <a:solidFill>
                <a:srgbClr val="000000"/>
              </a:solidFill>
              <a:latin typeface="Verdana"/>
            </a:endParaRP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3200" b="1" dirty="0" smtClean="0">
                <a:solidFill>
                  <a:srgbClr val="000000"/>
                </a:solidFill>
                <a:latin typeface="Verdana"/>
              </a:rPr>
              <a:t>литота</a:t>
            </a:r>
            <a:endParaRPr lang="ru-RU" altLang="ru-RU" sz="3200" b="1" dirty="0">
              <a:solidFill>
                <a:srgbClr val="000000"/>
              </a:solidFill>
              <a:latin typeface="Verdana"/>
            </a:endParaRPr>
          </a:p>
          <a:p>
            <a:endParaRPr lang="ru-RU" dirty="0"/>
          </a:p>
        </p:txBody>
      </p:sp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3554840" y="956459"/>
            <a:ext cx="4658648" cy="7571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Тропы речи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07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2025" y="1734364"/>
            <a:ext cx="11152094" cy="4558860"/>
          </a:xfrm>
        </p:spPr>
        <p:txBody>
          <a:bodyPr>
            <a:normAutofit/>
          </a:bodyPr>
          <a:lstStyle/>
          <a:p>
            <a:pPr marL="908050" lvl="1" indent="-43656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None/>
            </a:pP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Это образование переносного значения слова, в основе которого лежит сходство. По существу, метафора – это свернутое сравнение, которое всегда можно «развернуть» в настоящий сравнительный оборот. В основу метафоризации может быть положено сходство самых разных признаков</a:t>
            </a:r>
            <a:r>
              <a:rPr lang="ru-RU" altLang="ru-RU" sz="2400" dirty="0" smtClean="0">
                <a:solidFill>
                  <a:srgbClr val="000000"/>
                </a:solidFill>
                <a:latin typeface="Verdana"/>
              </a:rPr>
              <a:t>:</a:t>
            </a:r>
          </a:p>
          <a:p>
            <a:pPr marL="908050" lvl="1" indent="-43656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None/>
            </a:pPr>
            <a:endParaRPr lang="ru-RU" altLang="ru-RU" sz="2000" dirty="0">
              <a:solidFill>
                <a:srgbClr val="000000"/>
              </a:solidFill>
              <a:latin typeface="Verdana"/>
            </a:endParaRPr>
          </a:p>
          <a:p>
            <a:pPr marL="908050" lvl="1" indent="-43656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</a:pPr>
            <a:r>
              <a:rPr lang="ru-RU" altLang="ru-RU" sz="2000" dirty="0">
                <a:solidFill>
                  <a:srgbClr val="000000"/>
                </a:solidFill>
                <a:latin typeface="Verdana"/>
              </a:rPr>
              <a:t>По форме: </a:t>
            </a:r>
            <a:r>
              <a:rPr lang="ru-RU" altLang="ru-RU" sz="20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altLang="ru-RU" sz="2000" b="1" i="1" dirty="0">
                <a:solidFill>
                  <a:srgbClr val="000000"/>
                </a:solidFill>
                <a:latin typeface="Verdana"/>
              </a:rPr>
              <a:t>лента дороги</a:t>
            </a:r>
          </a:p>
          <a:p>
            <a:pPr marL="908050" lvl="1" indent="-43656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</a:pPr>
            <a:r>
              <a:rPr lang="ru-RU" altLang="ru-RU" sz="2000" dirty="0">
                <a:solidFill>
                  <a:srgbClr val="000000"/>
                </a:solidFill>
                <a:latin typeface="Verdana"/>
              </a:rPr>
              <a:t>По расположению: </a:t>
            </a:r>
            <a:r>
              <a:rPr lang="ru-RU" altLang="ru-RU" sz="20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altLang="ru-RU" sz="2000" b="1" i="1" dirty="0">
                <a:solidFill>
                  <a:srgbClr val="000000"/>
                </a:solidFill>
                <a:latin typeface="Verdana"/>
              </a:rPr>
              <a:t>подошва горы</a:t>
            </a:r>
          </a:p>
          <a:p>
            <a:pPr marL="908050" lvl="1" indent="-43656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</a:pPr>
            <a:r>
              <a:rPr lang="ru-RU" altLang="ru-RU" sz="2000" dirty="0">
                <a:solidFill>
                  <a:srgbClr val="000000"/>
                </a:solidFill>
                <a:latin typeface="Verdana"/>
              </a:rPr>
              <a:t>По цвету: </a:t>
            </a:r>
            <a:r>
              <a:rPr lang="ru-RU" altLang="ru-RU" sz="20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altLang="ru-RU" sz="2000" b="1" i="1" dirty="0">
                <a:solidFill>
                  <a:srgbClr val="000000"/>
                </a:solidFill>
                <a:latin typeface="Verdana"/>
              </a:rPr>
              <a:t>шоколадный загар</a:t>
            </a:r>
          </a:p>
          <a:p>
            <a:pPr marL="908050" lvl="1" indent="-43656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</a:pPr>
            <a:r>
              <a:rPr lang="ru-RU" altLang="ru-RU" sz="2000" dirty="0">
                <a:solidFill>
                  <a:srgbClr val="000000"/>
                </a:solidFill>
                <a:latin typeface="Verdana"/>
              </a:rPr>
              <a:t>По размеру, количеству: </a:t>
            </a:r>
            <a:r>
              <a:rPr lang="ru-RU" altLang="ru-RU" sz="2000" b="1" i="1" dirty="0">
                <a:solidFill>
                  <a:srgbClr val="000000"/>
                </a:solidFill>
                <a:latin typeface="Verdana"/>
              </a:rPr>
              <a:t>океан </a:t>
            </a:r>
            <a:r>
              <a:rPr lang="ru-RU" altLang="ru-RU" sz="2000" b="1" i="1" dirty="0" smtClean="0">
                <a:solidFill>
                  <a:srgbClr val="000000"/>
                </a:solidFill>
                <a:latin typeface="Verdana"/>
              </a:rPr>
              <a:t>слез</a:t>
            </a:r>
            <a:endParaRPr lang="ru-RU" altLang="ru-RU" sz="2000" b="1" i="1" dirty="0">
              <a:solidFill>
                <a:srgbClr val="000000"/>
              </a:solidFill>
              <a:latin typeface="Verdana"/>
            </a:endParaRPr>
          </a:p>
          <a:p>
            <a:pPr marL="908050" lvl="1" indent="-43656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</a:pPr>
            <a:r>
              <a:rPr lang="ru-RU" altLang="ru-RU" sz="2000" dirty="0">
                <a:solidFill>
                  <a:srgbClr val="000000"/>
                </a:solidFill>
                <a:latin typeface="Verdana"/>
              </a:rPr>
              <a:t>По характеру звучания: </a:t>
            </a:r>
            <a:r>
              <a:rPr lang="ru-RU" altLang="ru-RU" sz="2000" b="1" i="1" dirty="0" smtClean="0">
                <a:solidFill>
                  <a:srgbClr val="000000"/>
                </a:solidFill>
                <a:latin typeface="Verdana"/>
              </a:rPr>
              <a:t>визг пилы</a:t>
            </a:r>
            <a:endParaRPr lang="ru-RU" altLang="ru-RU" sz="2000" b="1" i="1" dirty="0">
              <a:solidFill>
                <a:srgbClr val="000000"/>
              </a:solidFill>
              <a:latin typeface="Verdana"/>
            </a:endParaRPr>
          </a:p>
          <a:p>
            <a:pPr marL="908050" lvl="1" indent="-43656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</a:pPr>
            <a:r>
              <a:rPr lang="ru-RU" altLang="ru-RU" sz="2000" dirty="0">
                <a:solidFill>
                  <a:srgbClr val="000000"/>
                </a:solidFill>
                <a:latin typeface="Verdana"/>
              </a:rPr>
              <a:t>По степени ценности: </a:t>
            </a:r>
            <a:r>
              <a:rPr lang="ru-RU" altLang="ru-RU" sz="20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altLang="ru-RU" sz="2000" b="1" i="1" dirty="0">
                <a:solidFill>
                  <a:srgbClr val="000000"/>
                </a:solidFill>
                <a:latin typeface="Verdana"/>
              </a:rPr>
              <a:t>золотой </a:t>
            </a:r>
            <a:r>
              <a:rPr lang="ru-RU" altLang="ru-RU" sz="2000" b="1" i="1" dirty="0" smtClean="0">
                <a:solidFill>
                  <a:srgbClr val="000000"/>
                </a:solidFill>
                <a:latin typeface="Verdana"/>
              </a:rPr>
              <a:t>работник</a:t>
            </a:r>
            <a:endParaRPr lang="ru-RU" altLang="ru-RU" sz="2000" b="1" i="1" dirty="0">
              <a:solidFill>
                <a:srgbClr val="000000"/>
              </a:solidFill>
              <a:latin typeface="Verdana"/>
            </a:endParaRPr>
          </a:p>
          <a:p>
            <a:pPr marL="908050" lvl="1" indent="-43656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n"/>
            </a:pPr>
            <a:r>
              <a:rPr lang="ru-RU" altLang="ru-RU" sz="2000" dirty="0">
                <a:solidFill>
                  <a:srgbClr val="000000"/>
                </a:solidFill>
                <a:latin typeface="Verdana"/>
              </a:rPr>
              <a:t>По производимому впечатлению: </a:t>
            </a:r>
            <a:r>
              <a:rPr lang="ru-RU" altLang="ru-RU" sz="2000" b="1" i="1" dirty="0">
                <a:solidFill>
                  <a:srgbClr val="000000"/>
                </a:solidFill>
                <a:latin typeface="Verdana"/>
              </a:rPr>
              <a:t>теплый </a:t>
            </a:r>
            <a:r>
              <a:rPr lang="ru-RU" altLang="ru-RU" sz="2000" b="1" i="1" dirty="0" smtClean="0">
                <a:solidFill>
                  <a:srgbClr val="000000"/>
                </a:solidFill>
                <a:latin typeface="Verdana"/>
              </a:rPr>
              <a:t>прием</a:t>
            </a:r>
            <a:endParaRPr lang="ru-RU" altLang="ru-RU" sz="2000" b="1" i="1" dirty="0">
              <a:solidFill>
                <a:srgbClr val="000000"/>
              </a:solidFill>
              <a:latin typeface="Verdana"/>
            </a:endParaRPr>
          </a:p>
          <a:p>
            <a:endParaRPr lang="ru-RU" sz="20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887464" y="956459"/>
            <a:ext cx="3993401" cy="7571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М</a:t>
            </a:r>
            <a:r>
              <a:rPr lang="ru-RU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етафора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6551" y="996137"/>
            <a:ext cx="10695646" cy="386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0" indent="-469900"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endParaRPr lang="ru-RU" altLang="ru-RU" sz="1900" b="1" dirty="0">
              <a:solidFill>
                <a:srgbClr val="000000"/>
              </a:solidFill>
              <a:latin typeface="Verdana"/>
            </a:endParaRPr>
          </a:p>
          <a:p>
            <a:pPr marL="469900" lvl="0" indent="-469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Солнце смеется.</a:t>
            </a:r>
          </a:p>
          <a:p>
            <a:pPr marL="469900" lvl="0" indent="-469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endParaRPr lang="ru-RU" altLang="ru-RU" sz="2400" dirty="0">
              <a:solidFill>
                <a:srgbClr val="000000"/>
              </a:solidFill>
              <a:latin typeface="Verdana"/>
            </a:endParaRPr>
          </a:p>
          <a:p>
            <a:pPr marL="469900" lvl="0" indent="-469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Бродячая толпа облаков…</a:t>
            </a:r>
          </a:p>
          <a:p>
            <a:pPr marL="469900" lvl="0" indent="-469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endParaRPr lang="ru-RU" altLang="ru-RU" sz="2400" dirty="0">
              <a:solidFill>
                <a:srgbClr val="000000"/>
              </a:solidFill>
              <a:latin typeface="Verdana"/>
            </a:endParaRPr>
          </a:p>
          <a:p>
            <a:pPr marL="469900" lvl="0" indent="-469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Барка жизни встала. (</a:t>
            </a:r>
            <a:r>
              <a:rPr lang="ru-RU" altLang="ru-RU" sz="2400" dirty="0" err="1">
                <a:solidFill>
                  <a:srgbClr val="000000"/>
                </a:solidFill>
                <a:latin typeface="Verdana"/>
              </a:rPr>
              <a:t>А.Блок</a:t>
            </a: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)</a:t>
            </a:r>
          </a:p>
          <a:p>
            <a:pPr marL="469900" lvl="0" indent="-469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endParaRPr lang="ru-RU" altLang="ru-RU" sz="2400" dirty="0">
              <a:solidFill>
                <a:srgbClr val="000000"/>
              </a:solidFill>
              <a:latin typeface="Verdana"/>
            </a:endParaRPr>
          </a:p>
          <a:p>
            <a:pPr marL="469900" lvl="0" indent="-469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r>
              <a:rPr lang="ru-RU" altLang="ru-RU" sz="2400" dirty="0" smtClean="0">
                <a:solidFill>
                  <a:srgbClr val="000000"/>
                </a:solidFill>
                <a:latin typeface="Verdana"/>
              </a:rPr>
              <a:t>Российский </a:t>
            </a: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корабль, вышедший в свободное плавание по своенравному океану мирового рынка с его штормами и ураганами, вряд ли достигнет желанного берега. (Из газет)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60527" y="481712"/>
            <a:ext cx="7233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Найдите метафору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33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Метонимия</a:t>
            </a: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перенос названия с одного предмета на другой на основании смежности </a:t>
            </a:r>
            <a:b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(перенесение свойств предмета на сам предмет)</a:t>
            </a:r>
            <a:b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Если для метафоры обязательно сходство предметов, то при метонимии никакого сходства нет</a:t>
            </a:r>
            <a:endParaRPr lang="ru-RU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3053" y="636259"/>
            <a:ext cx="57843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Georgia" panose="02040502050405020303" pitchFamily="18" charset="0"/>
              </a:rPr>
              <a:t>Метонимия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60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4143" y="1335024"/>
            <a:ext cx="11318663" cy="4023360"/>
          </a:xfrm>
        </p:spPr>
        <p:txBody>
          <a:bodyPr>
            <a:noAutofit/>
          </a:bodyPr>
          <a:lstStyle/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Могут переноситься: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b="1" dirty="0">
                <a:solidFill>
                  <a:srgbClr val="000000"/>
                </a:solidFill>
                <a:latin typeface="Verdana"/>
              </a:rPr>
              <a:t>Название помещения</a:t>
            </a: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, территории </a:t>
            </a:r>
            <a:r>
              <a:rPr lang="ru-RU" altLang="ru-RU" sz="2400" b="1" dirty="0">
                <a:solidFill>
                  <a:srgbClr val="000000"/>
                </a:solidFill>
                <a:latin typeface="Verdana"/>
              </a:rPr>
              <a:t>на людей</a:t>
            </a: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, живущих, работающих там: </a:t>
            </a:r>
            <a:r>
              <a:rPr lang="ru-RU" altLang="ru-RU" sz="2400" i="1" dirty="0">
                <a:solidFill>
                  <a:srgbClr val="000000"/>
                </a:solidFill>
                <a:latin typeface="Verdana"/>
              </a:rPr>
              <a:t>Вся школа пришла на стадион поболеть за свою команду. 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b="1" dirty="0">
                <a:solidFill>
                  <a:srgbClr val="000000"/>
                </a:solidFill>
                <a:latin typeface="Verdana"/>
              </a:rPr>
              <a:t>Название сосуда</a:t>
            </a: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, емкости </a:t>
            </a:r>
            <a:r>
              <a:rPr lang="ru-RU" altLang="ru-RU" sz="2400" b="1" dirty="0">
                <a:solidFill>
                  <a:srgbClr val="000000"/>
                </a:solidFill>
                <a:latin typeface="Verdana"/>
              </a:rPr>
              <a:t>на его содержимое</a:t>
            </a: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: </a:t>
            </a:r>
            <a:r>
              <a:rPr lang="ru-RU" altLang="ru-RU" sz="2400" i="1" dirty="0">
                <a:solidFill>
                  <a:srgbClr val="000000"/>
                </a:solidFill>
                <a:latin typeface="Verdana"/>
              </a:rPr>
              <a:t>Съел две </a:t>
            </a:r>
            <a:r>
              <a:rPr lang="ru-RU" altLang="ru-RU" sz="2400" i="1" dirty="0" smtClean="0">
                <a:solidFill>
                  <a:srgbClr val="000000"/>
                </a:solidFill>
                <a:latin typeface="Verdana"/>
              </a:rPr>
              <a:t>тарелки</a:t>
            </a:r>
            <a:r>
              <a:rPr lang="ru-RU" altLang="ru-RU" sz="2400" i="1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altLang="ru-RU" sz="2400" i="1" dirty="0" smtClean="0">
                <a:solidFill>
                  <a:srgbClr val="000000"/>
                </a:solidFill>
                <a:latin typeface="Verdana"/>
              </a:rPr>
              <a:t>каши. </a:t>
            </a:r>
            <a:endParaRPr lang="ru-RU" altLang="ru-RU" sz="2400" i="1" dirty="0">
              <a:solidFill>
                <a:srgbClr val="000000"/>
              </a:solidFill>
              <a:latin typeface="Verdana"/>
            </a:endParaRP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b="1" dirty="0">
                <a:solidFill>
                  <a:srgbClr val="000000"/>
                </a:solidFill>
                <a:latin typeface="Verdana"/>
              </a:rPr>
              <a:t>Название вещества на изделие</a:t>
            </a: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 из него</a:t>
            </a:r>
            <a:r>
              <a:rPr lang="ru-RU" altLang="ru-RU" sz="2400" dirty="0" smtClean="0">
                <a:solidFill>
                  <a:srgbClr val="000000"/>
                </a:solidFill>
                <a:latin typeface="Verdana"/>
              </a:rPr>
              <a:t>:</a:t>
            </a:r>
            <a:r>
              <a:rPr lang="ru-RU" altLang="ru-RU" sz="2400" i="1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altLang="ru-RU" sz="2400" i="1" dirty="0">
                <a:solidFill>
                  <a:srgbClr val="000000"/>
                </a:solidFill>
                <a:latin typeface="Verdana"/>
              </a:rPr>
              <a:t>полотна </a:t>
            </a:r>
            <a:r>
              <a:rPr lang="ru-RU" altLang="ru-RU" sz="2400" i="1" dirty="0" smtClean="0">
                <a:solidFill>
                  <a:srgbClr val="000000"/>
                </a:solidFill>
                <a:latin typeface="Verdana"/>
              </a:rPr>
              <a:t>Левитана. </a:t>
            </a:r>
            <a:endParaRPr lang="ru-RU" altLang="ru-RU" sz="2400" i="1" dirty="0">
              <a:solidFill>
                <a:srgbClr val="000000"/>
              </a:solidFill>
              <a:latin typeface="Verdana"/>
            </a:endParaRP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b="1" dirty="0">
                <a:solidFill>
                  <a:srgbClr val="000000"/>
                </a:solidFill>
                <a:latin typeface="Verdana"/>
              </a:rPr>
              <a:t>Имя автора на его творения:</a:t>
            </a: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altLang="ru-RU" sz="2400" i="1" dirty="0">
                <a:solidFill>
                  <a:srgbClr val="000000"/>
                </a:solidFill>
                <a:latin typeface="Verdana"/>
              </a:rPr>
              <a:t>люблю </a:t>
            </a:r>
            <a:r>
              <a:rPr lang="ru-RU" altLang="ru-RU" sz="2400" i="1" dirty="0" smtClean="0">
                <a:solidFill>
                  <a:srgbClr val="000000"/>
                </a:solidFill>
                <a:latin typeface="Verdana"/>
              </a:rPr>
              <a:t>Чехова</a:t>
            </a:r>
            <a:endParaRPr lang="ru-RU" altLang="ru-RU" sz="2400" i="1" dirty="0">
              <a:solidFill>
                <a:srgbClr val="000000"/>
              </a:solidFill>
              <a:latin typeface="Verdana"/>
            </a:endParaRP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b="1" dirty="0">
                <a:solidFill>
                  <a:srgbClr val="000000"/>
                </a:solidFill>
                <a:latin typeface="Verdana"/>
              </a:rPr>
              <a:t>Название географического пункта</a:t>
            </a: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 на то, </a:t>
            </a:r>
            <a:r>
              <a:rPr lang="ru-RU" altLang="ru-RU" sz="2400" b="1" dirty="0">
                <a:solidFill>
                  <a:srgbClr val="000000"/>
                </a:solidFill>
                <a:latin typeface="Verdana"/>
              </a:rPr>
              <a:t>что там производится</a:t>
            </a: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: </a:t>
            </a:r>
            <a:r>
              <a:rPr lang="ru-RU" altLang="ru-RU" sz="2400" i="1" dirty="0">
                <a:solidFill>
                  <a:srgbClr val="000000"/>
                </a:solidFill>
                <a:latin typeface="Verdana"/>
              </a:rPr>
              <a:t>она коллекционирует гжель; 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400" b="1" dirty="0">
                <a:solidFill>
                  <a:srgbClr val="000000"/>
                </a:solidFill>
                <a:latin typeface="Verdana"/>
              </a:rPr>
              <a:t>Действие на орудие этого действия</a:t>
            </a: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: </a:t>
            </a:r>
            <a:r>
              <a:rPr lang="ru-RU" altLang="ru-RU" sz="2400" i="1" dirty="0">
                <a:solidFill>
                  <a:srgbClr val="000000"/>
                </a:solidFill>
                <a:latin typeface="Verdana"/>
              </a:rPr>
              <a:t>Их села и нивы за буйный набег обрек он мечам и пожарам.</a:t>
            </a:r>
          </a:p>
          <a:p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Метонимия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41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24128" y="1219199"/>
            <a:ext cx="10289331" cy="5396753"/>
          </a:xfrm>
        </p:spPr>
        <p:txBody>
          <a:bodyPr>
            <a:normAutofit fontScale="92500" lnSpcReduction="10000"/>
          </a:bodyPr>
          <a:lstStyle/>
          <a:p>
            <a:pPr marL="469900" lvl="0" indent="-46990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</a:pPr>
            <a:r>
              <a:rPr lang="ru-RU" altLang="ru-RU" sz="2100" b="1" dirty="0" smtClean="0">
                <a:solidFill>
                  <a:srgbClr val="000000"/>
                </a:solidFill>
                <a:latin typeface="Verdana"/>
              </a:rPr>
              <a:t> </a:t>
            </a:r>
            <a:endParaRPr lang="ru-RU" altLang="ru-RU" sz="2100" b="1" dirty="0">
              <a:solidFill>
                <a:srgbClr val="000000"/>
              </a:solidFill>
              <a:latin typeface="Verdana"/>
            </a:endParaRP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600" dirty="0">
                <a:solidFill>
                  <a:srgbClr val="000000"/>
                </a:solidFill>
                <a:latin typeface="Verdana"/>
              </a:rPr>
              <a:t>Ну, скушай же еще тарелочку, мой милый!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600" dirty="0">
                <a:solidFill>
                  <a:srgbClr val="000000"/>
                </a:solidFill>
                <a:latin typeface="Verdana"/>
              </a:rPr>
              <a:t>Ругал Гомера, </a:t>
            </a:r>
            <a:r>
              <a:rPr lang="ru-RU" altLang="ru-RU" sz="2600" dirty="0" err="1">
                <a:solidFill>
                  <a:srgbClr val="000000"/>
                </a:solidFill>
                <a:latin typeface="Verdana"/>
              </a:rPr>
              <a:t>Феокрита</a:t>
            </a:r>
            <a:r>
              <a:rPr lang="ru-RU" altLang="ru-RU" sz="2600" dirty="0">
                <a:solidFill>
                  <a:srgbClr val="000000"/>
                </a:solidFill>
                <a:latin typeface="Verdana"/>
              </a:rPr>
              <a:t>, зато читал Адама Смита.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600" dirty="0">
                <a:solidFill>
                  <a:srgbClr val="000000"/>
                </a:solidFill>
                <a:latin typeface="Verdana"/>
              </a:rPr>
              <a:t>Янтарь на трубах </a:t>
            </a:r>
            <a:r>
              <a:rPr lang="ru-RU" altLang="ru-RU" sz="2600" dirty="0" err="1">
                <a:solidFill>
                  <a:srgbClr val="000000"/>
                </a:solidFill>
                <a:latin typeface="Verdana"/>
              </a:rPr>
              <a:t>Цареграда</a:t>
            </a:r>
            <a:r>
              <a:rPr lang="ru-RU" altLang="ru-RU" sz="2600" dirty="0">
                <a:solidFill>
                  <a:srgbClr val="000000"/>
                </a:solidFill>
                <a:latin typeface="Verdana"/>
              </a:rPr>
              <a:t>,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</a:pPr>
            <a:r>
              <a:rPr lang="ru-RU" altLang="ru-RU" sz="2600" dirty="0">
                <a:solidFill>
                  <a:srgbClr val="000000"/>
                </a:solidFill>
                <a:latin typeface="Verdana"/>
              </a:rPr>
              <a:t>    Фарфор и бронза на столе,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</a:pPr>
            <a:r>
              <a:rPr lang="ru-RU" altLang="ru-RU" sz="2600" dirty="0">
                <a:solidFill>
                  <a:srgbClr val="000000"/>
                </a:solidFill>
                <a:latin typeface="Verdana"/>
              </a:rPr>
              <a:t>    И, чувств изнеженных отрада,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</a:pPr>
            <a:r>
              <a:rPr lang="ru-RU" altLang="ru-RU" sz="2600" dirty="0">
                <a:solidFill>
                  <a:srgbClr val="000000"/>
                </a:solidFill>
                <a:latin typeface="Verdana"/>
              </a:rPr>
              <a:t>    Духи в граненом хрустале.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600" dirty="0">
                <a:solidFill>
                  <a:srgbClr val="000000"/>
                </a:solidFill>
                <a:latin typeface="Verdana"/>
              </a:rPr>
              <a:t>И едва ли кто в городе спал: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</a:pPr>
            <a:r>
              <a:rPr lang="ru-RU" altLang="ru-RU" sz="2600" dirty="0">
                <a:solidFill>
                  <a:srgbClr val="000000"/>
                </a:solidFill>
                <a:latin typeface="Verdana"/>
              </a:rPr>
              <a:t>    Ночью пушечный гром грохотал.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</a:pPr>
            <a:r>
              <a:rPr lang="ru-RU" altLang="ru-RU" sz="2600" dirty="0">
                <a:solidFill>
                  <a:srgbClr val="000000"/>
                </a:solidFill>
                <a:latin typeface="Verdana"/>
              </a:rPr>
              <a:t>    Не до сна! Вся столица молилась,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</a:pPr>
            <a:r>
              <a:rPr lang="ru-RU" altLang="ru-RU" sz="2600" dirty="0">
                <a:solidFill>
                  <a:srgbClr val="000000"/>
                </a:solidFill>
                <a:latin typeface="Verdana"/>
              </a:rPr>
              <a:t>    Чтоб Нева в берега воротилась.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600" dirty="0">
                <a:solidFill>
                  <a:srgbClr val="000000"/>
                </a:solidFill>
                <a:latin typeface="Verdana"/>
              </a:rPr>
              <a:t>Витрины были уставлены старинной бронзой.</a:t>
            </a: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anose="05000000000000000000" pitchFamily="2" charset="2"/>
              <a:buChar char="o"/>
            </a:pPr>
            <a:r>
              <a:rPr lang="ru-RU" altLang="ru-RU" sz="2600" dirty="0">
                <a:solidFill>
                  <a:srgbClr val="000000"/>
                </a:solidFill>
                <a:latin typeface="Verdana"/>
              </a:rPr>
              <a:t>Театр уж блещет…</a:t>
            </a:r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ru-RU" sz="5400" b="1" cap="none" spc="0" dirty="0">
                <a:ln w="6600">
                  <a:solidFill>
                    <a:srgbClr val="B2B2B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B2B2B2"/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  <a:t>Найдите </a:t>
            </a:r>
            <a:r>
              <a:rPr lang="ru-RU" sz="5400" b="1" cap="none" spc="0" dirty="0" smtClean="0">
                <a:ln w="6600">
                  <a:solidFill>
                    <a:srgbClr val="B2B2B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B2B2B2"/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  <a:t>метонимию</a:t>
            </a:r>
            <a:r>
              <a:rPr lang="ru-RU" sz="5400" b="1" cap="none" spc="0" dirty="0">
                <a:ln w="6600">
                  <a:solidFill>
                    <a:srgbClr val="B2B2B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B2B2B2"/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  <a:t/>
            </a:r>
            <a:br>
              <a:rPr lang="ru-RU" sz="5400" b="1" cap="none" spc="0" dirty="0">
                <a:ln w="6600">
                  <a:solidFill>
                    <a:srgbClr val="B2B2B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rgbClr val="B2B2B2"/>
                  </a:outerShdw>
                </a:effectLst>
                <a:latin typeface="Georgia" panose="02040502050405020303" pitchFamily="18" charset="0"/>
                <a:ea typeface="+mn-ea"/>
                <a:cs typeface="+mn-cs"/>
              </a:rPr>
            </a:b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1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751" y="2084832"/>
            <a:ext cx="10863073" cy="4023360"/>
          </a:xfrm>
        </p:spPr>
        <p:txBody>
          <a:bodyPr>
            <a:normAutofit/>
          </a:bodyPr>
          <a:lstStyle/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Есть достаточно простое и надежное </a:t>
            </a:r>
            <a:r>
              <a:rPr lang="ru-RU" altLang="ru-RU" sz="2400" b="1" dirty="0">
                <a:solidFill>
                  <a:srgbClr val="000000"/>
                </a:solidFill>
                <a:latin typeface="Verdana"/>
              </a:rPr>
              <a:t>правило:</a:t>
            </a: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 метафора легко переводится в сравнение при помощи слов «как бы», «словно», «вроде», а метонимию  </a:t>
            </a:r>
            <a:r>
              <a:rPr lang="ru-RU" altLang="ru-RU" sz="2400" dirty="0" smtClean="0">
                <a:solidFill>
                  <a:srgbClr val="000000"/>
                </a:solidFill>
                <a:latin typeface="Verdana"/>
              </a:rPr>
              <a:t>переделать </a:t>
            </a: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в сравнение нельзя.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</a:pPr>
            <a:endParaRPr lang="ru-RU" altLang="ru-RU" sz="2400" dirty="0">
              <a:solidFill>
                <a:srgbClr val="000000"/>
              </a:solidFill>
              <a:latin typeface="Verdana"/>
            </a:endParaRP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Verdana"/>
              </a:rPr>
              <a:t>Сравните:</a:t>
            </a: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 </a:t>
            </a:r>
          </a:p>
          <a:p>
            <a:pPr marL="469900" lvl="0" indent="-46990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None/>
            </a:pPr>
            <a:r>
              <a:rPr lang="ru-RU" altLang="ru-RU" sz="2400" dirty="0">
                <a:solidFill>
                  <a:srgbClr val="000000"/>
                </a:solidFill>
                <a:latin typeface="Verdana"/>
              </a:rPr>
              <a:t>	«спит усталый ветер» и «спит усталый город». Можно сказать: «ветер спит подобно человеку». Попытка так же записать второе выражение приводит к несуразице: ясно, что в городе спят все находящиеся в домах люди.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не спутать метонимию </a:t>
            </a:r>
            <a:r>
              <a:rPr lang="ru-RU" altLang="ru-RU" sz="3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altLang="ru-RU" sz="3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</a:t>
            </a:r>
            <a:r>
              <a:rPr lang="ru-RU" altLang="ru-R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метафорой?</a:t>
            </a:r>
            <a:endParaRPr lang="ru-RU" sz="32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58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7006</TotalTime>
  <Words>1000</Words>
  <Application>Microsoft Office PowerPoint</Application>
  <PresentationFormat>Произвольный</PresentationFormat>
  <Paragraphs>162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Интеграл</vt:lpstr>
      <vt:lpstr> </vt:lpstr>
      <vt:lpstr>Тропы речи</vt:lpstr>
      <vt:lpstr>Тропы речи</vt:lpstr>
      <vt:lpstr>Метафора</vt:lpstr>
      <vt:lpstr>Презентация PowerPoint</vt:lpstr>
      <vt:lpstr>Презентация PowerPoint</vt:lpstr>
      <vt:lpstr>Метонимия</vt:lpstr>
      <vt:lpstr>Найдите метонимию </vt:lpstr>
      <vt:lpstr>Как не спутать метонимию  с метафорой?</vt:lpstr>
      <vt:lpstr>Презентация PowerPoint</vt:lpstr>
      <vt:lpstr>Найдите синекдоху в предложениях</vt:lpstr>
      <vt:lpstr>Презентация PowerPoint</vt:lpstr>
      <vt:lpstr>   Этот прием заключается в уподоблении какого-либо явления другому</vt:lpstr>
      <vt:lpstr>Презентация PowerPoint</vt:lpstr>
      <vt:lpstr> ЗАДАНИЕ: Прочитайте текст. Выделите в тексте сравнения. Как они обогащают текст?</vt:lpstr>
      <vt:lpstr>Презентация PowerPoint</vt:lpstr>
      <vt:lpstr>ЗАДАНИЕ: Из слов правой и левой колонок составьте словосочетания.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</vt:lpstr>
      <vt:lpstr>Информационные источники</vt:lpstr>
    </vt:vector>
  </TitlesOfParts>
  <Company>МАОУ ДО ЦРТДиЮ Каменского района Пензенской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литература</dc:title>
  <dc:subject>литература, книги</dc:subject>
  <dc:creator>Viktoriya Polshkova</dc:creator>
  <cp:keywords>литература;книги</cp:keywords>
  <cp:lastModifiedBy>ПК</cp:lastModifiedBy>
  <cp:revision>311</cp:revision>
  <dcterms:created xsi:type="dcterms:W3CDTF">2018-02-25T15:29:25Z</dcterms:created>
  <dcterms:modified xsi:type="dcterms:W3CDTF">2019-09-09T21:51:10Z</dcterms:modified>
  <cp:category>География;Страны</cp:category>
</cp:coreProperties>
</file>