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FF"/>
    <a:srgbClr val="00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64" autoAdjust="0"/>
  </p:normalViewPr>
  <p:slideViewPr>
    <p:cSldViewPr>
      <p:cViewPr>
        <p:scale>
          <a:sx n="73" d="100"/>
          <a:sy n="73" d="100"/>
        </p:scale>
        <p:origin x="-1637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16777215"/>
  <ax:ocxPr ax:name="Size" ax:value="8202;803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35EB5AE-B97F-4B9E-952D-7A88B1DD03C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1028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43878B-1B26-44DC-B5AF-3AEAFE67440D}" type="slidenum">
              <a:rPr lang="ru-RU"/>
              <a:pPr/>
              <a:t>1</a:t>
            </a:fld>
            <a:endParaRPr lang="ru-RU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/>
              <a:t>Версия от 18.11.2009 г. Последнюю версию шаблона смотрите на сайте «Тестирование в </a:t>
            </a:r>
            <a:r>
              <a:rPr lang="en-US"/>
              <a:t>MS PowerPoint</a:t>
            </a:r>
            <a:r>
              <a:rPr lang="ru-RU"/>
              <a:t>» http://www.rosinka.vrn.ru/pp/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1E6BC-B8D6-4570-96E4-35372857EED2}" type="slidenum">
              <a:rPr lang="ru-RU"/>
              <a:pPr/>
              <a:t>12</a:t>
            </a:fld>
            <a:endParaRPr 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45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4745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4746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746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4746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4746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746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4746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746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7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7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747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4747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4747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B4F00A8-C8C7-4EB7-89D7-6D719DA859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F8B0E-26F4-42BD-B4FF-DF1811075A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60C7D-678E-4DC4-B6FC-A9BA0961B7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3154B-99FB-41D7-9D85-7AFA830AAF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DAF30-3EF3-4C89-9C4E-312FC9F846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E4476-845D-4CC2-9AE1-8CB825BD66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2757D-12AB-45DE-AA63-B3772C4042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566BB-19A5-472E-B0D6-20F8A80D8E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B96BA1-56C1-44AD-AABD-5C21B48E2A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2EAEB-5D0F-4FB5-A5F6-740F3F3B00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C2142-F0C7-470C-B7EF-674D1F0E4A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4643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14644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644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6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46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46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24D0CF-F8EB-4726-A6C5-7960B0E0CDC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2053" name="Out_Zd"/>
          <p:cNvSpPr txBox="1">
            <a:spLocks noChangeArrowheads="1"/>
          </p:cNvSpPr>
          <p:nvPr/>
        </p:nvSpPr>
        <p:spPr bwMode="auto">
          <a:xfrm>
            <a:off x="1835150" y="6386513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10</a:t>
            </a:r>
          </a:p>
        </p:txBody>
      </p:sp>
      <p:sp>
        <p:nvSpPr>
          <p:cNvPr id="2054" name="Out_Tim"/>
          <p:cNvSpPr txBox="1">
            <a:spLocks noChangeArrowheads="1"/>
          </p:cNvSpPr>
          <p:nvPr/>
        </p:nvSpPr>
        <p:spPr bwMode="auto">
          <a:xfrm>
            <a:off x="8053388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  <a:latin typeface="Arial" charset="0"/>
              </a:rPr>
              <a:t>10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055" name="Tx_Zd"/>
          <p:cNvSpPr txBox="1">
            <a:spLocks noChangeArrowheads="1"/>
          </p:cNvSpPr>
          <p:nvPr/>
        </p:nvSpPr>
        <p:spPr bwMode="auto">
          <a:xfrm>
            <a:off x="539750" y="6442075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2056" name="Tx_Tim"/>
          <p:cNvSpPr txBox="1">
            <a:spLocks noChangeArrowheads="1"/>
          </p:cNvSpPr>
          <p:nvPr/>
        </p:nvSpPr>
        <p:spPr bwMode="auto">
          <a:xfrm>
            <a:off x="6227763" y="6442075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Время тестирования</a:t>
            </a:r>
          </a:p>
        </p:txBody>
      </p:sp>
      <p:sp>
        <p:nvSpPr>
          <p:cNvPr id="2057" name="Tx_min"/>
          <p:cNvSpPr txBox="1">
            <a:spLocks noChangeArrowheads="1"/>
          </p:cNvSpPr>
          <p:nvPr/>
        </p:nvSpPr>
        <p:spPr bwMode="auto">
          <a:xfrm>
            <a:off x="8629650" y="6442075"/>
            <a:ext cx="431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мин.</a:t>
            </a: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Arial" charset="0"/>
              </a:rPr>
              <a:t>Введите фамилию и имя</a:t>
            </a:r>
          </a:p>
        </p:txBody>
      </p:sp>
      <p:sp>
        <p:nvSpPr>
          <p:cNvPr id="3083" name="Rectangle 11">
            <a:hlinkClick r:id="" action="ppaction://macro?name=dd"/>
          </p:cNvPr>
          <p:cNvSpPr>
            <a:spLocks noChangeArrowheads="1"/>
          </p:cNvSpPr>
          <p:nvPr/>
        </p:nvSpPr>
        <p:spPr bwMode="auto">
          <a:xfrm>
            <a:off x="611188" y="26035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8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Тест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619250" y="1700213"/>
            <a:ext cx="64008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>
                <a:latin typeface="Arial" charset="0"/>
              </a:rPr>
              <a:t>по русскому языку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3200">
                <a:latin typeface="Arial" charset="0"/>
              </a:rPr>
              <a:t>по теме: </a:t>
            </a:r>
            <a:r>
              <a:rPr lang="ru-RU" sz="3200">
                <a:solidFill>
                  <a:schemeClr val="tx2"/>
                </a:solidFill>
                <a:latin typeface="Arial" charset="0"/>
              </a:rPr>
              <a:t>«Тропы»</a:t>
            </a:r>
          </a:p>
        </p:txBody>
      </p:sp>
      <p:sp>
        <p:nvSpPr>
          <p:cNvPr id="2062" name="pass" hidden="1"/>
          <p:cNvSpPr txBox="1">
            <a:spLocks noChangeArrowheads="1"/>
          </p:cNvSpPr>
          <p:nvPr/>
        </p:nvSpPr>
        <p:spPr bwMode="auto">
          <a:xfrm>
            <a:off x="1936750" y="204788"/>
            <a:ext cx="647700" cy="27781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оля</a:t>
            </a:r>
          </a:p>
        </p:txBody>
      </p:sp>
      <p:sp>
        <p:nvSpPr>
          <p:cNvPr id="2063" name="tk" hidden="1"/>
          <p:cNvSpPr txBox="1">
            <a:spLocks noChangeArrowheads="1"/>
          </p:cNvSpPr>
          <p:nvPr/>
        </p:nvSpPr>
        <p:spPr bwMode="auto">
          <a:xfrm>
            <a:off x="2754313" y="206375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1.2</a:t>
            </a:r>
          </a:p>
        </p:txBody>
      </p:sp>
      <p:sp>
        <p:nvSpPr>
          <p:cNvPr id="2064" name="tfm" hidden="1"/>
          <p:cNvSpPr txBox="1">
            <a:spLocks noChangeArrowheads="1"/>
          </p:cNvSpPr>
          <p:nvPr/>
        </p:nvSpPr>
        <p:spPr bwMode="auto">
          <a:xfrm>
            <a:off x="3573463" y="206375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True</a:t>
            </a:r>
          </a:p>
        </p:txBody>
      </p:sp>
      <p:sp>
        <p:nvSpPr>
          <p:cNvPr id="2065" name="tft" hidden="1"/>
          <p:cNvSpPr txBox="1">
            <a:spLocks noChangeArrowheads="1"/>
          </p:cNvSpPr>
          <p:nvPr/>
        </p:nvSpPr>
        <p:spPr bwMode="auto">
          <a:xfrm>
            <a:off x="4392613" y="206375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True</a:t>
            </a:r>
          </a:p>
        </p:txBody>
      </p:sp>
      <p:sp>
        <p:nvSpPr>
          <p:cNvPr id="2066" name="tfo" hidden="1"/>
          <p:cNvSpPr txBox="1">
            <a:spLocks noChangeArrowheads="1"/>
          </p:cNvSpPr>
          <p:nvPr/>
        </p:nvSpPr>
        <p:spPr bwMode="auto">
          <a:xfrm>
            <a:off x="5211763" y="206375"/>
            <a:ext cx="647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False</a:t>
            </a:r>
          </a:p>
        </p:txBody>
      </p:sp>
      <p:sp>
        <p:nvSpPr>
          <p:cNvPr id="2067" name="tfs" hidden="1"/>
          <p:cNvSpPr txBox="1">
            <a:spLocks noChangeArrowheads="1"/>
          </p:cNvSpPr>
          <p:nvPr/>
        </p:nvSpPr>
        <p:spPr bwMode="auto">
          <a:xfrm>
            <a:off x="6030913" y="206375"/>
            <a:ext cx="574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True</a:t>
            </a:r>
          </a:p>
        </p:txBody>
      </p:sp>
      <p:grpSp>
        <p:nvGrpSpPr>
          <p:cNvPr id="2068" name="Group 20"/>
          <p:cNvGrpSpPr>
            <a:grpSpLocks/>
          </p:cNvGrpSpPr>
          <p:nvPr/>
        </p:nvGrpSpPr>
        <p:grpSpPr bwMode="auto">
          <a:xfrm>
            <a:off x="227013" y="908050"/>
            <a:ext cx="463550" cy="369888"/>
            <a:chOff x="143" y="794"/>
            <a:chExt cx="292" cy="233"/>
          </a:xfrm>
        </p:grpSpPr>
        <p:grpSp>
          <p:nvGrpSpPr>
            <p:cNvPr id="2069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2070" name="Freeform 22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/>
                <a:ahLst/>
                <a:cxnLst>
                  <a:cxn ang="0">
                    <a:pos x="3612" y="2813"/>
                  </a:cxn>
                  <a:cxn ang="0">
                    <a:pos x="12" y="2809"/>
                  </a:cxn>
                  <a:cxn ang="0">
                    <a:pos x="12" y="0"/>
                  </a:cxn>
                  <a:cxn ang="0">
                    <a:pos x="3612" y="2813"/>
                  </a:cxn>
                </a:cxnLst>
                <a:rect l="0" t="0" r="r" b="b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1" name="Freeform 2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76" y="594"/>
                  </a:cxn>
                  <a:cxn ang="0">
                    <a:pos x="538" y="1625"/>
                  </a:cxn>
                  <a:cxn ang="0">
                    <a:pos x="0" y="1770"/>
                  </a:cxn>
                  <a:cxn ang="0">
                    <a:pos x="0" y="0"/>
                  </a:cxn>
                </a:cxnLst>
                <a:rect l="0" t="0" r="r" b="b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2" name="Freeform 24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198"/>
                  </a:cxn>
                  <a:cxn ang="0">
                    <a:pos x="285" y="206"/>
                  </a:cxn>
                  <a:cxn ang="0">
                    <a:pos x="0" y="0"/>
                  </a:cxn>
                </a:cxnLst>
                <a:rect l="0" t="0" r="r" b="b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3" name="Freeform 25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/>
                <a:ahLst/>
                <a:cxnLst>
                  <a:cxn ang="0">
                    <a:pos x="855" y="1382"/>
                  </a:cxn>
                  <a:cxn ang="0">
                    <a:pos x="861" y="96"/>
                  </a:cxn>
                  <a:cxn ang="0">
                    <a:pos x="609" y="0"/>
                  </a:cxn>
                  <a:cxn ang="0">
                    <a:pos x="228" y="1196"/>
                  </a:cxn>
                  <a:cxn ang="0">
                    <a:pos x="0" y="1391"/>
                  </a:cxn>
                  <a:cxn ang="0">
                    <a:pos x="855" y="1382"/>
                  </a:cxn>
                </a:cxnLst>
                <a:rect l="0" t="0" r="r" b="b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4" name="Freeform 26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29"/>
                  </a:cxn>
                  <a:cxn ang="0">
                    <a:pos x="444" y="1229"/>
                  </a:cxn>
                  <a:cxn ang="0">
                    <a:pos x="438" y="153"/>
                  </a:cxn>
                  <a:cxn ang="0">
                    <a:pos x="0" y="0"/>
                  </a:cxn>
                </a:cxnLst>
                <a:rect l="0" t="0" r="r" b="b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5" name="Freeform 27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/>
                <a:ahLst/>
                <a:cxnLst>
                  <a:cxn ang="0">
                    <a:pos x="12" y="659"/>
                  </a:cxn>
                  <a:cxn ang="0">
                    <a:pos x="0" y="0"/>
                  </a:cxn>
                  <a:cxn ang="0">
                    <a:pos x="207" y="84"/>
                  </a:cxn>
                  <a:cxn ang="0">
                    <a:pos x="12" y="659"/>
                  </a:cxn>
                </a:cxnLst>
                <a:rect l="0" t="0" r="r" b="b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6" name="Freeform 2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/>
                <a:ahLst/>
                <a:cxnLst>
                  <a:cxn ang="0">
                    <a:pos x="294" y="0"/>
                  </a:cxn>
                  <a:cxn ang="0">
                    <a:pos x="0" y="884"/>
                  </a:cxn>
                  <a:cxn ang="0">
                    <a:pos x="1365" y="885"/>
                  </a:cxn>
                  <a:cxn ang="0">
                    <a:pos x="294" y="0"/>
                  </a:cxn>
                </a:cxnLst>
                <a:rect l="0" t="0" r="r" b="b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77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2078" name="Freeform 30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/>
                <a:ahLst/>
                <a:cxnLst>
                  <a:cxn ang="0">
                    <a:pos x="3612" y="2813"/>
                  </a:cxn>
                  <a:cxn ang="0">
                    <a:pos x="12" y="2809"/>
                  </a:cxn>
                  <a:cxn ang="0">
                    <a:pos x="12" y="0"/>
                  </a:cxn>
                  <a:cxn ang="0">
                    <a:pos x="3612" y="2813"/>
                  </a:cxn>
                </a:cxnLst>
                <a:rect l="0" t="0" r="r" b="b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79" name="Freeform 31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76" y="594"/>
                  </a:cxn>
                  <a:cxn ang="0">
                    <a:pos x="538" y="1625"/>
                  </a:cxn>
                  <a:cxn ang="0">
                    <a:pos x="0" y="1770"/>
                  </a:cxn>
                  <a:cxn ang="0">
                    <a:pos x="0" y="0"/>
                  </a:cxn>
                </a:cxnLst>
                <a:rect l="0" t="0" r="r" b="b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0" name="Freeform 3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198"/>
                  </a:cxn>
                  <a:cxn ang="0">
                    <a:pos x="285" y="206"/>
                  </a:cxn>
                  <a:cxn ang="0">
                    <a:pos x="0" y="0"/>
                  </a:cxn>
                </a:cxnLst>
                <a:rect l="0" t="0" r="r" b="b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1" name="Freeform 33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/>
                <a:ahLst/>
                <a:cxnLst>
                  <a:cxn ang="0">
                    <a:pos x="855" y="1382"/>
                  </a:cxn>
                  <a:cxn ang="0">
                    <a:pos x="861" y="96"/>
                  </a:cxn>
                  <a:cxn ang="0">
                    <a:pos x="609" y="0"/>
                  </a:cxn>
                  <a:cxn ang="0">
                    <a:pos x="228" y="1196"/>
                  </a:cxn>
                  <a:cxn ang="0">
                    <a:pos x="0" y="1391"/>
                  </a:cxn>
                  <a:cxn ang="0">
                    <a:pos x="855" y="1382"/>
                  </a:cxn>
                </a:cxnLst>
                <a:rect l="0" t="0" r="r" b="b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2" name="Freeform 34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29"/>
                  </a:cxn>
                  <a:cxn ang="0">
                    <a:pos x="444" y="1229"/>
                  </a:cxn>
                  <a:cxn ang="0">
                    <a:pos x="438" y="153"/>
                  </a:cxn>
                  <a:cxn ang="0">
                    <a:pos x="0" y="0"/>
                  </a:cxn>
                </a:cxnLst>
                <a:rect l="0" t="0" r="r" b="b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3" name="Freeform 35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/>
                <a:ahLst/>
                <a:cxnLst>
                  <a:cxn ang="0">
                    <a:pos x="12" y="659"/>
                  </a:cxn>
                  <a:cxn ang="0">
                    <a:pos x="0" y="0"/>
                  </a:cxn>
                  <a:cxn ang="0">
                    <a:pos x="207" y="84"/>
                  </a:cxn>
                  <a:cxn ang="0">
                    <a:pos x="12" y="659"/>
                  </a:cxn>
                </a:cxnLst>
                <a:rect l="0" t="0" r="r" b="b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4" name="Freeform 36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/>
                <a:ahLst/>
                <a:cxnLst>
                  <a:cxn ang="0">
                    <a:pos x="294" y="0"/>
                  </a:cxn>
                  <a:cxn ang="0">
                    <a:pos x="0" y="884"/>
                  </a:cxn>
                  <a:cxn ang="0">
                    <a:pos x="1365" y="885"/>
                  </a:cxn>
                  <a:cxn ang="0">
                    <a:pos x="294" y="0"/>
                  </a:cxn>
                </a:cxnLst>
                <a:rect l="0" t="0" r="r" b="b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 cmpd="sng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85" name="Rectangle 37">
              <a:hlinkClick r:id="" action="ppaction://macro?name=Test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86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378575"/>
            <a:ext cx="2159000" cy="33813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  <a:sym typeface="Webdings" pitchFamily="18" charset="2"/>
              </a:rPr>
              <a:t>Начать тестирование</a:t>
            </a:r>
          </a:p>
        </p:txBody>
      </p:sp>
      <p:sp>
        <p:nvSpPr>
          <p:cNvPr id="2087" name="ttim" hidden="1"/>
          <p:cNvSpPr txBox="1">
            <a:spLocks noChangeArrowheads="1"/>
          </p:cNvSpPr>
          <p:nvPr/>
        </p:nvSpPr>
        <p:spPr bwMode="auto">
          <a:xfrm>
            <a:off x="6777038" y="206375"/>
            <a:ext cx="86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10</a:t>
            </a:r>
          </a:p>
        </p:txBody>
      </p:sp>
      <p:sp>
        <p:nvSpPr>
          <p:cNvPr id="2088" name="tff" hidden="1"/>
          <p:cNvSpPr txBox="1">
            <a:spLocks noChangeArrowheads="1"/>
          </p:cNvSpPr>
          <p:nvPr/>
        </p:nvSpPr>
        <p:spPr bwMode="auto">
          <a:xfrm>
            <a:off x="7812088" y="207963"/>
            <a:ext cx="5762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True</a:t>
            </a:r>
            <a:endParaRPr lang="ru-RU" sz="1200"/>
          </a:p>
        </p:txBody>
      </p:sp>
    </p:spTree>
    <p:controls>
      <p:control spid="2061" name="TextBox1" r:id="rId2" imgW="2949120" imgH="2894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51555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9</a:t>
            </a:r>
          </a:p>
        </p:txBody>
      </p:sp>
      <p:sp>
        <p:nvSpPr>
          <p:cNvPr id="151556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51557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151558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51559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1560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1561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51563" name="Rectangle 47"/>
          <p:cNvSpPr>
            <a:spLocks noChangeArrowheads="1"/>
          </p:cNvSpPr>
          <p:nvPr/>
        </p:nvSpPr>
        <p:spPr bwMode="auto">
          <a:xfrm>
            <a:off x="250825" y="274638"/>
            <a:ext cx="8713788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/>
              <a:t>Какой троп используется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«Словно горы, из возмущённой глубины вставали волны…»</a:t>
            </a:r>
            <a:r>
              <a:rPr lang="ru-RU" sz="2800"/>
              <a:t> </a:t>
            </a:r>
          </a:p>
          <a:p>
            <a:pPr algn="ctr"/>
            <a:r>
              <a:rPr lang="ru-RU" sz="2800"/>
              <a:t>(А. Пушкин)?</a:t>
            </a:r>
            <a:endParaRPr lang="ru-RU" sz="2800">
              <a:solidFill>
                <a:schemeClr val="tx2"/>
              </a:solidFill>
            </a:endParaRPr>
          </a:p>
        </p:txBody>
      </p:sp>
      <p:sp>
        <p:nvSpPr>
          <p:cNvPr id="151564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ирония</a:t>
            </a:r>
          </a:p>
        </p:txBody>
      </p:sp>
      <p:sp>
        <p:nvSpPr>
          <p:cNvPr id="151565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перифраза</a:t>
            </a:r>
          </a:p>
        </p:txBody>
      </p:sp>
      <p:sp>
        <p:nvSpPr>
          <p:cNvPr id="151566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сравнение</a:t>
            </a:r>
          </a:p>
        </p:txBody>
      </p:sp>
      <p:sp>
        <p:nvSpPr>
          <p:cNvPr id="151567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метонимия</a:t>
            </a:r>
          </a:p>
        </p:txBody>
      </p:sp>
      <p:grpSp>
        <p:nvGrpSpPr>
          <p:cNvPr id="151568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157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157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1574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157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157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1580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1584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158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1586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159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159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51592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5257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10</a:t>
            </a:r>
          </a:p>
        </p:txBody>
      </p:sp>
      <p:sp>
        <p:nvSpPr>
          <p:cNvPr id="152580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5258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152582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52583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2584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2585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52587" name="Rectangle 47"/>
          <p:cNvSpPr>
            <a:spLocks noChangeArrowheads="1"/>
          </p:cNvSpPr>
          <p:nvPr/>
        </p:nvSpPr>
        <p:spPr bwMode="auto">
          <a:xfrm>
            <a:off x="323850" y="274638"/>
            <a:ext cx="8640763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/>
              <a:t>Какой троп выделен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«Чудный воздух… движет океан благоуханий»</a:t>
            </a:r>
            <a:r>
              <a:rPr lang="ru-RU" sz="2800"/>
              <a:t> </a:t>
            </a:r>
          </a:p>
          <a:p>
            <a:pPr algn="ctr"/>
            <a:r>
              <a:rPr lang="ru-RU" sz="2800"/>
              <a:t>(Н. Гоголь)? </a:t>
            </a:r>
            <a:endParaRPr lang="ru-RU"/>
          </a:p>
        </p:txBody>
      </p:sp>
      <p:sp>
        <p:nvSpPr>
          <p:cNvPr id="152588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гипербола</a:t>
            </a:r>
          </a:p>
        </p:txBody>
      </p:sp>
      <p:sp>
        <p:nvSpPr>
          <p:cNvPr id="152589" name="Rectangle 49"/>
          <p:cNvSpPr>
            <a:spLocks noChangeArrowheads="1"/>
          </p:cNvSpPr>
          <p:nvPr/>
        </p:nvSpPr>
        <p:spPr bwMode="auto">
          <a:xfrm>
            <a:off x="1258888" y="2636838"/>
            <a:ext cx="73771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оксюморон</a:t>
            </a:r>
          </a:p>
        </p:txBody>
      </p:sp>
      <p:sp>
        <p:nvSpPr>
          <p:cNvPr id="152590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синекдоха</a:t>
            </a:r>
          </a:p>
        </p:txBody>
      </p:sp>
      <p:sp>
        <p:nvSpPr>
          <p:cNvPr id="152591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олицетворение</a:t>
            </a:r>
          </a:p>
        </p:txBody>
      </p:sp>
      <p:grpSp>
        <p:nvGrpSpPr>
          <p:cNvPr id="152592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259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259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2598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260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260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2604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260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260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2610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2614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261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52616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Итоги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8195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196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197" name="Out_ver"/>
          <p:cNvSpPr txBox="1">
            <a:spLocks noChangeArrowheads="1"/>
          </p:cNvSpPr>
          <p:nvPr/>
        </p:nvSpPr>
        <p:spPr bwMode="auto">
          <a:xfrm>
            <a:off x="5291138" y="3068638"/>
            <a:ext cx="1079500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8198" name="Out_proc"/>
          <p:cNvSpPr txBox="1">
            <a:spLocks noChangeArrowheads="1"/>
          </p:cNvSpPr>
          <p:nvPr/>
        </p:nvSpPr>
        <p:spPr bwMode="auto">
          <a:xfrm>
            <a:off x="5291138" y="3789363"/>
            <a:ext cx="1079500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6151" name="Out_oc"/>
          <p:cNvSpPr txBox="1">
            <a:spLocks noChangeArrowheads="1"/>
          </p:cNvSpPr>
          <p:nvPr/>
        </p:nvSpPr>
        <p:spPr bwMode="auto">
          <a:xfrm>
            <a:off x="6948488" y="3068638"/>
            <a:ext cx="1079500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ru-RU" sz="6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8201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8202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8203" name="AutoShape 1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Снова</a:t>
            </a:r>
          </a:p>
        </p:txBody>
      </p:sp>
      <p:sp>
        <p:nvSpPr>
          <p:cNvPr id="8204" name="AutoShape 13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Выход</a:t>
            </a:r>
            <a:endParaRPr lang="ru-RU" sz="1400" b="1">
              <a:solidFill>
                <a:schemeClr val="tx2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827088" y="3019425"/>
            <a:ext cx="4208462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Arial" charset="0"/>
              </a:rPr>
              <a:t>Правильных ответов</a:t>
            </a:r>
          </a:p>
        </p:txBody>
      </p:sp>
      <p:sp>
        <p:nvSpPr>
          <p:cNvPr id="8206" name="Rectangle 15"/>
          <p:cNvSpPr>
            <a:spLocks noChangeArrowheads="1"/>
          </p:cNvSpPr>
          <p:nvPr/>
        </p:nvSpPr>
        <p:spPr bwMode="auto">
          <a:xfrm>
            <a:off x="827088" y="3740150"/>
            <a:ext cx="4208462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>
                <a:latin typeface="Arial" charset="0"/>
              </a:rPr>
              <a:t>в процентах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6627813" y="2349500"/>
            <a:ext cx="16891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Оценка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687388" y="35718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5000"/>
              </a:lnSpc>
              <a:defRPr/>
            </a:pPr>
            <a:r>
              <a:rPr lang="ru-RU" sz="6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Результаты</a:t>
            </a:r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тестирования</a:t>
            </a:r>
          </a:p>
        </p:txBody>
      </p:sp>
      <p:sp>
        <p:nvSpPr>
          <p:cNvPr id="8209" name="Out_osh"/>
          <p:cNvSpPr txBox="1">
            <a:spLocks noChangeArrowheads="1"/>
          </p:cNvSpPr>
          <p:nvPr/>
        </p:nvSpPr>
        <p:spPr bwMode="auto">
          <a:xfrm>
            <a:off x="2339975" y="4797425"/>
            <a:ext cx="5976938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000">
              <a:latin typeface="Arial" charset="0"/>
            </a:endParaRPr>
          </a:p>
        </p:txBody>
      </p:sp>
      <p:sp>
        <p:nvSpPr>
          <p:cNvPr id="18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>
                <a:latin typeface="Tahoma" charset="0"/>
              </a:rPr>
              <a:t>Подождите!</a:t>
            </a:r>
          </a:p>
          <a:p>
            <a:pPr algn="ctr">
              <a:defRPr/>
            </a:pPr>
            <a:r>
              <a:rPr lang="ru-RU">
                <a:latin typeface="Tahoma" charset="0"/>
              </a:rPr>
              <a:t>Идет обработка данных</a:t>
            </a:r>
          </a:p>
        </p:txBody>
      </p:sp>
      <p:sp>
        <p:nvSpPr>
          <p:cNvPr id="8211" name="T_osh"/>
          <p:cNvSpPr txBox="1">
            <a:spLocks noChangeArrowheads="1"/>
          </p:cNvSpPr>
          <p:nvPr/>
        </p:nvSpPr>
        <p:spPr bwMode="auto">
          <a:xfrm>
            <a:off x="1042988" y="4645025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Arial" charset="0"/>
              </a:rPr>
              <a:t>Ошибки в выборе ответов на задания: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7171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1</a:t>
            </a:r>
          </a:p>
        </p:txBody>
      </p:sp>
      <p:sp>
        <p:nvSpPr>
          <p:cNvPr id="7172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">
                <a:solidFill>
                  <a:schemeClr val="hlink"/>
                </a:solidFill>
                <a:latin typeface="Arial" charset="0"/>
              </a:rPr>
              <a:t>09:57</a:t>
            </a:r>
          </a:p>
        </p:txBody>
      </p:sp>
      <p:sp>
        <p:nvSpPr>
          <p:cNvPr id="7173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7174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7175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176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177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7179" name="Rectangle 47"/>
          <p:cNvSpPr>
            <a:spLocks noChangeArrowheads="1"/>
          </p:cNvSpPr>
          <p:nvPr/>
        </p:nvSpPr>
        <p:spPr bwMode="auto">
          <a:xfrm>
            <a:off x="250825" y="274638"/>
            <a:ext cx="8713788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/>
              <a:t>Какой троп выделен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«…От вёсел к берегу</a:t>
            </a:r>
            <a:r>
              <a:rPr lang="ru-RU" sz="2800" b="1" i="1">
                <a:solidFill>
                  <a:schemeClr val="tx2"/>
                </a:solidFill>
              </a:rPr>
              <a:t> кудрявый след</a:t>
            </a:r>
            <a:r>
              <a:rPr lang="ru-RU" sz="2800" b="1">
                <a:solidFill>
                  <a:schemeClr val="tx2"/>
                </a:solidFill>
              </a:rPr>
              <a:t> бежал»</a:t>
            </a:r>
            <a:r>
              <a:rPr lang="ru-RU" sz="2800"/>
              <a:t> </a:t>
            </a:r>
          </a:p>
          <a:p>
            <a:pPr algn="ctr"/>
            <a:r>
              <a:rPr lang="ru-RU" sz="2800"/>
              <a:t>(А. Фет)?</a:t>
            </a:r>
            <a:endParaRPr lang="ru-RU" sz="2800">
              <a:solidFill>
                <a:schemeClr val="tx2"/>
              </a:solidFill>
            </a:endParaRPr>
          </a:p>
        </p:txBody>
      </p:sp>
      <p:sp>
        <p:nvSpPr>
          <p:cNvPr id="7180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эпитет</a:t>
            </a:r>
          </a:p>
        </p:txBody>
      </p:sp>
      <p:sp>
        <p:nvSpPr>
          <p:cNvPr id="7181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метафора</a:t>
            </a:r>
          </a:p>
        </p:txBody>
      </p:sp>
      <p:sp>
        <p:nvSpPr>
          <p:cNvPr id="7182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олицетворение</a:t>
            </a:r>
          </a:p>
        </p:txBody>
      </p:sp>
      <p:sp>
        <p:nvSpPr>
          <p:cNvPr id="7183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синекдоха</a:t>
            </a:r>
          </a:p>
        </p:txBody>
      </p:sp>
      <p:grpSp>
        <p:nvGrpSpPr>
          <p:cNvPr id="7186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19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719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7192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19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719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7198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20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720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7204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20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720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7222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339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2</a:t>
            </a:r>
          </a:p>
        </p:txBody>
      </p:sp>
      <p:sp>
        <p:nvSpPr>
          <p:cNvPr id="14340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341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14342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343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44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45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347" name="Rectangle 47"/>
          <p:cNvSpPr>
            <a:spLocks noChangeArrowheads="1"/>
          </p:cNvSpPr>
          <p:nvPr/>
        </p:nvSpPr>
        <p:spPr bwMode="auto">
          <a:xfrm>
            <a:off x="179388" y="274638"/>
            <a:ext cx="8785225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/>
              <a:t>Какие троп используется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«Мой Лизочек так уж мал, так уж мал, что из листика сирени сделал зонтик он для тени и гулял»</a:t>
            </a:r>
            <a:r>
              <a:rPr lang="ru-RU" sz="2800"/>
              <a:t> (А. Плещеев)?</a:t>
            </a:r>
            <a:endParaRPr lang="ru-RU" sz="2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4348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сравнение</a:t>
            </a:r>
          </a:p>
        </p:txBody>
      </p:sp>
      <p:sp>
        <p:nvSpPr>
          <p:cNvPr id="14349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метафора</a:t>
            </a:r>
          </a:p>
        </p:txBody>
      </p:sp>
      <p:sp>
        <p:nvSpPr>
          <p:cNvPr id="14350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литота</a:t>
            </a:r>
          </a:p>
        </p:txBody>
      </p:sp>
      <p:sp>
        <p:nvSpPr>
          <p:cNvPr id="14351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эпитет</a:t>
            </a:r>
          </a:p>
        </p:txBody>
      </p:sp>
      <p:grpSp>
        <p:nvGrpSpPr>
          <p:cNvPr id="14352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5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5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358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6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364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6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6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370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374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37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376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5363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3</a:t>
            </a:r>
          </a:p>
        </p:txBody>
      </p:sp>
      <p:sp>
        <p:nvSpPr>
          <p:cNvPr id="15364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5365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15366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5367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368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369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5371" name="Rectangle 47"/>
          <p:cNvSpPr>
            <a:spLocks noChangeArrowheads="1"/>
          </p:cNvSpPr>
          <p:nvPr/>
        </p:nvSpPr>
        <p:spPr bwMode="auto">
          <a:xfrm>
            <a:off x="457200" y="274638"/>
            <a:ext cx="850741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800"/>
          </a:p>
          <a:p>
            <a:pPr algn="ctr"/>
            <a:endParaRPr lang="ru-RU" sz="2800"/>
          </a:p>
          <a:p>
            <a:pPr algn="ctr"/>
            <a:r>
              <a:rPr lang="ru-RU" sz="2800"/>
              <a:t>Какой троп используется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«Горные </a:t>
            </a:r>
            <a:r>
              <a:rPr lang="ru-RU" sz="2800" b="1" i="1">
                <a:solidFill>
                  <a:schemeClr val="tx2"/>
                </a:solidFill>
              </a:rPr>
              <a:t>вершины спят</a:t>
            </a:r>
            <a:r>
              <a:rPr lang="ru-RU" sz="2800" b="1">
                <a:solidFill>
                  <a:schemeClr val="tx2"/>
                </a:solidFill>
              </a:rPr>
              <a:t> во тьме ночной»</a:t>
            </a:r>
            <a:r>
              <a:rPr lang="ru-RU" sz="2800"/>
              <a:t> </a:t>
            </a:r>
          </a:p>
          <a:p>
            <a:pPr algn="ctr"/>
            <a:r>
              <a:rPr lang="ru-RU" sz="2800"/>
              <a:t>(М. Лермонтов)?</a:t>
            </a:r>
            <a:endParaRPr lang="ru-RU" sz="2800">
              <a:solidFill>
                <a:schemeClr val="tx2"/>
              </a:solidFill>
            </a:endParaRPr>
          </a:p>
          <a:p>
            <a:pPr algn="ctr"/>
            <a:endParaRPr lang="ru-RU" sz="2800"/>
          </a:p>
          <a:p>
            <a:pPr algn="ctr"/>
            <a:endParaRPr lang="ru-RU" sz="2800"/>
          </a:p>
        </p:txBody>
      </p:sp>
      <p:sp>
        <p:nvSpPr>
          <p:cNvPr id="15372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метафора</a:t>
            </a:r>
          </a:p>
        </p:txBody>
      </p:sp>
      <p:sp>
        <p:nvSpPr>
          <p:cNvPr id="15373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олицетворение</a:t>
            </a:r>
          </a:p>
        </p:txBody>
      </p:sp>
      <p:sp>
        <p:nvSpPr>
          <p:cNvPr id="15374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синекдоха</a:t>
            </a:r>
          </a:p>
        </p:txBody>
      </p:sp>
      <p:sp>
        <p:nvSpPr>
          <p:cNvPr id="15375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сравнение</a:t>
            </a:r>
          </a:p>
        </p:txBody>
      </p:sp>
      <p:grpSp>
        <p:nvGrpSpPr>
          <p:cNvPr id="15376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38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38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382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38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38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388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39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39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394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39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39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5400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6387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4</a:t>
            </a:r>
          </a:p>
        </p:txBody>
      </p:sp>
      <p:sp>
        <p:nvSpPr>
          <p:cNvPr id="16388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6389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16390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6391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2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3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6395" name="Rectangle 47"/>
          <p:cNvSpPr>
            <a:spLocks noChangeArrowheads="1"/>
          </p:cNvSpPr>
          <p:nvPr/>
        </p:nvSpPr>
        <p:spPr bwMode="auto">
          <a:xfrm>
            <a:off x="457200" y="274638"/>
            <a:ext cx="8229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/>
              <a:t>Какой троп выделен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«Ликует буйный Рим»</a:t>
            </a:r>
            <a:r>
              <a:rPr lang="ru-RU" sz="2800"/>
              <a:t> </a:t>
            </a:r>
            <a:endParaRPr lang="ru-RU" sz="2800">
              <a:solidFill>
                <a:schemeClr val="tx2"/>
              </a:solidFill>
            </a:endParaRPr>
          </a:p>
          <a:p>
            <a:pPr algn="ctr"/>
            <a:r>
              <a:rPr lang="ru-RU" sz="2800"/>
              <a:t>(М. Лермонтов)?</a:t>
            </a:r>
          </a:p>
        </p:txBody>
      </p:sp>
      <p:sp>
        <p:nvSpPr>
          <p:cNvPr id="16396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олицетворение</a:t>
            </a:r>
          </a:p>
        </p:txBody>
      </p:sp>
      <p:sp>
        <p:nvSpPr>
          <p:cNvPr id="16397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ирония</a:t>
            </a:r>
          </a:p>
        </p:txBody>
      </p:sp>
      <p:sp>
        <p:nvSpPr>
          <p:cNvPr id="16398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литота</a:t>
            </a:r>
          </a:p>
        </p:txBody>
      </p:sp>
      <p:sp>
        <p:nvSpPr>
          <p:cNvPr id="16399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метонимия</a:t>
            </a:r>
          </a:p>
        </p:txBody>
      </p:sp>
      <p:grpSp>
        <p:nvGrpSpPr>
          <p:cNvPr id="16400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404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640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6406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41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641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6412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41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641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6418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642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642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6424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7411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5</a:t>
            </a:r>
          </a:p>
        </p:txBody>
      </p:sp>
      <p:sp>
        <p:nvSpPr>
          <p:cNvPr id="17412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7413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17414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7415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416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417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7419" name="Rectangle 47"/>
          <p:cNvSpPr>
            <a:spLocks noChangeArrowheads="1"/>
          </p:cNvSpPr>
          <p:nvPr/>
        </p:nvSpPr>
        <p:spPr bwMode="auto">
          <a:xfrm>
            <a:off x="457200" y="274638"/>
            <a:ext cx="829151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/>
              <a:t>Какой троп выделен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«Миллион казацких шапок высыпал на площадь»</a:t>
            </a:r>
            <a:r>
              <a:rPr lang="ru-RU" sz="2800"/>
              <a:t> </a:t>
            </a:r>
            <a:r>
              <a:rPr lang="ru-RU" sz="2800">
                <a:solidFill>
                  <a:schemeClr val="tx2"/>
                </a:solidFill>
              </a:rPr>
              <a:t> </a:t>
            </a:r>
            <a:r>
              <a:rPr lang="ru-RU" sz="2800"/>
              <a:t>(Н. Гоголь)?</a:t>
            </a:r>
          </a:p>
        </p:txBody>
      </p:sp>
      <p:sp>
        <p:nvSpPr>
          <p:cNvPr id="17420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метафора</a:t>
            </a:r>
          </a:p>
        </p:txBody>
      </p:sp>
      <p:sp>
        <p:nvSpPr>
          <p:cNvPr id="17421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эпитет</a:t>
            </a:r>
          </a:p>
        </p:txBody>
      </p:sp>
      <p:sp>
        <p:nvSpPr>
          <p:cNvPr id="17422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синекдоха</a:t>
            </a:r>
          </a:p>
        </p:txBody>
      </p:sp>
      <p:sp>
        <p:nvSpPr>
          <p:cNvPr id="17423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метонимия</a:t>
            </a:r>
          </a:p>
        </p:txBody>
      </p:sp>
      <p:grpSp>
        <p:nvGrpSpPr>
          <p:cNvPr id="17424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42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742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7430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434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743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7436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44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744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7442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744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744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7448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8483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6</a:t>
            </a:r>
          </a:p>
        </p:txBody>
      </p:sp>
      <p:sp>
        <p:nvSpPr>
          <p:cNvPr id="148484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8485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148486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8487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8488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8489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8491" name="Rectangle 47"/>
          <p:cNvSpPr>
            <a:spLocks noChangeArrowheads="1"/>
          </p:cNvSpPr>
          <p:nvPr/>
        </p:nvSpPr>
        <p:spPr bwMode="auto">
          <a:xfrm>
            <a:off x="457200" y="274638"/>
            <a:ext cx="829151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/>
              <a:t>Какой троп используется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«Уж небо осенью дышало»</a:t>
            </a:r>
            <a:r>
              <a:rPr lang="ru-RU" sz="2800"/>
              <a:t> </a:t>
            </a:r>
            <a:endParaRPr lang="ru-RU" sz="2800">
              <a:solidFill>
                <a:schemeClr val="tx2"/>
              </a:solidFill>
            </a:endParaRPr>
          </a:p>
          <a:p>
            <a:pPr algn="ctr"/>
            <a:r>
              <a:rPr lang="ru-RU" sz="2800"/>
              <a:t>(А. Пушкин)? </a:t>
            </a:r>
            <a:endParaRPr lang="ru-RU"/>
          </a:p>
        </p:txBody>
      </p:sp>
      <p:sp>
        <p:nvSpPr>
          <p:cNvPr id="148492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олицетворение</a:t>
            </a:r>
          </a:p>
        </p:txBody>
      </p:sp>
      <p:sp>
        <p:nvSpPr>
          <p:cNvPr id="148493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эпитет</a:t>
            </a:r>
          </a:p>
        </p:txBody>
      </p:sp>
      <p:sp>
        <p:nvSpPr>
          <p:cNvPr id="148494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перифраза</a:t>
            </a:r>
          </a:p>
        </p:txBody>
      </p:sp>
      <p:sp>
        <p:nvSpPr>
          <p:cNvPr id="148495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сравнение</a:t>
            </a:r>
          </a:p>
        </p:txBody>
      </p:sp>
      <p:grpSp>
        <p:nvGrpSpPr>
          <p:cNvPr id="148496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850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850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8502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850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850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8508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851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851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8514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851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851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8520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49507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7</a:t>
            </a:r>
          </a:p>
        </p:txBody>
      </p:sp>
      <p:sp>
        <p:nvSpPr>
          <p:cNvPr id="149508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49509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149510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49511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9512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9513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9515" name="Rectangle 47"/>
          <p:cNvSpPr>
            <a:spLocks noChangeArrowheads="1"/>
          </p:cNvSpPr>
          <p:nvPr/>
        </p:nvSpPr>
        <p:spPr bwMode="auto">
          <a:xfrm>
            <a:off x="250825" y="274638"/>
            <a:ext cx="8713788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/>
              <a:t>Какой троп используется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«Траурный Шопен громыхал у заката»</a:t>
            </a:r>
            <a:r>
              <a:rPr lang="ru-RU" sz="2800"/>
              <a:t> </a:t>
            </a:r>
          </a:p>
          <a:p>
            <a:pPr algn="ctr"/>
            <a:r>
              <a:rPr lang="ru-RU" sz="2800"/>
              <a:t>(М. Светлов)?</a:t>
            </a:r>
            <a:r>
              <a:rPr lang="ru-RU"/>
              <a:t> </a:t>
            </a:r>
          </a:p>
        </p:txBody>
      </p:sp>
      <p:sp>
        <p:nvSpPr>
          <p:cNvPr id="149516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оксюморон</a:t>
            </a:r>
          </a:p>
        </p:txBody>
      </p:sp>
      <p:sp>
        <p:nvSpPr>
          <p:cNvPr id="149517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перифраза</a:t>
            </a:r>
          </a:p>
        </p:txBody>
      </p:sp>
      <p:sp>
        <p:nvSpPr>
          <p:cNvPr id="149518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олицетворение</a:t>
            </a:r>
          </a:p>
        </p:txBody>
      </p:sp>
      <p:sp>
        <p:nvSpPr>
          <p:cNvPr id="149519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метонимия</a:t>
            </a:r>
          </a:p>
        </p:txBody>
      </p:sp>
      <p:grpSp>
        <p:nvGrpSpPr>
          <p:cNvPr id="149520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9524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952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9526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953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953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9532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953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953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49538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9542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49543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49544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50531" name="Out_Zd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hlink"/>
                </a:solidFill>
                <a:latin typeface="Arial" charset="0"/>
              </a:rPr>
              <a:t>8</a:t>
            </a:r>
          </a:p>
        </p:txBody>
      </p:sp>
      <p:sp>
        <p:nvSpPr>
          <p:cNvPr id="150532" name="Out_Tim"/>
          <p:cNvSpPr txBox="1">
            <a:spLocks noChangeArrowheads="1"/>
          </p:cNvSpPr>
          <p:nvPr/>
        </p:nvSpPr>
        <p:spPr bwMode="auto">
          <a:xfrm>
            <a:off x="8101013" y="6418263"/>
            <a:ext cx="647700" cy="25876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50533" name="Tx_Zd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150534" name="Group 43"/>
          <p:cNvGrpSpPr>
            <a:grpSpLocks noChangeAspect="1"/>
          </p:cNvGrpSpPr>
          <p:nvPr/>
        </p:nvGrpSpPr>
        <p:grpSpPr bwMode="auto">
          <a:xfrm>
            <a:off x="6713538" y="6394450"/>
            <a:ext cx="287337" cy="306388"/>
            <a:chOff x="3115" y="4008"/>
            <a:chExt cx="195" cy="209"/>
          </a:xfrm>
        </p:grpSpPr>
        <p:sp>
          <p:nvSpPr>
            <p:cNvPr id="150535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0536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0537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50539" name="Rectangle 47"/>
          <p:cNvSpPr>
            <a:spLocks noChangeArrowheads="1"/>
          </p:cNvSpPr>
          <p:nvPr/>
        </p:nvSpPr>
        <p:spPr bwMode="auto">
          <a:xfrm>
            <a:off x="250825" y="274638"/>
            <a:ext cx="8713788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/>
              <a:t>Какой троп используется в тексте</a:t>
            </a:r>
          </a:p>
          <a:p>
            <a:pPr algn="ctr"/>
            <a:r>
              <a:rPr lang="ru-RU" sz="2800" b="1">
                <a:solidFill>
                  <a:schemeClr val="tx2"/>
                </a:solidFill>
              </a:rPr>
              <a:t>«Люблю я пышное природы увяданье…»</a:t>
            </a:r>
            <a:r>
              <a:rPr lang="ru-RU" sz="2800"/>
              <a:t> </a:t>
            </a:r>
          </a:p>
          <a:p>
            <a:pPr algn="ctr"/>
            <a:r>
              <a:rPr lang="ru-RU" sz="2800"/>
              <a:t>(А. Пушкин)?</a:t>
            </a:r>
            <a:endParaRPr lang="ru-RU" sz="2800">
              <a:solidFill>
                <a:schemeClr val="tx2"/>
              </a:solidFill>
            </a:endParaRPr>
          </a:p>
        </p:txBody>
      </p:sp>
      <p:sp>
        <p:nvSpPr>
          <p:cNvPr id="150540" name="Rectangle 48"/>
          <p:cNvSpPr>
            <a:spLocks noChangeArrowheads="1"/>
          </p:cNvSpPr>
          <p:nvPr/>
        </p:nvSpPr>
        <p:spPr bwMode="auto">
          <a:xfrm>
            <a:off x="1292225" y="201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гипербола</a:t>
            </a:r>
          </a:p>
        </p:txBody>
      </p:sp>
      <p:sp>
        <p:nvSpPr>
          <p:cNvPr id="150541" name="Rectangle 49"/>
          <p:cNvSpPr>
            <a:spLocks noChangeArrowheads="1"/>
          </p:cNvSpPr>
          <p:nvPr/>
        </p:nvSpPr>
        <p:spPr bwMode="auto">
          <a:xfrm>
            <a:off x="1292225" y="264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оксюморон</a:t>
            </a:r>
          </a:p>
        </p:txBody>
      </p:sp>
      <p:sp>
        <p:nvSpPr>
          <p:cNvPr id="150542" name="Rectangle 50"/>
          <p:cNvSpPr>
            <a:spLocks noChangeArrowheads="1"/>
          </p:cNvSpPr>
          <p:nvPr/>
        </p:nvSpPr>
        <p:spPr bwMode="auto">
          <a:xfrm>
            <a:off x="1292225" y="3282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олицетворение</a:t>
            </a:r>
          </a:p>
        </p:txBody>
      </p:sp>
      <p:sp>
        <p:nvSpPr>
          <p:cNvPr id="150543" name="Rectangle 51"/>
          <p:cNvSpPr>
            <a:spLocks noChangeArrowheads="1"/>
          </p:cNvSpPr>
          <p:nvPr/>
        </p:nvSpPr>
        <p:spPr bwMode="auto">
          <a:xfrm>
            <a:off x="1292225" y="3917950"/>
            <a:ext cx="73771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latin typeface="Arial" charset="0"/>
              </a:rPr>
              <a:t>метафора</a:t>
            </a:r>
          </a:p>
        </p:txBody>
      </p:sp>
      <p:grpSp>
        <p:nvGrpSpPr>
          <p:cNvPr id="150544" name="KAN_1"/>
          <p:cNvGrpSpPr>
            <a:grpSpLocks/>
          </p:cNvGrpSpPr>
          <p:nvPr/>
        </p:nvGrpSpPr>
        <p:grpSpPr bwMode="auto">
          <a:xfrm>
            <a:off x="444500" y="2032000"/>
            <a:ext cx="647700" cy="395288"/>
            <a:chOff x="295" y="1248"/>
            <a:chExt cx="408" cy="249"/>
          </a:xfrm>
        </p:grpSpPr>
        <p:sp>
          <p:nvSpPr>
            <p:cNvPr id="2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1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4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0548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0549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0550" name="KAN_2"/>
          <p:cNvGrpSpPr>
            <a:grpSpLocks/>
          </p:cNvGrpSpPr>
          <p:nvPr/>
        </p:nvGrpSpPr>
        <p:grpSpPr bwMode="auto">
          <a:xfrm>
            <a:off x="444500" y="2667000"/>
            <a:ext cx="647700" cy="395288"/>
            <a:chOff x="295" y="1248"/>
            <a:chExt cx="408" cy="249"/>
          </a:xfrm>
        </p:grpSpPr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2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1</a:t>
              </a:r>
            </a:p>
          </p:txBody>
        </p:sp>
        <p:sp>
          <p:nvSpPr>
            <p:cNvPr id="7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0554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0555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0556" name="KAN_3"/>
          <p:cNvGrpSpPr>
            <a:grpSpLocks/>
          </p:cNvGrpSpPr>
          <p:nvPr/>
        </p:nvGrpSpPr>
        <p:grpSpPr bwMode="auto">
          <a:xfrm>
            <a:off x="444500" y="3302000"/>
            <a:ext cx="647700" cy="395288"/>
            <a:chOff x="295" y="1248"/>
            <a:chExt cx="408" cy="249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3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0560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0561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grpSp>
        <p:nvGrpSpPr>
          <p:cNvPr id="150562" name="KAN_4"/>
          <p:cNvGrpSpPr>
            <a:grpSpLocks/>
          </p:cNvGrpSpPr>
          <p:nvPr/>
        </p:nvGrpSpPr>
        <p:grpSpPr bwMode="auto">
          <a:xfrm>
            <a:off x="444500" y="3937000"/>
            <a:ext cx="647700" cy="395288"/>
            <a:chOff x="295" y="1248"/>
            <a:chExt cx="408" cy="249"/>
          </a:xfrm>
        </p:grpSpPr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295" y="1248"/>
              <a:ext cx="408" cy="2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r>
                <a:rPr 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4</a:t>
              </a:r>
              <a:endPara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307" y="1259"/>
              <a:ext cx="227" cy="22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2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100">
                  <a:latin typeface="Arial" charset="0"/>
                </a:rPr>
                <a:t>0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330" y="1282"/>
              <a:ext cx="182" cy="182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18431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50566" name="Rectangle 16">
              <a:hlinkClick r:id="" action="ppaction://macro?name=Obr_FP"/>
            </p:cNvPr>
            <p:cNvSpPr>
              <a:spLocks noChangeArrowheads="1"/>
            </p:cNvSpPr>
            <p:nvPr/>
          </p:nvSpPr>
          <p:spPr bwMode="auto">
            <a:xfrm>
              <a:off x="353" y="130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Arial" charset="0"/>
              </a:endParaRPr>
            </a:p>
          </p:txBody>
        </p:sp>
        <p:sp>
          <p:nvSpPr>
            <p:cNvPr id="150567" name="Metka" hidden="1">
              <a:hlinkClick r:id="" action="ppaction://macro?name=Obr_FP"/>
            </p:cNvPr>
            <p:cNvSpPr>
              <a:spLocks/>
            </p:cNvSpPr>
            <p:nvPr/>
          </p:nvSpPr>
          <p:spPr bwMode="auto">
            <a:xfrm>
              <a:off x="364" y="1315"/>
              <a:ext cx="113" cy="114"/>
            </a:xfrm>
            <a:custGeom>
              <a:avLst/>
              <a:gdLst>
                <a:gd name="T0" fmla="*/ 0 w 2834"/>
                <a:gd name="T1" fmla="*/ 0 h 2857"/>
                <a:gd name="T2" fmla="*/ 0 w 2834"/>
                <a:gd name="T3" fmla="*/ 0 h 2857"/>
                <a:gd name="T4" fmla="*/ 0 w 2834"/>
                <a:gd name="T5" fmla="*/ 0 h 2857"/>
                <a:gd name="T6" fmla="*/ 0 w 2834"/>
                <a:gd name="T7" fmla="*/ 0 h 2857"/>
                <a:gd name="T8" fmla="*/ 0 w 2834"/>
                <a:gd name="T9" fmla="*/ 0 h 2857"/>
                <a:gd name="T10" fmla="*/ 0 w 2834"/>
                <a:gd name="T11" fmla="*/ 0 h 2857"/>
                <a:gd name="T12" fmla="*/ 0 w 2834"/>
                <a:gd name="T13" fmla="*/ 0 h 28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34"/>
                <a:gd name="T22" fmla="*/ 0 h 2857"/>
                <a:gd name="T23" fmla="*/ 2834 w 2834"/>
                <a:gd name="T24" fmla="*/ 2857 h 28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34" h="2857">
                  <a:moveTo>
                    <a:pt x="0" y="635"/>
                  </a:moveTo>
                  <a:lnTo>
                    <a:pt x="0" y="1891"/>
                  </a:lnTo>
                  <a:lnTo>
                    <a:pt x="1256" y="2857"/>
                  </a:lnTo>
                  <a:lnTo>
                    <a:pt x="2834" y="1263"/>
                  </a:lnTo>
                  <a:lnTo>
                    <a:pt x="2834" y="0"/>
                  </a:lnTo>
                  <a:lnTo>
                    <a:pt x="1252" y="1618"/>
                  </a:lnTo>
                  <a:lnTo>
                    <a:pt x="0" y="635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Arial" charset="0"/>
              </a:endParaRPr>
            </a:p>
          </p:txBody>
        </p:sp>
      </p:grpSp>
      <p:sp>
        <p:nvSpPr>
          <p:cNvPr id="150568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</a:rPr>
              <a:t>Далее </a:t>
            </a:r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</a:rPr>
              <a:t>►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91</TotalTime>
  <Words>431</Words>
  <Application>Microsoft Office PowerPoint</Application>
  <PresentationFormat>Экран (4:3)</PresentationFormat>
  <Paragraphs>213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Палитра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Россошанская школа-интернат</Company>
  <LinksUpToDate>false</LinksUpToDate>
  <SharedDoc>false</SharedDoc>
  <HyperlinkBase>http://www.rosinka.vrn.ru/pp/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создания тестов</dc:title>
  <dc:creator>Комаровский Анатолий Николаевич</dc:creator>
  <dc:description>Работает в MS PowerPoint 2003 и 2007</dc:description>
  <cp:lastModifiedBy>Пользователь 12</cp:lastModifiedBy>
  <cp:revision>34</cp:revision>
  <dcterms:created xsi:type="dcterms:W3CDTF">2009-11-15T10:01:00Z</dcterms:created>
  <dcterms:modified xsi:type="dcterms:W3CDTF">2023-01-10T09:20:13Z</dcterms:modified>
</cp:coreProperties>
</file>