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7" r:id="rId2"/>
    <p:sldId id="259" r:id="rId3"/>
    <p:sldId id="260" r:id="rId4"/>
    <p:sldId id="297" r:id="rId5"/>
    <p:sldId id="261" r:id="rId6"/>
    <p:sldId id="262" r:id="rId7"/>
    <p:sldId id="298" r:id="rId8"/>
    <p:sldId id="299" r:id="rId9"/>
    <p:sldId id="300" r:id="rId10"/>
    <p:sldId id="301" r:id="rId11"/>
    <p:sldId id="282" r:id="rId12"/>
    <p:sldId id="302" r:id="rId13"/>
    <p:sldId id="303" r:id="rId14"/>
    <p:sldId id="304" r:id="rId15"/>
    <p:sldId id="305" r:id="rId16"/>
    <p:sldId id="306" r:id="rId17"/>
    <p:sldId id="276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88BE6-0BF4-4EF1-AEF9-5683B64DA8C2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CD2E-8A51-4101-AFF9-B6D0F03BE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697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FB12BC-66BE-468D-A38F-1723F0BBE0E9}" type="slidenum">
              <a:rPr lang="ru-RU"/>
              <a:pPr/>
              <a:t>1</a:t>
            </a:fld>
            <a:endParaRPr lang="ru-RU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FB12BC-66BE-468D-A38F-1723F0BBE0E9}" type="slidenum">
              <a:rPr lang="ru-RU"/>
              <a:pPr/>
              <a:t>17</a:t>
            </a:fld>
            <a:endParaRPr lang="ru-RU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FB12BC-66BE-468D-A38F-1723F0BBE0E9}" type="slidenum">
              <a:rPr lang="ru-RU"/>
              <a:pPr/>
              <a:t>18</a:t>
            </a:fld>
            <a:endParaRPr lang="ru-RU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Рисунок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286908" cy="6858000"/>
          </a:xfrm>
          <a:prstGeom prst="rect">
            <a:avLst/>
          </a:prstGeom>
          <a:noFill/>
        </p:spPr>
      </p:pic>
      <p:sp>
        <p:nvSpPr>
          <p:cNvPr id="3073" name="AutoShape 1"/>
          <p:cNvSpPr>
            <a:spLocks noChangeArrowheads="1"/>
          </p:cNvSpPr>
          <p:nvPr/>
        </p:nvSpPr>
        <p:spPr bwMode="auto">
          <a:xfrm flipV="1">
            <a:off x="9525" y="0"/>
            <a:ext cx="8001000" cy="6858000"/>
          </a:xfrm>
          <a:prstGeom prst="rtTriangle">
            <a:avLst/>
          </a:prstGeom>
          <a:blipFill dpi="0" rotWithShape="0">
            <a:blip r:embed="rId4">
              <a:alphaModFix amt="94000"/>
            </a:blip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>
            <a:outerShdw dist="28080" dir="5400000" algn="ctr" rotWithShape="0">
              <a:srgbClr val="000000">
                <a:alpha val="32037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714625" y="4429125"/>
            <a:ext cx="6429375" cy="171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4025" y="-360363"/>
            <a:ext cx="6924675" cy="7624763"/>
            <a:chOff x="286" y="-227"/>
            <a:chExt cx="4362" cy="4803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6" y="-227"/>
              <a:ext cx="4363" cy="48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 rot="2880000">
              <a:off x="2431" y="-525"/>
              <a:ext cx="75" cy="53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8" name="Text Box 6"/>
          <p:cNvSpPr txBox="1">
            <a:spLocks noChangeArrowheads="1"/>
          </p:cNvSpPr>
          <p:nvPr/>
        </p:nvSpPr>
        <p:spPr bwMode="auto">
          <a:xfrm rot="20820000">
            <a:off x="2740025" y="2432050"/>
            <a:ext cx="1447800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Д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 rot="21000000">
            <a:off x="755650" y="4197350"/>
            <a:ext cx="146526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57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 rot="20280000">
            <a:off x="5445125" y="644525"/>
            <a:ext cx="145891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 rot="21420000">
            <a:off x="1557338" y="3543300"/>
            <a:ext cx="1458912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 rot="20700000">
            <a:off x="2393950" y="2936875"/>
            <a:ext cx="146526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 rot="20820000">
            <a:off x="4024313" y="1546225"/>
            <a:ext cx="1789112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77933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Ж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 rot="21300000">
            <a:off x="3675063" y="2128838"/>
            <a:ext cx="1366837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 rot="21060000">
            <a:off x="4800600" y="1163638"/>
            <a:ext cx="1295400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З</a:t>
            </a: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1428750"/>
            <a:ext cx="20288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143625" y="0"/>
            <a:ext cx="1436688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 rot="21000000">
            <a:off x="315913" y="611188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57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 rot="21420000">
            <a:off x="928688" y="446088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 rot="20700000">
            <a:off x="1397000" y="477838"/>
            <a:ext cx="344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 rot="20820000">
            <a:off x="2028825" y="682625"/>
            <a:ext cx="3873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77933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Ж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 rot="21060000">
            <a:off x="3160713" y="523875"/>
            <a:ext cx="3238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З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 rot="21300000">
            <a:off x="2578100" y="519113"/>
            <a:ext cx="190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578225" y="207963"/>
            <a:ext cx="56356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6827838" y="0"/>
            <a:ext cx="250825" cy="246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3000364" y="4214818"/>
            <a:ext cx="5775325" cy="226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Bookman Old Style" pitchFamily="18" charset="0"/>
                <a:ea typeface="DejaVu Sans" charset="0"/>
                <a:cs typeface="DejaVu Sans" charset="0"/>
              </a:rPr>
              <a:t>Правописание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rgbClr val="FF0000"/>
                </a:solidFill>
                <a:latin typeface="Bookman Old Style" pitchFamily="18" charset="0"/>
                <a:ea typeface="DejaVu Sans" charset="0"/>
                <a:cs typeface="DejaVu Sans" charset="0"/>
              </a:rPr>
              <a:t>гласных в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rgbClr val="FF0000"/>
                </a:solidFill>
                <a:latin typeface="Bookman Old Style" pitchFamily="18" charset="0"/>
                <a:ea typeface="DejaVu Sans" charset="0"/>
                <a:cs typeface="DejaVu Sans" charset="0"/>
              </a:rPr>
              <a:t>суффиксах глаголов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1" dirty="0" smtClean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4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6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0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2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4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6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8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50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2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4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6" dur="2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9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2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74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76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9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2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84" dur="2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86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928670"/>
            <a:ext cx="71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	           </a:t>
            </a:r>
          </a:p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                    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О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правд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ыва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ть</a:t>
            </a:r>
          </a:p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                    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Т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оржеств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ова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ть</a:t>
            </a:r>
          </a:p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                    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Л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ик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ова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ть</a:t>
            </a:r>
          </a:p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                    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И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сслед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ова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ть</a:t>
            </a:r>
          </a:p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                    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Ч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увств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ова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ть</a:t>
            </a:r>
          </a:p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                     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Н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егод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ова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ть</a:t>
            </a:r>
          </a:p>
          <a:p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                     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О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бразов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ыва</a:t>
            </a:r>
            <a:r>
              <a:rPr lang="ru-RU" sz="3600" b="1" i="1" dirty="0" smtClean="0">
                <a:solidFill>
                  <a:srgbClr val="6600FF"/>
                </a:solidFill>
                <a:latin typeface="Times New Roman" pitchFamily="18" charset="0"/>
              </a:rPr>
              <a:t>ть</a:t>
            </a:r>
            <a:endParaRPr lang="ru-RU" sz="32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4678" y="714356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B050"/>
                </a:solidFill>
                <a:latin typeface="Impact" pitchFamily="34" charset="0"/>
              </a:rPr>
              <a:t>Проверим!</a:t>
            </a:r>
            <a:endParaRPr lang="ru-RU" sz="360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500702"/>
            <a:ext cx="8183880" cy="1071570"/>
          </a:xfrm>
          <a:solidFill>
            <a:schemeClr val="accent6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990099"/>
                </a:solidFill>
              </a:rPr>
              <a:t>Словарный диктант</a:t>
            </a:r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None/>
            </a:pPr>
            <a:r>
              <a:rPr lang="ru-RU" sz="3000" b="1" dirty="0" smtClean="0">
                <a:solidFill>
                  <a:srgbClr val="990099"/>
                </a:solidFill>
              </a:rPr>
              <a:t>Уча..</a:t>
            </a:r>
            <a:r>
              <a:rPr lang="ru-RU" sz="3000" b="1" dirty="0" err="1" smtClean="0">
                <a:solidFill>
                  <a:srgbClr val="990099"/>
                </a:solidFill>
              </a:rPr>
              <a:t>тв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вать</a:t>
            </a:r>
            <a:r>
              <a:rPr lang="ru-RU" sz="3000" b="1" dirty="0" smtClean="0">
                <a:solidFill>
                  <a:srgbClr val="990099"/>
                </a:solidFill>
              </a:rPr>
              <a:t> (в) сост..</a:t>
            </a:r>
            <a:r>
              <a:rPr lang="ru-RU" sz="3000" b="1" dirty="0" err="1" smtClean="0">
                <a:solidFill>
                  <a:srgbClr val="990099"/>
                </a:solidFill>
              </a:rPr>
              <a:t>заниях</a:t>
            </a:r>
            <a:r>
              <a:rPr lang="ru-RU" sz="3000" b="1" dirty="0" smtClean="0">
                <a:solidFill>
                  <a:srgbClr val="990099"/>
                </a:solidFill>
              </a:rPr>
              <a:t>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smtClean="0">
                <a:solidFill>
                  <a:srgbClr val="990099"/>
                </a:solidFill>
              </a:rPr>
              <a:t>чу..</a:t>
            </a:r>
            <a:r>
              <a:rPr lang="ru-RU" sz="3000" b="1" dirty="0" err="1" smtClean="0">
                <a:solidFill>
                  <a:srgbClr val="990099"/>
                </a:solidFill>
              </a:rPr>
              <a:t>тв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вать</a:t>
            </a:r>
            <a:r>
              <a:rPr lang="ru-RU" sz="3000" b="1" dirty="0" smtClean="0">
                <a:solidFill>
                  <a:srgbClr val="990099"/>
                </a:solidFill>
              </a:rPr>
              <a:t> боль (в) сер..</a:t>
            </a:r>
            <a:r>
              <a:rPr lang="ru-RU" sz="3000" b="1" dirty="0" err="1" smtClean="0">
                <a:solidFill>
                  <a:srgbClr val="990099"/>
                </a:solidFill>
              </a:rPr>
              <a:t>це</a:t>
            </a:r>
            <a:r>
              <a:rPr lang="ru-RU" sz="3000" b="1" dirty="0" smtClean="0">
                <a:solidFill>
                  <a:srgbClr val="990099"/>
                </a:solidFill>
              </a:rPr>
              <a:t>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smtClean="0">
                <a:solidFill>
                  <a:srgbClr val="990099"/>
                </a:solidFill>
              </a:rPr>
              <a:t>наказ..</a:t>
            </a:r>
            <a:r>
              <a:rPr lang="ru-RU" sz="3000" b="1" dirty="0" err="1" smtClean="0">
                <a:solidFill>
                  <a:srgbClr val="990099"/>
                </a:solidFill>
              </a:rPr>
              <a:t>вать</a:t>
            </a:r>
            <a:r>
              <a:rPr lang="ru-RU" sz="3000" b="1" dirty="0" smtClean="0">
                <a:solidFill>
                  <a:srgbClr val="990099"/>
                </a:solidFill>
              </a:rPr>
              <a:t> жестоко,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err="1" smtClean="0">
                <a:solidFill>
                  <a:srgbClr val="990099"/>
                </a:solidFill>
              </a:rPr>
              <a:t>всматр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ваться</a:t>
            </a:r>
            <a:r>
              <a:rPr lang="ru-RU" sz="3000" b="1" dirty="0" smtClean="0">
                <a:solidFill>
                  <a:srgbClr val="990099"/>
                </a:solidFill>
              </a:rPr>
              <a:t> (в) ночную мглу,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err="1" smtClean="0">
                <a:solidFill>
                  <a:srgbClr val="990099"/>
                </a:solidFill>
              </a:rPr>
              <a:t>одол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вать</a:t>
            </a:r>
            <a:r>
              <a:rPr lang="ru-RU" sz="3000" b="1" dirty="0" smtClean="0">
                <a:solidFill>
                  <a:srgbClr val="990099"/>
                </a:solidFill>
              </a:rPr>
              <a:t> противника,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smtClean="0">
                <a:solidFill>
                  <a:srgbClr val="990099"/>
                </a:solidFill>
              </a:rPr>
              <a:t>команд..вал дивизией,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smtClean="0">
                <a:solidFill>
                  <a:srgbClr val="990099"/>
                </a:solidFill>
              </a:rPr>
              <a:t>н..чего (не) </a:t>
            </a:r>
            <a:r>
              <a:rPr lang="ru-RU" sz="3000" b="1" dirty="0" err="1" smtClean="0">
                <a:solidFill>
                  <a:srgbClr val="990099"/>
                </a:solidFill>
              </a:rPr>
              <a:t>испыт</a:t>
            </a:r>
            <a:r>
              <a:rPr lang="ru-RU" sz="3000" b="1" dirty="0" smtClean="0">
                <a:solidFill>
                  <a:srgbClr val="990099"/>
                </a:solidFill>
              </a:rPr>
              <a:t>..вал,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smtClean="0">
                <a:solidFill>
                  <a:srgbClr val="990099"/>
                </a:solidFill>
              </a:rPr>
              <a:t>(не)</a:t>
            </a:r>
            <a:r>
              <a:rPr lang="ru-RU" sz="3000" b="1" dirty="0" err="1" smtClean="0">
                <a:solidFill>
                  <a:srgbClr val="990099"/>
                </a:solidFill>
              </a:rPr>
              <a:t>инт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рес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вался</a:t>
            </a:r>
            <a:r>
              <a:rPr lang="ru-RU" sz="3000" b="1" dirty="0" smtClean="0">
                <a:solidFill>
                  <a:srgbClr val="990099"/>
                </a:solidFill>
              </a:rPr>
              <a:t> н..чем,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err="1" smtClean="0">
                <a:solidFill>
                  <a:srgbClr val="990099"/>
                </a:solidFill>
              </a:rPr>
              <a:t>избал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вать</a:t>
            </a:r>
            <a:r>
              <a:rPr lang="ru-RU" sz="3000" b="1" dirty="0" smtClean="0">
                <a:solidFill>
                  <a:srgbClr val="990099"/>
                </a:solidFill>
              </a:rPr>
              <a:t> (кое)кого, </a:t>
            </a:r>
          </a:p>
          <a:p>
            <a:pPr>
              <a:buClr>
                <a:schemeClr val="tx1"/>
              </a:buClr>
              <a:buNone/>
            </a:pPr>
            <a:r>
              <a:rPr lang="ru-RU" sz="3000" b="1" dirty="0" smtClean="0">
                <a:solidFill>
                  <a:srgbClr val="990099"/>
                </a:solidFill>
              </a:rPr>
              <a:t>дневать и </a:t>
            </a:r>
            <a:r>
              <a:rPr lang="ru-RU" sz="3000" b="1" dirty="0" err="1" smtClean="0">
                <a:solidFill>
                  <a:srgbClr val="990099"/>
                </a:solidFill>
              </a:rPr>
              <a:t>ноч</a:t>
            </a:r>
            <a:r>
              <a:rPr lang="ru-RU" sz="3000" b="1" dirty="0" smtClean="0">
                <a:solidFill>
                  <a:srgbClr val="990099"/>
                </a:solidFill>
              </a:rPr>
              <a:t>..</a:t>
            </a:r>
            <a:r>
              <a:rPr lang="ru-RU" sz="3000" b="1" dirty="0" err="1" smtClean="0">
                <a:solidFill>
                  <a:srgbClr val="990099"/>
                </a:solidFill>
              </a:rPr>
              <a:t>вать</a:t>
            </a:r>
            <a:r>
              <a:rPr lang="ru-RU" sz="3000" b="1" dirty="0" smtClean="0">
                <a:solidFill>
                  <a:srgbClr val="990099"/>
                </a:solidFill>
              </a:rPr>
              <a:t> .</a:t>
            </a:r>
            <a:r>
              <a:rPr lang="ru-RU" sz="3000" b="1" dirty="0" smtClean="0">
                <a:solidFill>
                  <a:srgbClr val="0000FF"/>
                </a:solidFill>
              </a:rPr>
              <a:t>	 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64" y="857232"/>
            <a:ext cx="28575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0364" y="571480"/>
            <a:ext cx="371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Impact" pitchFamily="34" charset="0"/>
              </a:rPr>
              <a:t>Проверим!</a:t>
            </a:r>
            <a:endParaRPr lang="ru-RU" sz="4400" dirty="0">
              <a:solidFill>
                <a:srgbClr val="00B050"/>
              </a:solidFill>
              <a:latin typeface="Impact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500174"/>
            <a:ext cx="621510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Уча</a:t>
            </a:r>
            <a:r>
              <a:rPr lang="ru-RU" sz="2800" dirty="0" smtClean="0">
                <a:solidFill>
                  <a:srgbClr val="FF0000"/>
                </a:solidFill>
              </a:rPr>
              <a:t>с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 в сост</a:t>
            </a:r>
            <a:r>
              <a:rPr lang="ru-RU" sz="2800" dirty="0" smtClean="0">
                <a:solidFill>
                  <a:srgbClr val="FF0000"/>
                </a:solidFill>
              </a:rPr>
              <a:t>я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заниях,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чу</a:t>
            </a:r>
            <a:r>
              <a:rPr lang="ru-RU" sz="2800" dirty="0" smtClean="0">
                <a:solidFill>
                  <a:srgbClr val="FF0000"/>
                </a:solidFill>
              </a:rPr>
              <a:t>в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ств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 боль в сер</a:t>
            </a:r>
            <a:r>
              <a:rPr lang="ru-RU" sz="2800" dirty="0" smtClean="0">
                <a:solidFill>
                  <a:srgbClr val="FF0000"/>
                </a:solidFill>
              </a:rPr>
              <a:t>д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наказ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 жестоко,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всматр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ваться в но</a:t>
            </a:r>
            <a:r>
              <a:rPr lang="ru-RU" sz="2800" dirty="0" smtClean="0">
                <a:solidFill>
                  <a:srgbClr val="FF0000"/>
                </a:solidFill>
              </a:rPr>
              <a:t>чн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ую мглу,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одол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 противника,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команд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вал д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визией,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rgbClr val="FF0000"/>
                </a:solidFill>
              </a:rPr>
              <a:t>ни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чего не испыт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вал 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интерес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ваться н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чем,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избал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 кое</a:t>
            </a:r>
            <a:r>
              <a:rPr lang="ru-RU" sz="2800" dirty="0" smtClean="0">
                <a:solidFill>
                  <a:srgbClr val="FF0000"/>
                </a:solidFill>
              </a:rPr>
              <a:t>-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кого, </a:t>
            </a:r>
          </a:p>
          <a:p>
            <a:pPr>
              <a:buClr>
                <a:schemeClr val="tx1"/>
              </a:buClr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дн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 и ноч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вать 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09134" y="3214686"/>
            <a:ext cx="4020518" cy="1599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9600" dirty="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ru-RU" sz="9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764386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Arial Black" pitchFamily="34" charset="0"/>
              </a:rPr>
              <a:t>Подведение итогов урока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2214554"/>
            <a:ext cx="678661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00B050"/>
                </a:solidFill>
                <a:latin typeface="Bookman Old Style" pitchFamily="18" charset="0"/>
              </a:rPr>
              <a:t>Используя данные глаголы, составьте простое предложение с однородными сказуемыми. В своем предложении расскажите о том, что мы делали на уроке</a:t>
            </a:r>
            <a:r>
              <a:rPr lang="ru-RU" sz="2800" b="1" dirty="0" smtClean="0">
                <a:solidFill>
                  <a:srgbClr val="00B050"/>
                </a:solidFill>
                <a:latin typeface="Bookman Old Style" pitchFamily="18" charset="0"/>
              </a:rPr>
              <a:t>.</a:t>
            </a:r>
            <a:endParaRPr lang="ru-RU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398495"/>
            <a:ext cx="45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Тренир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…вались,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использ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..вали,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доказ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..вали, проб..вали.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4000" dirty="0" smtClean="0">
                <a:solidFill>
                  <a:srgbClr val="002060"/>
                </a:solidFill>
                <a:latin typeface="Century" pitchFamily="18" charset="0"/>
              </a:rPr>
              <a:t>Сегодня мы на уроке русского языка  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тренир</a:t>
            </a:r>
            <a:r>
              <a:rPr lang="ru-RU" sz="4000" dirty="0" err="1" smtClean="0">
                <a:solidFill>
                  <a:srgbClr val="990099"/>
                </a:solidFill>
                <a:latin typeface="Century" pitchFamily="18" charset="0"/>
              </a:rPr>
              <a:t>ОВА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лись</a:t>
            </a:r>
            <a:r>
              <a:rPr lang="ru-RU" sz="4000" dirty="0" smtClean="0">
                <a:solidFill>
                  <a:srgbClr val="002060"/>
                </a:solidFill>
                <a:latin typeface="Century" pitchFamily="18" charset="0"/>
              </a:rPr>
              <a:t> в написании суффиксов глаголов, 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использ</a:t>
            </a:r>
            <a:r>
              <a:rPr lang="ru-RU" sz="4000" dirty="0" err="1" smtClean="0">
                <a:solidFill>
                  <a:srgbClr val="990099"/>
                </a:solidFill>
                <a:latin typeface="Century" pitchFamily="18" charset="0"/>
              </a:rPr>
              <a:t>ОВА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ли</a:t>
            </a:r>
            <a:r>
              <a:rPr lang="ru-RU" sz="4000" dirty="0" smtClean="0">
                <a:solidFill>
                  <a:srgbClr val="002060"/>
                </a:solidFill>
                <a:latin typeface="Century" pitchFamily="18" charset="0"/>
              </a:rPr>
              <a:t> алгоритм, 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доказ</a:t>
            </a:r>
            <a:r>
              <a:rPr lang="ru-RU" sz="4000" dirty="0" err="1" smtClean="0">
                <a:solidFill>
                  <a:srgbClr val="990099"/>
                </a:solidFill>
                <a:latin typeface="Century" pitchFamily="18" charset="0"/>
              </a:rPr>
              <a:t>ЫВА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ли</a:t>
            </a:r>
            <a:r>
              <a:rPr lang="ru-RU" sz="4000" dirty="0" smtClean="0">
                <a:solidFill>
                  <a:srgbClr val="002060"/>
                </a:solidFill>
                <a:latin typeface="Century" pitchFamily="18" charset="0"/>
              </a:rPr>
              <a:t> выбор гласной  в суффиксе и 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проб</a:t>
            </a:r>
            <a:r>
              <a:rPr lang="ru-RU" sz="4000" dirty="0" err="1" smtClean="0">
                <a:solidFill>
                  <a:srgbClr val="990099"/>
                </a:solidFill>
                <a:latin typeface="Century" pitchFamily="18" charset="0"/>
              </a:rPr>
              <a:t>ОВА</a:t>
            </a:r>
            <a:r>
              <a:rPr lang="ru-RU" sz="4000" dirty="0" err="1" smtClean="0">
                <a:solidFill>
                  <a:srgbClr val="002060"/>
                </a:solidFill>
                <a:latin typeface="Century" pitchFamily="18" charset="0"/>
              </a:rPr>
              <a:t>ли</a:t>
            </a:r>
            <a:r>
              <a:rPr lang="ru-RU" sz="4000" dirty="0" smtClean="0">
                <a:solidFill>
                  <a:srgbClr val="002060"/>
                </a:solidFill>
                <a:latin typeface="Century" pitchFamily="18" charset="0"/>
              </a:rPr>
              <a:t> свои силы в самостоятельной работе.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643050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ГОР</a:t>
            </a:r>
            <a:r>
              <a:rPr lang="ru-RU" sz="36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ЕВА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ТЬ </a:t>
            </a:r>
          </a:p>
          <a:p>
            <a:pPr algn="ctr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ЧУВСТВ</a:t>
            </a:r>
            <a:r>
              <a:rPr lang="ru-RU" sz="36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ОВА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ТЬ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РАССЧИТ</a:t>
            </a:r>
            <a:r>
              <a:rPr lang="ru-RU" sz="36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ЫВА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ТЬ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РАССПРАШ</a:t>
            </a:r>
            <a:r>
              <a:rPr lang="ru-RU" sz="36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ИВА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ТЬ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785794"/>
            <a:ext cx="6000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CC00FF"/>
                </a:solidFill>
                <a:latin typeface="Impact" pitchFamily="34" charset="0"/>
              </a:rPr>
              <a:t>Домашнее задание</a:t>
            </a:r>
            <a:endParaRPr lang="ru-RU" sz="4000" dirty="0">
              <a:latin typeface="Impact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720840"/>
            <a:ext cx="7000924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dirty="0" smtClean="0">
                <a:solidFill>
                  <a:srgbClr val="990099"/>
                </a:solidFill>
              </a:rPr>
              <a:t>§</a:t>
            </a:r>
            <a:r>
              <a:rPr lang="ru-RU" sz="2400" dirty="0" smtClean="0">
                <a:solidFill>
                  <a:srgbClr val="990099"/>
                </a:solidFill>
              </a:rPr>
              <a:t>90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solidFill>
                  <a:srgbClr val="990099"/>
                </a:solidFill>
              </a:rPr>
              <a:t>упр</a:t>
            </a:r>
            <a:r>
              <a:rPr lang="ru-RU" sz="2400" dirty="0" smtClean="0">
                <a:solidFill>
                  <a:srgbClr val="990099"/>
                </a:solidFill>
              </a:rPr>
              <a:t>. </a:t>
            </a:r>
            <a:r>
              <a:rPr lang="ru-RU" sz="2400" smtClean="0">
                <a:solidFill>
                  <a:srgbClr val="990099"/>
                </a:solidFill>
              </a:rPr>
              <a:t>№ </a:t>
            </a:r>
            <a:r>
              <a:rPr lang="ru-RU" sz="2400" smtClean="0">
                <a:solidFill>
                  <a:srgbClr val="990099"/>
                </a:solidFill>
              </a:rPr>
              <a:t>582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Рисунок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286908" cy="6858000"/>
          </a:xfrm>
          <a:prstGeom prst="rect">
            <a:avLst/>
          </a:prstGeom>
          <a:noFill/>
        </p:spPr>
      </p:pic>
      <p:sp>
        <p:nvSpPr>
          <p:cNvPr id="3073" name="AutoShape 1"/>
          <p:cNvSpPr>
            <a:spLocks noChangeArrowheads="1"/>
          </p:cNvSpPr>
          <p:nvPr/>
        </p:nvSpPr>
        <p:spPr bwMode="auto">
          <a:xfrm flipV="1">
            <a:off x="9525" y="0"/>
            <a:ext cx="8001000" cy="6858000"/>
          </a:xfrm>
          <a:prstGeom prst="rtTriangle">
            <a:avLst/>
          </a:prstGeom>
          <a:blipFill dpi="0" rotWithShape="0">
            <a:blip r:embed="rId4">
              <a:alphaModFix amt="94000"/>
            </a:blip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>
            <a:outerShdw dist="28080" dir="5400000" algn="ctr" rotWithShape="0">
              <a:srgbClr val="000000">
                <a:alpha val="32037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714625" y="4429125"/>
            <a:ext cx="6429375" cy="171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4025" y="-360363"/>
            <a:ext cx="6924675" cy="7624763"/>
            <a:chOff x="286" y="-227"/>
            <a:chExt cx="4362" cy="4803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6" y="-227"/>
              <a:ext cx="4363" cy="48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 rot="2880000">
              <a:off x="2431" y="-525"/>
              <a:ext cx="75" cy="53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8" name="Text Box 6"/>
          <p:cNvSpPr txBox="1">
            <a:spLocks noChangeArrowheads="1"/>
          </p:cNvSpPr>
          <p:nvPr/>
        </p:nvSpPr>
        <p:spPr bwMode="auto">
          <a:xfrm rot="20820000">
            <a:off x="2740025" y="2432050"/>
            <a:ext cx="1447800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Д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 rot="21000000">
            <a:off x="755650" y="4197350"/>
            <a:ext cx="146526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57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 rot="20280000">
            <a:off x="5445125" y="644525"/>
            <a:ext cx="145891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 rot="21420000">
            <a:off x="1557338" y="3543300"/>
            <a:ext cx="1458912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 rot="20700000">
            <a:off x="2393950" y="2936875"/>
            <a:ext cx="146526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 rot="20820000">
            <a:off x="4024313" y="1546225"/>
            <a:ext cx="1789112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77933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Ж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 rot="21300000">
            <a:off x="3675063" y="2128838"/>
            <a:ext cx="1366837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 rot="21060000">
            <a:off x="4800600" y="1163638"/>
            <a:ext cx="1295400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З</a:t>
            </a: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1428750"/>
            <a:ext cx="20288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143625" y="0"/>
            <a:ext cx="1436688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 rot="21000000">
            <a:off x="315913" y="611188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57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 rot="21420000">
            <a:off x="928688" y="446088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 rot="20700000">
            <a:off x="1397000" y="477838"/>
            <a:ext cx="344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 rot="20820000">
            <a:off x="2028825" y="682625"/>
            <a:ext cx="3873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77933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Ж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 rot="21060000">
            <a:off x="3160713" y="523875"/>
            <a:ext cx="3238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З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 rot="21300000">
            <a:off x="2578100" y="519113"/>
            <a:ext cx="190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578225" y="207963"/>
            <a:ext cx="56356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6827838" y="0"/>
            <a:ext cx="250825" cy="246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3000364" y="4214818"/>
            <a:ext cx="5775325" cy="226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0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43570" y="2500306"/>
            <a:ext cx="350043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РИСУЕМ НАСТРОЕНИЕ!</a:t>
            </a:r>
            <a:r>
              <a:rPr lang="ru-RU" dirty="0" smtClean="0">
                <a:solidFill>
                  <a:srgbClr val="6600FF"/>
                </a:solidFill>
              </a:rPr>
              <a:t/>
            </a:r>
            <a:br>
              <a:rPr lang="ru-RU" dirty="0" smtClean="0">
                <a:solidFill>
                  <a:srgbClr val="6600FF"/>
                </a:solidFill>
              </a:rPr>
            </a:br>
            <a:endParaRPr lang="ru-RU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14612" y="4857760"/>
            <a:ext cx="1749425" cy="18208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4286256"/>
            <a:ext cx="20161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88237" y="3929066"/>
            <a:ext cx="1655763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4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6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0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2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4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6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8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50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2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4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6" dur="2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9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2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74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76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9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2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84" dur="2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86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Рисунок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286908" cy="6858000"/>
          </a:xfrm>
          <a:prstGeom prst="rect">
            <a:avLst/>
          </a:prstGeom>
          <a:noFill/>
        </p:spPr>
      </p:pic>
      <p:sp>
        <p:nvSpPr>
          <p:cNvPr id="3073" name="AutoShape 1"/>
          <p:cNvSpPr>
            <a:spLocks noChangeArrowheads="1"/>
          </p:cNvSpPr>
          <p:nvPr/>
        </p:nvSpPr>
        <p:spPr bwMode="auto">
          <a:xfrm flipV="1">
            <a:off x="9525" y="0"/>
            <a:ext cx="8001000" cy="6858000"/>
          </a:xfrm>
          <a:prstGeom prst="rtTriangle">
            <a:avLst/>
          </a:prstGeom>
          <a:blipFill dpi="0" rotWithShape="0">
            <a:blip r:embed="rId4">
              <a:alphaModFix amt="94000"/>
            </a:blip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>
            <a:outerShdw dist="28080" dir="5400000" algn="ctr" rotWithShape="0">
              <a:srgbClr val="000000">
                <a:alpha val="32037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714625" y="4429125"/>
            <a:ext cx="6429375" cy="171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4025" y="-360363"/>
            <a:ext cx="6924675" cy="7624763"/>
            <a:chOff x="286" y="-227"/>
            <a:chExt cx="4362" cy="4803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6" y="-227"/>
              <a:ext cx="4363" cy="48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 rot="2880000">
              <a:off x="2431" y="-525"/>
              <a:ext cx="75" cy="53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8" name="Text Box 6"/>
          <p:cNvSpPr txBox="1">
            <a:spLocks noChangeArrowheads="1"/>
          </p:cNvSpPr>
          <p:nvPr/>
        </p:nvSpPr>
        <p:spPr bwMode="auto">
          <a:xfrm rot="20820000">
            <a:off x="2740025" y="2432050"/>
            <a:ext cx="1447800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Д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 rot="21000000">
            <a:off x="755650" y="4197350"/>
            <a:ext cx="146526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57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 rot="20280000">
            <a:off x="5445125" y="644525"/>
            <a:ext cx="145891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 rot="21420000">
            <a:off x="1557338" y="3543300"/>
            <a:ext cx="1458912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 rot="20700000">
            <a:off x="2393950" y="2936875"/>
            <a:ext cx="146526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 rot="20820000">
            <a:off x="4024313" y="1546225"/>
            <a:ext cx="1789112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77933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Ж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 rot="21300000">
            <a:off x="3675063" y="2128838"/>
            <a:ext cx="1366837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 rot="21060000">
            <a:off x="4800600" y="1163638"/>
            <a:ext cx="1295400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З</a:t>
            </a: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1428750"/>
            <a:ext cx="20288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143625" y="0"/>
            <a:ext cx="1436688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0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 rot="21000000">
            <a:off x="315913" y="611188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57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 rot="21420000">
            <a:off x="928688" y="446088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 rot="20700000">
            <a:off x="1397000" y="477838"/>
            <a:ext cx="344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 rot="20820000">
            <a:off x="2028825" y="682625"/>
            <a:ext cx="3873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77933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Ж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 rot="21060000">
            <a:off x="3160713" y="523875"/>
            <a:ext cx="3238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З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 rot="21300000">
            <a:off x="2578100" y="519113"/>
            <a:ext cx="190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578225" y="207963"/>
            <a:ext cx="56356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6827838" y="0"/>
            <a:ext cx="250825" cy="246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3000364" y="4214818"/>
            <a:ext cx="5775325" cy="226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000" b="1" dirty="0">
              <a:solidFill>
                <a:srgbClr val="FF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43438" y="3643315"/>
            <a:ext cx="4071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Спасибо за урок! 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Поблагодарите себя и наших гостей аплодисментами</a:t>
            </a:r>
            <a:r>
              <a:rPr lang="ru-RU" sz="2400" dirty="0" smtClean="0">
                <a:solidFill>
                  <a:srgbClr val="FF0000"/>
                </a:solidFill>
              </a:rPr>
              <a:t>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4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6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3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0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2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4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6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48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50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2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4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6" dur="2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9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2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74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76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9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2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84" dur="2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86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00232" y="642918"/>
            <a:ext cx="44291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CC00FF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Impact" pitchFamily="34" charset="0"/>
                <a:cs typeface="Arial"/>
              </a:rPr>
              <a:t>Цель урока</a:t>
            </a: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85926"/>
            <a:ext cx="76438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1.</a:t>
            </a:r>
            <a:r>
              <a:rPr lang="ru-RU" sz="3200" b="1" dirty="0" smtClean="0">
                <a:solidFill>
                  <a:srgbClr val="0000FF"/>
                </a:solidFill>
              </a:rPr>
              <a:t> Познакомиться с </a:t>
            </a:r>
            <a:r>
              <a:rPr lang="en-US" sz="3200" b="1" dirty="0" smtClean="0">
                <a:solidFill>
                  <a:srgbClr val="0000FF"/>
                </a:solidFill>
              </a:rPr>
              <a:t>     </a:t>
            </a:r>
            <a:r>
              <a:rPr lang="ru-RU" sz="3200" b="1" dirty="0" smtClean="0">
                <a:solidFill>
                  <a:srgbClr val="0000FF"/>
                </a:solidFill>
              </a:rPr>
              <a:t>правописанием суффиксов</a:t>
            </a:r>
          </a:p>
          <a:p>
            <a:r>
              <a:rPr lang="ru-RU" sz="3200" b="1" dirty="0" smtClean="0">
                <a:solidFill>
                  <a:srgbClr val="0000FF"/>
                </a:solidFill>
              </a:rPr>
              <a:t>         –</a:t>
            </a:r>
            <a:r>
              <a:rPr lang="ru-RU" sz="3200" b="1" dirty="0" err="1" smtClean="0">
                <a:solidFill>
                  <a:srgbClr val="0000FF"/>
                </a:solidFill>
              </a:rPr>
              <a:t>ова</a:t>
            </a:r>
            <a:r>
              <a:rPr lang="ru-RU" sz="3200" b="1" dirty="0" smtClean="0">
                <a:solidFill>
                  <a:srgbClr val="0000FF"/>
                </a:solidFill>
              </a:rPr>
              <a:t>-(-</a:t>
            </a:r>
            <a:r>
              <a:rPr lang="ru-RU" sz="3200" b="1" dirty="0" err="1" smtClean="0">
                <a:solidFill>
                  <a:srgbClr val="0000FF"/>
                </a:solidFill>
              </a:rPr>
              <a:t>ева</a:t>
            </a:r>
            <a:r>
              <a:rPr lang="ru-RU" sz="3200" b="1" dirty="0" smtClean="0">
                <a:solidFill>
                  <a:srgbClr val="0000FF"/>
                </a:solidFill>
              </a:rPr>
              <a:t>-), </a:t>
            </a:r>
          </a:p>
          <a:p>
            <a:r>
              <a:rPr lang="ru-RU" sz="3200" b="1" dirty="0" smtClean="0">
                <a:solidFill>
                  <a:srgbClr val="0000FF"/>
                </a:solidFill>
              </a:rPr>
              <a:t>          -</a:t>
            </a:r>
            <a:r>
              <a:rPr lang="ru-RU" sz="3200" b="1" dirty="0" err="1" smtClean="0">
                <a:solidFill>
                  <a:srgbClr val="0000FF"/>
                </a:solidFill>
              </a:rPr>
              <a:t>ыва</a:t>
            </a:r>
            <a:r>
              <a:rPr lang="ru-RU" sz="3200" b="1" dirty="0" smtClean="0">
                <a:solidFill>
                  <a:srgbClr val="0000FF"/>
                </a:solidFill>
              </a:rPr>
              <a:t>-(-ива-).</a:t>
            </a:r>
          </a:p>
          <a:p>
            <a:endParaRPr lang="ru-RU" sz="3200" b="1" dirty="0" smtClean="0">
              <a:solidFill>
                <a:srgbClr val="0000FF"/>
              </a:solidFill>
            </a:endParaRPr>
          </a:p>
          <a:p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2.</a:t>
            </a:r>
            <a:r>
              <a:rPr lang="ru-RU" sz="3200" b="1" dirty="0" smtClean="0">
                <a:solidFill>
                  <a:srgbClr val="0000FF"/>
                </a:solidFill>
              </a:rPr>
              <a:t>Научиться писать без ошибок  глаголы с указанными суффиксам</a:t>
            </a:r>
            <a:endParaRPr lang="ru-RU" sz="3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857232"/>
            <a:ext cx="8286808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ru-RU" sz="32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00FF"/>
                </a:solidFill>
              </a:rPr>
              <a:t>НОЧ</a:t>
            </a:r>
            <a:r>
              <a:rPr lang="ru-RU" sz="3200" b="1" dirty="0" smtClean="0">
                <a:solidFill>
                  <a:srgbClr val="7030A0"/>
                </a:solidFill>
              </a:rPr>
              <a:t>ЕВА</a:t>
            </a:r>
            <a:r>
              <a:rPr lang="ru-RU" sz="3200" b="1" dirty="0" smtClean="0">
                <a:solidFill>
                  <a:srgbClr val="0000FF"/>
                </a:solidFill>
              </a:rPr>
              <a:t>ТЬ – НОЧ</a:t>
            </a:r>
            <a:r>
              <a:rPr lang="ru-RU" sz="3200" b="1" dirty="0" smtClean="0">
                <a:solidFill>
                  <a:srgbClr val="7030A0"/>
                </a:solidFill>
              </a:rPr>
              <a:t>УЮ</a:t>
            </a:r>
          </a:p>
          <a:p>
            <a:pPr>
              <a:lnSpc>
                <a:spcPct val="80000"/>
              </a:lnSpc>
            </a:pPr>
            <a:endParaRPr lang="ru-RU" sz="3200" b="1" dirty="0" smtClean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00FF"/>
                </a:solidFill>
              </a:rPr>
              <a:t> КОМАНД</a:t>
            </a:r>
            <a:r>
              <a:rPr lang="ru-RU" sz="3200" b="1" dirty="0" smtClean="0">
                <a:solidFill>
                  <a:srgbClr val="7030A0"/>
                </a:solidFill>
              </a:rPr>
              <a:t>ОВА</a:t>
            </a:r>
            <a:r>
              <a:rPr lang="ru-RU" sz="3200" b="1" dirty="0" smtClean="0">
                <a:solidFill>
                  <a:srgbClr val="0000FF"/>
                </a:solidFill>
              </a:rPr>
              <a:t>ТЬ – КОМАНД</a:t>
            </a:r>
            <a:r>
              <a:rPr lang="ru-RU" sz="3200" b="1" dirty="0" smtClean="0">
                <a:solidFill>
                  <a:srgbClr val="7030A0"/>
                </a:solidFill>
              </a:rPr>
              <a:t>УЮ</a:t>
            </a:r>
          </a:p>
          <a:p>
            <a:pPr>
              <a:lnSpc>
                <a:spcPct val="80000"/>
              </a:lnSpc>
            </a:pPr>
            <a:endParaRPr lang="ru-RU" sz="3200" b="1" dirty="0" smtClean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endParaRPr lang="ru-RU" sz="32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00FF"/>
                </a:solidFill>
              </a:rPr>
              <a:t>РАЗВЕШ</a:t>
            </a:r>
            <a:r>
              <a:rPr lang="ru-RU" sz="3200" b="1" dirty="0" smtClean="0">
                <a:solidFill>
                  <a:srgbClr val="C00000"/>
                </a:solidFill>
              </a:rPr>
              <a:t>ИВА</a:t>
            </a:r>
            <a:r>
              <a:rPr lang="ru-RU" sz="3200" b="1" dirty="0" smtClean="0">
                <a:solidFill>
                  <a:srgbClr val="0000FF"/>
                </a:solidFill>
              </a:rPr>
              <a:t>ТЬ –РАЗВЕШ</a:t>
            </a:r>
            <a:r>
              <a:rPr lang="ru-RU" sz="3200" b="1" dirty="0" smtClean="0">
                <a:solidFill>
                  <a:srgbClr val="C00000"/>
                </a:solidFill>
              </a:rPr>
              <a:t>ИВАЮ</a:t>
            </a:r>
          </a:p>
          <a:p>
            <a:pPr>
              <a:lnSpc>
                <a:spcPct val="80000"/>
              </a:lnSpc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endParaRPr lang="ru-RU" sz="32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00FF"/>
                </a:solidFill>
              </a:rPr>
              <a:t>ДОКЛАД</a:t>
            </a:r>
            <a:r>
              <a:rPr lang="ru-RU" sz="3200" b="1" dirty="0" smtClean="0">
                <a:solidFill>
                  <a:srgbClr val="C00000"/>
                </a:solidFill>
              </a:rPr>
              <a:t>ЫВА</a:t>
            </a:r>
            <a:r>
              <a:rPr lang="ru-RU" sz="3200" b="1" dirty="0" smtClean="0">
                <a:solidFill>
                  <a:srgbClr val="0000FF"/>
                </a:solidFill>
              </a:rPr>
              <a:t>ТЬ - ДОКЛАД</a:t>
            </a:r>
            <a:r>
              <a:rPr lang="ru-RU" sz="3200" b="1" dirty="0" smtClean="0">
                <a:solidFill>
                  <a:srgbClr val="C00000"/>
                </a:solidFill>
              </a:rPr>
              <a:t>ЫВАЮ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                                                                                                                         </a:t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</a:br>
            <a:r>
              <a:rPr lang="ru-RU" sz="5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Arial Black" pitchFamily="34" charset="0"/>
              </a:rPr>
              <a:t>О</a:t>
            </a:r>
            <a:r>
              <a:rPr lang="ru-RU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Arial Black" pitchFamily="34" charset="0"/>
              </a:rPr>
              <a:t>ПОРНЫЙ КОНСПЕКТ</a:t>
            </a:r>
            <a:endParaRPr lang="ru-RU" sz="4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- </a:t>
            </a: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ЫВА- (-ИВА-)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err="1" smtClean="0">
                <a:solidFill>
                  <a:schemeClr val="tx2"/>
                </a:solidFill>
                <a:latin typeface="Impact" pitchFamily="34" charset="0"/>
                <a:cs typeface="Arial" charset="0"/>
              </a:rPr>
              <a:t>↓</a:t>
            </a:r>
            <a:endParaRPr lang="ru-RU" sz="3600" dirty="0" smtClean="0">
              <a:solidFill>
                <a:schemeClr val="tx2"/>
              </a:solidFill>
              <a:latin typeface="Impact" pitchFamily="34" charset="0"/>
              <a:cs typeface="Arial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solidFill>
                  <a:srgbClr val="0000FF"/>
                </a:solidFill>
                <a:latin typeface="Impact" pitchFamily="34" charset="0"/>
              </a:rPr>
              <a:t>Наст. </a:t>
            </a:r>
            <a:r>
              <a:rPr lang="ru-RU" sz="3600" dirty="0" err="1" smtClean="0">
                <a:solidFill>
                  <a:srgbClr val="0000FF"/>
                </a:solidFill>
                <a:latin typeface="Impact" pitchFamily="34" charset="0"/>
              </a:rPr>
              <a:t>вр</a:t>
            </a:r>
            <a:r>
              <a:rPr lang="ru-RU" sz="3600" dirty="0" smtClean="0">
                <a:solidFill>
                  <a:srgbClr val="0000FF"/>
                </a:solidFill>
                <a:latin typeface="Impact" pitchFamily="34" charset="0"/>
              </a:rPr>
              <a:t>. и </a:t>
            </a:r>
            <a:r>
              <a:rPr lang="ru-RU" sz="3600" dirty="0" err="1" smtClean="0">
                <a:solidFill>
                  <a:srgbClr val="0000FF"/>
                </a:solidFill>
                <a:latin typeface="Impact" pitchFamily="34" charset="0"/>
              </a:rPr>
              <a:t>буд.вр</a:t>
            </a:r>
            <a:r>
              <a:rPr lang="ru-RU" sz="3600" dirty="0" smtClean="0">
                <a:solidFill>
                  <a:srgbClr val="0000FF"/>
                </a:solidFill>
                <a:latin typeface="Impact" pitchFamily="34" charset="0"/>
              </a:rPr>
              <a:t>.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solidFill>
                  <a:srgbClr val="0000FF"/>
                </a:solidFill>
                <a:latin typeface="Impact" pitchFamily="34" charset="0"/>
              </a:rPr>
              <a:t>1л.,ед.ч. 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–</a:t>
            </a:r>
            <a:r>
              <a:rPr lang="ru-RU" sz="3600" dirty="0" err="1" smtClean="0">
                <a:solidFill>
                  <a:srgbClr val="FF0000"/>
                </a:solidFill>
                <a:latin typeface="Impact" pitchFamily="34" charset="0"/>
              </a:rPr>
              <a:t>ываю</a:t>
            </a: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-(</a:t>
            </a:r>
            <a:r>
              <a:rPr lang="ru-RU" sz="3600" dirty="0" err="1" smtClean="0">
                <a:solidFill>
                  <a:srgbClr val="FF0000"/>
                </a:solidFill>
                <a:latin typeface="Impact" pitchFamily="34" charset="0"/>
              </a:rPr>
              <a:t>иваю</a:t>
            </a: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-)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solidFill>
                  <a:schemeClr val="tx2"/>
                </a:solidFill>
                <a:latin typeface="Impact" pitchFamily="34" charset="0"/>
              </a:rPr>
              <a:t>            </a:t>
            </a:r>
            <a:r>
              <a:rPr lang="ru-RU" sz="3200" dirty="0" smtClean="0">
                <a:latin typeface="Impact" pitchFamily="34" charset="0"/>
              </a:rPr>
              <a:t>Воспитывать -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200" dirty="0" smtClean="0">
                <a:latin typeface="Impact" pitchFamily="34" charset="0"/>
              </a:rPr>
              <a:t>           воспитываю</a:t>
            </a:r>
          </a:p>
          <a:p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-ОВА-(-ЕВА-)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err="1" smtClean="0">
                <a:solidFill>
                  <a:schemeClr val="hlink"/>
                </a:solidFill>
                <a:latin typeface="Impact" pitchFamily="34" charset="0"/>
                <a:cs typeface="Arial" charset="0"/>
              </a:rPr>
              <a:t>↓</a:t>
            </a:r>
            <a:endParaRPr lang="ru-RU" sz="3600" dirty="0" smtClean="0">
              <a:solidFill>
                <a:schemeClr val="hlink"/>
              </a:solidFill>
              <a:latin typeface="Impact" pitchFamily="34" charset="0"/>
              <a:cs typeface="Arial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latin typeface="Impact" pitchFamily="34" charset="0"/>
              </a:rPr>
              <a:t> </a:t>
            </a:r>
            <a:r>
              <a:rPr lang="ru-RU" sz="3600" dirty="0" err="1" smtClean="0">
                <a:solidFill>
                  <a:srgbClr val="0000FF"/>
                </a:solidFill>
                <a:latin typeface="Impact" pitchFamily="34" charset="0"/>
              </a:rPr>
              <a:t>Наст.вр</a:t>
            </a:r>
            <a:r>
              <a:rPr lang="ru-RU" sz="3600" dirty="0" smtClean="0">
                <a:solidFill>
                  <a:srgbClr val="0000FF"/>
                </a:solidFill>
                <a:latin typeface="Impact" pitchFamily="34" charset="0"/>
              </a:rPr>
              <a:t>. и </a:t>
            </a:r>
            <a:r>
              <a:rPr lang="ru-RU" sz="3600" dirty="0" err="1" smtClean="0">
                <a:solidFill>
                  <a:srgbClr val="0000FF"/>
                </a:solidFill>
                <a:latin typeface="Impact" pitchFamily="34" charset="0"/>
              </a:rPr>
              <a:t>буд.вр</a:t>
            </a:r>
            <a:r>
              <a:rPr lang="ru-RU" sz="3600" dirty="0" smtClean="0">
                <a:solidFill>
                  <a:srgbClr val="0000FF"/>
                </a:solidFill>
                <a:latin typeface="Impact" pitchFamily="34" charset="0"/>
              </a:rPr>
              <a:t>.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solidFill>
                  <a:srgbClr val="0000FF"/>
                </a:solidFill>
                <a:latin typeface="Impact" pitchFamily="34" charset="0"/>
              </a:rPr>
              <a:t> 1л.,ед.ч. 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latin typeface="Impact" pitchFamily="34" charset="0"/>
              </a:rPr>
              <a:t> </a:t>
            </a:r>
            <a:r>
              <a:rPr lang="ru-RU" sz="3600" dirty="0" smtClean="0">
                <a:solidFill>
                  <a:schemeClr val="hlink"/>
                </a:solidFill>
                <a:latin typeface="Impact" pitchFamily="34" charset="0"/>
              </a:rPr>
              <a:t>-</a:t>
            </a:r>
            <a:r>
              <a:rPr lang="ru-RU" sz="3600" dirty="0" err="1" smtClean="0">
                <a:solidFill>
                  <a:srgbClr val="FF0000"/>
                </a:solidFill>
                <a:latin typeface="Impact" pitchFamily="34" charset="0"/>
              </a:rPr>
              <a:t>ую</a:t>
            </a: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(-</a:t>
            </a:r>
            <a:r>
              <a:rPr lang="ru-RU" sz="3600" dirty="0" err="1" smtClean="0">
                <a:solidFill>
                  <a:srgbClr val="FF0000"/>
                </a:solidFill>
                <a:latin typeface="Impact" pitchFamily="34" charset="0"/>
              </a:rPr>
              <a:t>юю</a:t>
            </a: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)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latin typeface="Impact" pitchFamily="34" charset="0"/>
              </a:rPr>
              <a:t>           </a:t>
            </a:r>
            <a:r>
              <a:rPr lang="ru-RU" sz="3200" dirty="0" smtClean="0">
                <a:latin typeface="Impact" pitchFamily="34" charset="0"/>
              </a:rPr>
              <a:t>Участвовать-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200" dirty="0" smtClean="0">
                <a:latin typeface="Impact" pitchFamily="34" charset="0"/>
              </a:rPr>
              <a:t>      участвую</a:t>
            </a:r>
            <a:endParaRPr lang="en-US" sz="3200" dirty="0" smtClean="0">
              <a:latin typeface="Impact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ru-RU" sz="3600" dirty="0" smtClean="0">
              <a:solidFill>
                <a:schemeClr val="folHlink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642918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endParaRPr lang="ru-RU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57166"/>
            <a:ext cx="835824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ru-RU" sz="2800" dirty="0" smtClean="0">
                <a:solidFill>
                  <a:srgbClr val="990099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Алгоритм правописания суффиксов</a:t>
            </a:r>
            <a:r>
              <a:rPr lang="ru-RU" sz="28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8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ru-RU" sz="28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ru-RU" sz="2800" dirty="0" smtClean="0">
                <a:solidFill>
                  <a:srgbClr val="00B050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ru-RU" sz="2800" dirty="0" err="1" smtClean="0">
                <a:solidFill>
                  <a:srgbClr val="00B050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ова</a:t>
            </a:r>
            <a:r>
              <a:rPr lang="ru-RU" sz="2800" dirty="0" smtClean="0">
                <a:solidFill>
                  <a:srgbClr val="00B050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- (-</a:t>
            </a:r>
            <a:r>
              <a:rPr lang="ru-RU" sz="2800" dirty="0" err="1" smtClean="0">
                <a:solidFill>
                  <a:srgbClr val="00B050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ева</a:t>
            </a:r>
            <a:r>
              <a:rPr lang="ru-RU" sz="2800" dirty="0" smtClean="0">
                <a:solidFill>
                  <a:srgbClr val="00B050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-),  -</a:t>
            </a:r>
            <a:r>
              <a:rPr lang="ru-RU" sz="2800" dirty="0" err="1" smtClean="0">
                <a:solidFill>
                  <a:srgbClr val="00B050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ыва</a:t>
            </a:r>
            <a:r>
              <a:rPr lang="ru-RU" sz="2800" dirty="0" smtClean="0">
                <a:solidFill>
                  <a:srgbClr val="00B050"/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-(-ива-)</a:t>
            </a:r>
          </a:p>
          <a:p>
            <a:pPr marL="457200" indent="-457200" algn="ctr"/>
            <a:r>
              <a:rPr lang="ru-RU" sz="28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гор…</a:t>
            </a:r>
            <a:r>
              <a:rPr lang="ru-RU" sz="2800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вать</a:t>
            </a:r>
            <a:r>
              <a:rPr lang="ru-RU" sz="28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доклад…</a:t>
            </a:r>
            <a:r>
              <a:rPr lang="ru-RU" sz="2800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вать</a:t>
            </a:r>
            <a:endParaRPr lang="ru-RU" sz="2800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ctr">
              <a:buFontTx/>
              <a:buAutoNum type="arabicPeriod"/>
            </a:pPr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Ставлю глагол в форму </a:t>
            </a:r>
          </a:p>
          <a:p>
            <a:pPr marL="457200" indent="-457200" algn="ctr"/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наст.  или   буд. </a:t>
            </a:r>
            <a:r>
              <a:rPr lang="ru-RU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вр</a:t>
            </a:r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1-го лица   ед.ч.</a:t>
            </a:r>
          </a:p>
          <a:p>
            <a:pPr marL="457200" indent="-457200" algn="ctr"/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</a:t>
            </a:r>
            <a:r>
              <a:rPr lang="ru-RU" sz="44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  </a:t>
            </a:r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</a:t>
            </a:r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что  сделаю?</a:t>
            </a:r>
          </a:p>
          <a:p>
            <a:pPr marL="457200" indent="-457200" algn="ctr"/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   что делаю?</a:t>
            </a:r>
            <a:endParaRPr lang="ru-RU" sz="2000" kern="10" dirty="0" smtClean="0">
              <a:ln w="9525">
                <a:noFill/>
                <a:round/>
                <a:headEnd/>
                <a:tailEnd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457200" indent="-457200" algn="ctr"/>
            <a:endParaRPr lang="ru-RU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ctr"/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Смотрю, на что оканчивается глагол</a:t>
            </a:r>
          </a:p>
          <a:p>
            <a:pPr marL="457200" indent="-457200" algn="ctr"/>
            <a:endParaRPr lang="ru-RU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ctr"/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ую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 -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юю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-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ываю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-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иваю</a:t>
            </a:r>
            <a:endParaRPr lang="ru-RU" sz="2400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ctr"/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 marL="457200" indent="-457200" algn="ctr"/>
            <a:endParaRPr lang="ru-RU" sz="2400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ctr"/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-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ова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-, -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ева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                          -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ыва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-,   -ива-.</a:t>
            </a:r>
            <a:endParaRPr lang="ru-RU" sz="2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500042"/>
            <a:ext cx="72866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Обратите внимание на произношение глагола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2071678"/>
            <a:ext cx="4857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 smtClean="0">
                <a:solidFill>
                  <a:srgbClr val="00B050"/>
                </a:solidFill>
              </a:rPr>
              <a:t>балов</a:t>
            </a:r>
            <a:r>
              <a:rPr lang="ru-RU" sz="5400" dirty="0" err="1" smtClean="0">
                <a:solidFill>
                  <a:srgbClr val="990099"/>
                </a:solidFill>
              </a:rPr>
              <a:t>А</a:t>
            </a:r>
            <a:r>
              <a:rPr lang="ru-RU" sz="5400" dirty="0" err="1" smtClean="0">
                <a:solidFill>
                  <a:srgbClr val="00B050"/>
                </a:solidFill>
              </a:rPr>
              <a:t>ть</a:t>
            </a:r>
            <a:endParaRPr lang="ru-RU" sz="5400" dirty="0" smtClean="0">
              <a:solidFill>
                <a:srgbClr val="00B050"/>
              </a:solidFill>
            </a:endParaRPr>
          </a:p>
          <a:p>
            <a:r>
              <a:rPr lang="ru-RU" sz="5400" dirty="0" err="1" smtClean="0">
                <a:solidFill>
                  <a:srgbClr val="00B050"/>
                </a:solidFill>
              </a:rPr>
              <a:t>бал</a:t>
            </a:r>
            <a:r>
              <a:rPr lang="ru-RU" sz="5400" dirty="0" err="1" smtClean="0">
                <a:solidFill>
                  <a:srgbClr val="990099"/>
                </a:solidFill>
              </a:rPr>
              <a:t>У</a:t>
            </a:r>
            <a:r>
              <a:rPr lang="ru-RU" sz="5400" dirty="0" err="1" smtClean="0">
                <a:solidFill>
                  <a:srgbClr val="00B050"/>
                </a:solidFill>
              </a:rPr>
              <a:t>ю</a:t>
            </a:r>
            <a:endParaRPr lang="ru-RU" sz="5400" dirty="0" smtClean="0">
              <a:solidFill>
                <a:srgbClr val="00B050"/>
              </a:solidFill>
            </a:endParaRPr>
          </a:p>
          <a:p>
            <a:r>
              <a:rPr lang="ru-RU" sz="5400" dirty="0" err="1" smtClean="0">
                <a:solidFill>
                  <a:srgbClr val="00B050"/>
                </a:solidFill>
              </a:rPr>
              <a:t>бал</a:t>
            </a:r>
            <a:r>
              <a:rPr lang="ru-RU" sz="5400" dirty="0" err="1" smtClean="0">
                <a:solidFill>
                  <a:srgbClr val="990099"/>
                </a:solidFill>
              </a:rPr>
              <a:t>У</a:t>
            </a:r>
            <a:r>
              <a:rPr lang="ru-RU" sz="5400" dirty="0" err="1" smtClean="0">
                <a:solidFill>
                  <a:srgbClr val="00B050"/>
                </a:solidFill>
              </a:rPr>
              <a:t>ешь</a:t>
            </a:r>
            <a:endParaRPr lang="ru-RU" sz="5400" dirty="0" smtClean="0">
              <a:solidFill>
                <a:srgbClr val="00B050"/>
              </a:solidFill>
            </a:endParaRPr>
          </a:p>
          <a:p>
            <a:r>
              <a:rPr lang="ru-RU" sz="5400" dirty="0" err="1" smtClean="0">
                <a:solidFill>
                  <a:srgbClr val="00B050"/>
                </a:solidFill>
              </a:rPr>
              <a:t>бал</a:t>
            </a:r>
            <a:r>
              <a:rPr lang="ru-RU" sz="5400" dirty="0" err="1" smtClean="0">
                <a:solidFill>
                  <a:srgbClr val="990099"/>
                </a:solidFill>
              </a:rPr>
              <a:t>У</a:t>
            </a:r>
            <a:r>
              <a:rPr lang="ru-RU" sz="5400" dirty="0" err="1" smtClean="0">
                <a:solidFill>
                  <a:srgbClr val="00B050"/>
                </a:solidFill>
              </a:rPr>
              <a:t>ет</a:t>
            </a:r>
            <a:endParaRPr lang="ru-RU" sz="5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07249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Замените словосочетания  близкими по смыслу глаголами с суффиксами 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</a:rPr>
              <a:t>–</a:t>
            </a:r>
            <a:r>
              <a:rPr lang="ru-RU" sz="3200" dirty="0" err="1" smtClean="0">
                <a:solidFill>
                  <a:srgbClr val="00B050"/>
                </a:solidFill>
              </a:rPr>
              <a:t>ова</a:t>
            </a:r>
            <a:r>
              <a:rPr lang="ru-RU" sz="3200" dirty="0" smtClean="0">
                <a:solidFill>
                  <a:srgbClr val="00B050"/>
                </a:solidFill>
              </a:rPr>
              <a:t>- (-</a:t>
            </a:r>
            <a:r>
              <a:rPr lang="ru-RU" sz="3200" dirty="0" err="1" smtClean="0">
                <a:solidFill>
                  <a:srgbClr val="00B050"/>
                </a:solidFill>
              </a:rPr>
              <a:t>ева</a:t>
            </a:r>
            <a:r>
              <a:rPr lang="ru-RU" sz="3200" dirty="0" smtClean="0">
                <a:solidFill>
                  <a:srgbClr val="00B050"/>
                </a:solidFill>
              </a:rPr>
              <a:t>-), -ива- (-</a:t>
            </a:r>
            <a:r>
              <a:rPr lang="ru-RU" sz="3200" dirty="0" err="1" smtClean="0">
                <a:solidFill>
                  <a:srgbClr val="00B050"/>
                </a:solidFill>
              </a:rPr>
              <a:t>ыва</a:t>
            </a:r>
            <a:r>
              <a:rPr lang="ru-RU" sz="3200" dirty="0" smtClean="0">
                <a:solidFill>
                  <a:srgbClr val="00B050"/>
                </a:solidFill>
              </a:rPr>
              <a:t>-) 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2143116"/>
            <a:ext cx="66437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Делал записи -</a:t>
            </a:r>
          </a:p>
          <a:p>
            <a:r>
              <a:rPr lang="ru-RU" sz="2800" dirty="0" smtClean="0"/>
              <a:t>Дал совет-</a:t>
            </a:r>
          </a:p>
          <a:p>
            <a:r>
              <a:rPr lang="ru-RU" sz="2800" dirty="0" smtClean="0"/>
              <a:t>Смотрел время от времени-</a:t>
            </a:r>
          </a:p>
          <a:p>
            <a:r>
              <a:rPr lang="ru-RU" sz="2800" dirty="0" smtClean="0"/>
              <a:t>Проводил беседу –</a:t>
            </a:r>
          </a:p>
          <a:p>
            <a:r>
              <a:rPr lang="ru-RU" sz="2800" dirty="0" smtClean="0"/>
              <a:t>Долго думал –</a:t>
            </a:r>
            <a:endParaRPr lang="ru-RU" sz="2400" b="1" dirty="0" smtClean="0"/>
          </a:p>
          <a:p>
            <a:r>
              <a:rPr lang="ru-RU" sz="2800" dirty="0" smtClean="0"/>
              <a:t>Подвергал критике -</a:t>
            </a:r>
          </a:p>
          <a:p>
            <a:r>
              <a:rPr lang="ru-RU" sz="2800" dirty="0" smtClean="0"/>
              <a:t>Проводил исследование </a:t>
            </a:r>
            <a:r>
              <a:rPr lang="ru-RU" sz="2400" dirty="0" smtClean="0"/>
              <a:t>-</a:t>
            </a:r>
            <a:endParaRPr lang="ru-RU" sz="2800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500174"/>
            <a:ext cx="87154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Делал записи – запис</a:t>
            </a:r>
            <a:r>
              <a:rPr lang="ru-RU" sz="3200" dirty="0" smtClean="0">
                <a:solidFill>
                  <a:srgbClr val="00B050"/>
                </a:solidFill>
              </a:rPr>
              <a:t>ыва</a:t>
            </a:r>
            <a:r>
              <a:rPr lang="ru-RU" sz="3200" dirty="0" smtClean="0"/>
              <a:t>л.</a:t>
            </a:r>
          </a:p>
          <a:p>
            <a:r>
              <a:rPr lang="ru-RU" sz="3200" dirty="0" smtClean="0"/>
              <a:t>Дал совет- посовет</a:t>
            </a:r>
            <a:r>
              <a:rPr lang="ru-RU" sz="3200" dirty="0" smtClean="0">
                <a:solidFill>
                  <a:srgbClr val="00B050"/>
                </a:solidFill>
              </a:rPr>
              <a:t>ова</a:t>
            </a:r>
            <a:r>
              <a:rPr lang="ru-RU" sz="3200" dirty="0" smtClean="0"/>
              <a:t>л.</a:t>
            </a:r>
          </a:p>
          <a:p>
            <a:r>
              <a:rPr lang="ru-RU" sz="3200" dirty="0" smtClean="0"/>
              <a:t>Смотрел время от времени- посматр</a:t>
            </a:r>
            <a:r>
              <a:rPr lang="ru-RU" sz="3200" dirty="0" smtClean="0">
                <a:solidFill>
                  <a:srgbClr val="00B050"/>
                </a:solidFill>
              </a:rPr>
              <a:t>ива</a:t>
            </a:r>
            <a:r>
              <a:rPr lang="ru-RU" sz="3200" dirty="0" smtClean="0"/>
              <a:t>л.</a:t>
            </a:r>
          </a:p>
          <a:p>
            <a:r>
              <a:rPr lang="ru-RU" sz="3200" dirty="0" smtClean="0"/>
              <a:t>Проводил беседу – бесед</a:t>
            </a:r>
            <a:r>
              <a:rPr lang="ru-RU" sz="3200" dirty="0" smtClean="0">
                <a:solidFill>
                  <a:srgbClr val="00B050"/>
                </a:solidFill>
              </a:rPr>
              <a:t>ова</a:t>
            </a:r>
            <a:r>
              <a:rPr lang="ru-RU" sz="3200" dirty="0" smtClean="0"/>
              <a:t>л.</a:t>
            </a:r>
          </a:p>
          <a:p>
            <a:r>
              <a:rPr lang="ru-RU" sz="3200" dirty="0" smtClean="0"/>
              <a:t>Долго думал – раздум</a:t>
            </a:r>
            <a:r>
              <a:rPr lang="ru-RU" sz="3200" dirty="0" smtClean="0">
                <a:solidFill>
                  <a:srgbClr val="00B050"/>
                </a:solidFill>
              </a:rPr>
              <a:t>ыва</a:t>
            </a:r>
            <a:r>
              <a:rPr lang="ru-RU" sz="3200" dirty="0" smtClean="0"/>
              <a:t>л.</a:t>
            </a:r>
            <a:endParaRPr lang="ru-RU" sz="2800" b="1" dirty="0" smtClean="0"/>
          </a:p>
          <a:p>
            <a:r>
              <a:rPr lang="ru-RU" sz="3200" dirty="0" smtClean="0"/>
              <a:t>Подвергал критике – критик</a:t>
            </a:r>
            <a:r>
              <a:rPr lang="ru-RU" sz="3200" dirty="0" smtClean="0">
                <a:solidFill>
                  <a:srgbClr val="00B050"/>
                </a:solidFill>
              </a:rPr>
              <a:t>ова</a:t>
            </a:r>
            <a:r>
              <a:rPr lang="ru-RU" sz="3200" dirty="0" smtClean="0"/>
              <a:t>л.</a:t>
            </a:r>
          </a:p>
          <a:p>
            <a:r>
              <a:rPr lang="ru-RU" sz="3200" dirty="0" smtClean="0"/>
              <a:t>Проводил исследование – исслед</a:t>
            </a:r>
            <a:r>
              <a:rPr lang="ru-RU" sz="3200" dirty="0" smtClean="0">
                <a:solidFill>
                  <a:srgbClr val="00B050"/>
                </a:solidFill>
              </a:rPr>
              <a:t>ова</a:t>
            </a:r>
            <a:r>
              <a:rPr lang="ru-RU" sz="3200" dirty="0" smtClean="0"/>
              <a:t>л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285728"/>
            <a:ext cx="37862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Impact" pitchFamily="34" charset="0"/>
              </a:rPr>
              <a:t>Проверим!</a:t>
            </a:r>
            <a:endParaRPr lang="ru-RU" sz="440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Impact" pitchFamily="34" charset="0"/>
              </a:rPr>
              <a:t>Самостоятельная работа</a:t>
            </a:r>
            <a:endParaRPr lang="ru-RU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Impact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571612"/>
            <a:ext cx="78581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</a:rPr>
              <a:t>1.-ЫВА-  </a:t>
            </a:r>
            <a:r>
              <a:rPr lang="ru-RU" sz="3200" b="1" i="1" dirty="0" err="1" smtClean="0">
                <a:latin typeface="Times New Roman" pitchFamily="18" charset="0"/>
              </a:rPr>
              <a:t>Оправд</a:t>
            </a:r>
            <a:r>
              <a:rPr lang="ru-RU" sz="3200" b="1" i="1" dirty="0" smtClean="0">
                <a:latin typeface="Times New Roman" pitchFamily="18" charset="0"/>
              </a:rPr>
              <a:t>…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r>
              <a:rPr lang="ru-RU" sz="3200" b="1" i="1" dirty="0" smtClean="0">
                <a:latin typeface="Times New Roman" pitchFamily="18" charset="0"/>
              </a:rPr>
              <a:t> -  атак…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endParaRPr lang="ru-RU" sz="3200" b="1" i="1" dirty="0" smtClean="0">
              <a:latin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</a:rPr>
              <a:t>2 –ОВА-  </a:t>
            </a:r>
            <a:r>
              <a:rPr lang="ru-RU" sz="3200" b="1" i="1" dirty="0" err="1" smtClean="0">
                <a:latin typeface="Times New Roman" pitchFamily="18" charset="0"/>
              </a:rPr>
              <a:t>Воспит</a:t>
            </a:r>
            <a:r>
              <a:rPr lang="ru-RU" sz="3200" b="1" i="1" dirty="0" smtClean="0">
                <a:latin typeface="Times New Roman" pitchFamily="18" charset="0"/>
              </a:rPr>
              <a:t>..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r>
              <a:rPr lang="ru-RU" sz="3200" b="1" i="1" dirty="0" smtClean="0">
                <a:latin typeface="Times New Roman" pitchFamily="18" charset="0"/>
              </a:rPr>
              <a:t> – торжеств..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endParaRPr lang="ru-RU" sz="3200" b="1" i="1" dirty="0" smtClean="0">
              <a:latin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</a:rPr>
              <a:t>3. –ОВА- </a:t>
            </a:r>
            <a:r>
              <a:rPr lang="ru-RU" sz="3200" b="1" i="1" dirty="0" smtClean="0">
                <a:latin typeface="Times New Roman" pitchFamily="18" charset="0"/>
              </a:rPr>
              <a:t>Лик…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r>
              <a:rPr lang="ru-RU" sz="3200" b="1" i="1" dirty="0" smtClean="0">
                <a:latin typeface="Times New Roman" pitchFamily="18" charset="0"/>
              </a:rPr>
              <a:t> – </a:t>
            </a:r>
            <a:r>
              <a:rPr lang="ru-RU" sz="3200" b="1" i="1" dirty="0" err="1" smtClean="0">
                <a:latin typeface="Times New Roman" pitchFamily="18" charset="0"/>
              </a:rPr>
              <a:t>испыт</a:t>
            </a:r>
            <a:r>
              <a:rPr lang="ru-RU" sz="3200" b="1" i="1" dirty="0" smtClean="0">
                <a:latin typeface="Times New Roman" pitchFamily="18" charset="0"/>
              </a:rPr>
              <a:t>..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endParaRPr lang="ru-RU" sz="3200" b="1" i="1" dirty="0" smtClean="0">
              <a:latin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</a:rPr>
              <a:t>4.-ОВА-   </a:t>
            </a:r>
            <a:r>
              <a:rPr lang="ru-RU" sz="3200" b="1" i="1" dirty="0" smtClean="0">
                <a:latin typeface="Times New Roman" pitchFamily="18" charset="0"/>
              </a:rPr>
              <a:t>Доклад..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r>
              <a:rPr lang="ru-RU" sz="3200" b="1" i="1" dirty="0" smtClean="0">
                <a:latin typeface="Times New Roman" pitchFamily="18" charset="0"/>
              </a:rPr>
              <a:t> – </a:t>
            </a:r>
            <a:r>
              <a:rPr lang="ru-RU" sz="3200" b="1" i="1" dirty="0" err="1" smtClean="0">
                <a:latin typeface="Times New Roman" pitchFamily="18" charset="0"/>
              </a:rPr>
              <a:t>исслед</a:t>
            </a:r>
            <a:r>
              <a:rPr lang="ru-RU" sz="3200" b="1" i="1" dirty="0" smtClean="0">
                <a:latin typeface="Times New Roman" pitchFamily="18" charset="0"/>
              </a:rPr>
              <a:t>..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endParaRPr lang="ru-RU" sz="3200" b="1" i="1" dirty="0" smtClean="0">
              <a:latin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</a:rPr>
              <a:t>5.-ОВА-  </a:t>
            </a:r>
            <a:r>
              <a:rPr lang="ru-RU" sz="3200" b="1" i="1" dirty="0" err="1" smtClean="0">
                <a:latin typeface="Times New Roman" pitchFamily="18" charset="0"/>
              </a:rPr>
              <a:t>Запис</a:t>
            </a:r>
            <a:r>
              <a:rPr lang="ru-RU" sz="3200" b="1" i="1" dirty="0" smtClean="0">
                <a:latin typeface="Times New Roman" pitchFamily="18" charset="0"/>
              </a:rPr>
              <a:t>…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r>
              <a:rPr lang="ru-RU" sz="3200" b="1" i="1" dirty="0" smtClean="0">
                <a:latin typeface="Times New Roman" pitchFamily="18" charset="0"/>
              </a:rPr>
              <a:t> – чувств..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endParaRPr lang="ru-RU" sz="3200" b="1" i="1" dirty="0" smtClean="0">
              <a:latin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</a:rPr>
              <a:t>6.-ОВА-  </a:t>
            </a:r>
            <a:r>
              <a:rPr lang="ru-RU" sz="3200" b="1" i="1" dirty="0" smtClean="0">
                <a:latin typeface="Times New Roman" pitchFamily="18" charset="0"/>
              </a:rPr>
              <a:t>Негод…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r>
              <a:rPr lang="ru-RU" sz="3200" b="1" i="1" dirty="0" smtClean="0">
                <a:latin typeface="Times New Roman" pitchFamily="18" charset="0"/>
              </a:rPr>
              <a:t> – откус..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endParaRPr lang="ru-RU" sz="3200" b="1" i="1" dirty="0" smtClean="0">
              <a:latin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</a:rPr>
              <a:t>7.-ЫВА-  </a:t>
            </a:r>
            <a:r>
              <a:rPr lang="ru-RU" sz="3200" b="1" i="1" dirty="0" smtClean="0">
                <a:latin typeface="Times New Roman" pitchFamily="18" charset="0"/>
              </a:rPr>
              <a:t>Действ…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r>
              <a:rPr lang="ru-RU" sz="3200" b="1" i="1" dirty="0" smtClean="0">
                <a:latin typeface="Times New Roman" pitchFamily="18" charset="0"/>
              </a:rPr>
              <a:t> – образов…</a:t>
            </a:r>
            <a:r>
              <a:rPr lang="ru-RU" sz="3200" b="1" i="1" dirty="0" err="1" smtClean="0">
                <a:latin typeface="Times New Roman" pitchFamily="18" charset="0"/>
              </a:rPr>
              <a:t>вать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08196" y="5460326"/>
            <a:ext cx="47357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000" b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Проверка</a:t>
            </a:r>
            <a:endParaRPr lang="ru-RU" sz="2000" b="1" u="sng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990099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529</Words>
  <Application>Microsoft Office PowerPoint</Application>
  <PresentationFormat>Экран (4:3)</PresentationFormat>
  <Paragraphs>180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ОПОРНЫЙ КОНСПЕКТ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Словарный диктант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ПК</cp:lastModifiedBy>
  <cp:revision>81</cp:revision>
  <dcterms:created xsi:type="dcterms:W3CDTF">2011-02-17T19:28:32Z</dcterms:created>
  <dcterms:modified xsi:type="dcterms:W3CDTF">2019-05-06T04:46:14Z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356327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