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34A"/>
    <a:srgbClr val="2D2009"/>
    <a:srgbClr val="26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ллаж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" y="248625"/>
            <a:ext cx="9000000" cy="6609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8677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8000" b="1" i="0" cap="none" spc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mantica script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44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123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834f2198012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131613" y="5169088"/>
            <a:ext cx="1580583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48.radikal.ru/i122/0905/f3/834f21980129.png" TargetMode="External"/><Relationship Id="rId3" Type="http://schemas.openxmlformats.org/officeDocument/2006/relationships/hyperlink" Target="http://fonts.by/pages/podrobno.php?table=handwritten&amp;id=352" TargetMode="External"/><Relationship Id="rId7" Type="http://schemas.openxmlformats.org/officeDocument/2006/relationships/hyperlink" Target="http://img-fotki.yandex.ru/get/9091/981986.38/0_85bfa_6f9832dc_orig" TargetMode="External"/><Relationship Id="rId12" Type="http://schemas.openxmlformats.org/officeDocument/2006/relationships/hyperlink" Target="http://lenagold.narod.ru/fon/clipart/r/roza/kras/roza302.png" TargetMode="External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624/981986.b/0_80a18_a44fb704_orig" TargetMode="External"/><Relationship Id="rId11" Type="http://schemas.openxmlformats.org/officeDocument/2006/relationships/hyperlink" Target="http://i068.radikal.ru/1208/10/d8c83cf1db70.png" TargetMode="External"/><Relationship Id="rId5" Type="http://schemas.openxmlformats.org/officeDocument/2006/relationships/hyperlink" Target="http://img-fotki.yandex.ru/get/9172/981986.3b/0_865d8_446e9b65_orig" TargetMode="External"/><Relationship Id="rId10" Type="http://schemas.openxmlformats.org/officeDocument/2006/relationships/hyperlink" Target="http://i076.radikal.ru/1209/cc/de92e7d2453c.png" TargetMode="External"/><Relationship Id="rId4" Type="http://schemas.openxmlformats.org/officeDocument/2006/relationships/hyperlink" Target="http://i014.radikal.ru/0801/bf/a1af9eaa1ac8.png" TargetMode="External"/><Relationship Id="rId9" Type="http://schemas.openxmlformats.org/officeDocument/2006/relationships/hyperlink" Target="http://www.rastut-goda.ru/photographic/school-framework/item/1301-school-photo-frame-i-and-my-class-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32000" y="388677"/>
            <a:ext cx="8280000" cy="1470025"/>
          </a:xfrm>
        </p:spPr>
        <p:txBody>
          <a:bodyPr>
            <a:normAutofit/>
          </a:bodyPr>
          <a:lstStyle/>
          <a:p>
            <a:r>
              <a:rPr lang="ru-RU" dirty="0" err="1" smtClean="0"/>
              <a:t>А.М.Горький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441450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Обратим свое внимание на композицию произведения. В ней можно выделить три части:</a:t>
            </a:r>
            <a:br>
              <a:rPr lang="ru-RU" sz="2400" dirty="0"/>
            </a:br>
            <a:r>
              <a:rPr lang="ru-RU" sz="2400" dirty="0"/>
              <a:t>1 часть – легенда о </a:t>
            </a:r>
            <a:r>
              <a:rPr lang="ru-RU" sz="2400" dirty="0" err="1"/>
              <a:t>Ларре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>2 часть – история жизни и любви Старухи </a:t>
            </a:r>
            <a:r>
              <a:rPr lang="ru-RU" sz="2400" dirty="0" err="1"/>
              <a:t>Изергиль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>3 часть – легенда о Данко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9009"/>
              </p:ext>
            </p:extLst>
          </p:nvPr>
        </p:nvGraphicFramePr>
        <p:xfrm>
          <a:off x="5184068" y="2600908"/>
          <a:ext cx="3672408" cy="3909248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3909248">
                <a:tc>
                  <a:txBody>
                    <a:bodyPr/>
                    <a:lstStyle/>
                    <a:p>
                      <a:pPr rtl="0"/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Компози́ция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лат.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 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componere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 — составлять в 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литературоведении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 — взаимная соотнесённость и расположение единиц изображаемого и 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художественно-речевых средств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 в 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словесно-художественном произведении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. </a:t>
                      </a:r>
                      <a:r>
                        <a:rPr lang="ru-RU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Структура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,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план выражения 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литературного </a:t>
                      </a:r>
                      <a:r>
                        <a:rPr lang="ru-RU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произведения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Times New Roman, serif"/>
                        </a:rPr>
                        <a:t>. </a:t>
                      </a:r>
                      <a:r>
                        <a:rPr lang="ru-RU" dirty="0">
                          <a:effectLst/>
                          <a:latin typeface="Times New Roman, serif"/>
                        </a:rPr>
                        <a:t>Построение художественного произведения.</a:t>
                      </a:r>
                      <a:endParaRPr lang="ru-RU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90764" cy="326237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Обратим свое внимание на композицию произведения.  В ней можно выделить три части:</a:t>
            </a:r>
            <a:br>
              <a:rPr lang="ru-RU" sz="2400" dirty="0"/>
            </a:br>
            <a:r>
              <a:rPr lang="ru-RU" sz="2400" dirty="0"/>
              <a:t>1 часть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легенда</a:t>
            </a:r>
            <a:r>
              <a:rPr lang="ru-RU" sz="2400" dirty="0"/>
              <a:t> о </a:t>
            </a:r>
            <a:r>
              <a:rPr lang="ru-RU" sz="2400" dirty="0" err="1"/>
              <a:t>Ларре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> 2 часть – история жизни и любви Старухи </a:t>
            </a:r>
            <a:r>
              <a:rPr lang="ru-RU" sz="2400" dirty="0" err="1"/>
              <a:t>Изергиль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> 3 часть – легенда о Данко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7964" y="227687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kern="50" dirty="0" err="1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Компози́ция</a:t>
            </a:r>
            <a:r>
              <a:rPr lang="ru-RU" sz="2400" kern="5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sz="2400" kern="50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лат.</a:t>
            </a:r>
            <a:r>
              <a:rPr lang="ru-RU" sz="2400" kern="5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 </a:t>
            </a:r>
            <a:r>
              <a:rPr lang="la-Latn" sz="2400" kern="5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componere — составлять</a:t>
            </a:r>
            <a:r>
              <a:rPr lang="ru-RU" sz="2400" kern="5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в литературоведении — взаимная соотнесённость и расположение единиц изображаемого и художественно-речевых средств в словесно-художественном произведении. Структура, план выражения </a:t>
            </a:r>
            <a:r>
              <a:rPr lang="ru-RU" sz="2400" kern="50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литературного произведения</a:t>
            </a:r>
            <a:r>
              <a:rPr lang="ru-RU" sz="2400" kern="5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. Построение художественного произведения.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2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34" y="171861"/>
            <a:ext cx="6516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первой части рассказывается легенда о </a:t>
            </a:r>
            <a:r>
              <a:rPr lang="ru-RU" sz="2400" dirty="0" err="1"/>
              <a:t>Ларре</a:t>
            </a:r>
            <a:r>
              <a:rPr lang="ru-RU" sz="2400" dirty="0"/>
              <a:t>. Его образ будет </a:t>
            </a:r>
            <a:r>
              <a:rPr lang="ru-RU" sz="2400" dirty="0" err="1"/>
              <a:t>являтся</a:t>
            </a:r>
            <a:r>
              <a:rPr lang="ru-RU" sz="2400" dirty="0"/>
              <a:t> антиподом образа Данко.  </a:t>
            </a:r>
            <a:r>
              <a:rPr lang="ru-RU" sz="2400" dirty="0" err="1"/>
              <a:t>Ларра</a:t>
            </a:r>
            <a:r>
              <a:rPr lang="ru-RU" sz="2400" dirty="0"/>
              <a:t> - Сын женщины и орла, он презирает людей, считает себя сверхчеловеком. Он жесток.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91980" y="209685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err="1"/>
              <a:t>Ларра</a:t>
            </a:r>
            <a:r>
              <a:rPr lang="ru-RU" sz="2400" dirty="0"/>
              <a:t> убивает девушку, которая ему отказала, племя изгоняет его. Люди с мольбой взывают к небесам, просят наказать гордеца. Наказание жестоко – одиночество и бессмертие ждет героя. Он хочет, но не может покончить с собой и превращается со временем в тень.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2" y="2312876"/>
            <a:ext cx="3536448" cy="426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Вторая часть рассказа посвящена описанию жизни старухи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Изергиль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Она одна из тех, кто «умеет жить», тратя здоровье и молодость на любовь. Нанизывая в своем повествовании эпизоды встреч с возлюбленными, героиня не вспоминает их имен. Один за другим воскрешаемые ею люди, как тени, проходят перед рассказчиком: черноусый рыбак с Прут, огненно-рыжий гуцул. Сюда входят и важный турок, его сын, «бледный и хрупкий цветок Востока, отравленный поцелуями», «маленький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полячок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которого оскорбленная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Изергиль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бросила в реку. Это и богатые паны, один из которых осыпал героиню золотом, но не добился любви.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942274"/>
            <a:ext cx="5525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Именно она  рассказывает легенду о «сильных и красивых людях».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1" y="237608"/>
            <a:ext cx="7766279" cy="570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-79653"/>
            <a:ext cx="84609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третьей части рассказывается легенда о Данко. Вспомним  ее сюжет 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Жили в старину смелые и сильные люди, но однажды пришли иные племена и прогнали их вглубь леса. Они могли либо вернуться назад и сражаться насмерть с врагами, но тогда с ними умерли бы и их заветы. Могли они и идти вперёд вглубь непроходимого леса. Так эти люди сидели и думали. Они ослабли от тоскливых дум, и даже кое-кто предлагал сдаться в рабство врагам. Но тут появился Данко, убедил их попытаться пройти страшный лес насквозь и повёл их вперёд. Однажды гроза грянула над лесом, стало настолько темно и страшно, что люди разозлились на Данко и захотели убить его. Тогда и в его сердце вскипело негодование, но от жалости к людям оно погасло. Он любил людей и думал, что, может быть, без него они погибнут. Данко разорвал руками себе грудь и вырвал из неё сердце и высоко поднял его над головой. Оно пылало ярче солнца, и люди, очарованные, снова пошли за ним. И теперь гибли, но гибли без жалоб и слёз.</a:t>
            </a:r>
          </a:p>
        </p:txBody>
      </p:sp>
    </p:spTree>
    <p:extLst>
      <p:ext uri="{BB962C8B-B14F-4D97-AF65-F5344CB8AC3E}">
        <p14:creationId xmlns:p14="http://schemas.microsoft.com/office/powerpoint/2010/main" val="7995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296652"/>
            <a:ext cx="817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Некоторые исследователи видят связь между образом Данко и Моисеем, Прометеем и даже Иисусом Христом. Важные слова сказал этот гордый человек.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1736811"/>
            <a:ext cx="3891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сделаю я для людей!?»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2528900"/>
            <a:ext cx="8172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сердце Данко вскипает негодование, "но от жалости к людям оно погасло". Данко усмирил свою гордыню, так как его любовь к людям безгранична. Именно любовь к людям движет поступками Данко.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10" y="91805"/>
            <a:ext cx="5688632" cy="678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23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Люди не оценили подвиг Данко, забыли о своем спасителе. Человек наступил на гордое сердце ногой, и оно, рассыпавшись в искры, угасло.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Горький осуждает трусливых людей, лишённых подлинного горения, стремления к красоте и свободе. Они утратили человеческое достоинство, стали смиренными, терпеливыми, осторожными.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66378" y="3609020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Горький осуждает трусливых людей, лишённых подлинного горения, стремления к красоте и свободе. Они утратили человеческое достоинство, стали смиренными, терпеливыми, осторожными.</a:t>
            </a:r>
          </a:p>
        </p:txBody>
      </p:sp>
    </p:spTree>
    <p:extLst>
      <p:ext uri="{BB962C8B-B14F-4D97-AF65-F5344CB8AC3E}">
        <p14:creationId xmlns:p14="http://schemas.microsoft.com/office/powerpoint/2010/main" val="102159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2966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Данко – романтический идеал, но в основе отношений героя и толпы тоже лежит конфликт. Это одна из особенностей романтического произведения.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22799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Именно легендой о Данко заканчивает автор свой рассказ. Мы видим своеобразное выражение авторской позиции.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468" y="4329100"/>
            <a:ext cx="833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Авторская позиция - понимание и оценка писателем характеров людей, событий, идейных, философских и нравственных проблем, поставленных в литературном произведении.</a:t>
            </a:r>
          </a:p>
        </p:txBody>
      </p:sp>
    </p:spTree>
    <p:extLst>
      <p:ext uri="{BB962C8B-B14F-4D97-AF65-F5344CB8AC3E}">
        <p14:creationId xmlns:p14="http://schemas.microsoft.com/office/powerpoint/2010/main" val="397890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Отвага, мужество, красота, сила духа восхищает нас в Данко. Его образ и подвиг говорит о торжестве добра и любви над гордыней и эгоизмом.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230" y="26903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Эгои́зм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ego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«я») — поведение, целиком определяемое мыслью о собственной пользе, выгоде, когда индивид ставит свои интересы выше интересов других.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476672"/>
            <a:ext cx="39604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4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24644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Arial" charset="0"/>
              </a:rPr>
              <a:t>Вы можете использовать данное оформление для создания своих презентаций, но в своей презентации вы должны источник шаблона: учитель информатики Курбанова Ирина Борисовна, ГБОУ школа № 594, Санкт-Петербург, сайт: </a:t>
            </a:r>
            <a:r>
              <a:rPr lang="ru-RU" sz="2000" dirty="0" smtClean="0">
                <a:solidFill>
                  <a:srgbClr val="4A452A"/>
                </a:solidFill>
                <a:cs typeface="Arial" charset="0"/>
                <a:hlinkClick r:id="rId2"/>
              </a:rPr>
              <a:t>http://pedsovet.su/</a:t>
            </a:r>
            <a:r>
              <a:rPr lang="ru-RU" sz="2000" dirty="0" smtClean="0">
                <a:solidFill>
                  <a:srgbClr val="4A452A"/>
                </a:solidFill>
                <a:cs typeface="Arial" charset="0"/>
              </a:rPr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Шрифт </a:t>
            </a:r>
            <a:r>
              <a:rPr lang="en-US" sz="2000" dirty="0" err="1" smtClean="0"/>
              <a:t>Romantica</a:t>
            </a:r>
            <a:r>
              <a:rPr lang="en-US" sz="2000" dirty="0" smtClean="0"/>
              <a:t> script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3"/>
              </a:rPr>
              <a:t>http://fonts.by/pages/podrobno.php?table=handwritten&amp;id=352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При оформлении презентации использованы графические клипарты:</a:t>
            </a:r>
          </a:p>
          <a:p>
            <a:r>
              <a:rPr lang="ru-RU" sz="2000" dirty="0" smtClean="0"/>
              <a:t>Бумага для фона: </a:t>
            </a:r>
            <a:r>
              <a:rPr lang="en-US" sz="2000" dirty="0" smtClean="0">
                <a:hlinkClick r:id="rId4"/>
              </a:rPr>
              <a:t>http://i014.radikal.ru/0801/bf/a1af9eaa1ac8.png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http://img-fotki.yandex.ru/get/9172/981986.3b/0_865d8_446e9b65_orig</a:t>
            </a:r>
            <a:endParaRPr lang="ru-RU" sz="2000" dirty="0" smtClean="0"/>
          </a:p>
          <a:p>
            <a:r>
              <a:rPr lang="ru-RU" sz="2000" dirty="0" smtClean="0"/>
              <a:t>Пистолет </a:t>
            </a:r>
            <a:r>
              <a:rPr lang="en-US" sz="2000" dirty="0" smtClean="0">
                <a:hlinkClick r:id="rId6"/>
              </a:rPr>
              <a:t>http://img-fotki.yandex.ru/get/5624/981986.b/0_80a18_a44fb704_orig</a:t>
            </a:r>
            <a:endParaRPr lang="ru-RU" sz="2000" dirty="0" smtClean="0"/>
          </a:p>
          <a:p>
            <a:r>
              <a:rPr lang="ru-RU" sz="2000" dirty="0" smtClean="0"/>
              <a:t>Книги: </a:t>
            </a:r>
            <a:r>
              <a:rPr lang="en-US" sz="2000" dirty="0" smtClean="0">
                <a:hlinkClick r:id="rId7"/>
              </a:rPr>
              <a:t>http://img-fotki.yandex.ru/get/9091/981986.38/0_85bfa_6f9832dc_orig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http://s48.radikal.ru/i122/0905/f3/834f21980129.png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Чернильница: </a:t>
            </a:r>
            <a:r>
              <a:rPr lang="en-US" sz="2000" dirty="0" smtClean="0">
                <a:hlinkClick r:id="rId9"/>
              </a:rPr>
              <a:t>http://www.rastut-goda.ru/photographic/school-framework/item/1301-school-photo-frame-i-and-my-class-.html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Подсвечник: </a:t>
            </a:r>
            <a:r>
              <a:rPr lang="en-US" sz="2000" dirty="0" smtClean="0">
                <a:hlinkClick r:id="rId10"/>
              </a:rPr>
              <a:t>http://i076.radikal.ru/1209/cc/de92e7d2453c.png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Свеча: </a:t>
            </a:r>
            <a:r>
              <a:rPr lang="en-US" sz="2000" dirty="0" smtClean="0">
                <a:hlinkClick r:id="rId11"/>
              </a:rPr>
              <a:t>http://i068.radikal.ru/1208/10/d8c83cf1db70.png</a:t>
            </a:r>
            <a:endParaRPr lang="ru-RU" sz="2000" dirty="0" smtClean="0"/>
          </a:p>
          <a:p>
            <a:r>
              <a:rPr lang="ru-RU" sz="2000" dirty="0" smtClean="0"/>
              <a:t>Роза: </a:t>
            </a:r>
            <a:r>
              <a:rPr lang="en-US" sz="2000" dirty="0" smtClean="0">
                <a:hlinkClick r:id="rId12"/>
              </a:rPr>
              <a:t>http://lenagold.narod.ru/fon/clipart/r/roza/kras/roza302.png</a:t>
            </a:r>
            <a:r>
              <a:rPr lang="ru-RU" sz="2000" dirty="0" smtClean="0"/>
              <a:t> </a:t>
            </a:r>
            <a:endParaRPr lang="ru-RU" sz="2000" dirty="0" smtClean="0">
              <a:solidFill>
                <a:srgbClr val="4A452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32000" y="388677"/>
            <a:ext cx="82800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Смысловые понятия: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История создания.</a:t>
            </a:r>
          </a:p>
          <a:p>
            <a:r>
              <a:rPr lang="ru-RU" dirty="0" smtClean="0"/>
              <a:t>Композиция.</a:t>
            </a:r>
          </a:p>
          <a:p>
            <a:r>
              <a:rPr lang="ru-RU" dirty="0" smtClean="0"/>
              <a:t>Романтизм.</a:t>
            </a:r>
          </a:p>
          <a:p>
            <a:r>
              <a:rPr lang="ru-RU" dirty="0" smtClean="0"/>
              <a:t>Главные герои.</a:t>
            </a:r>
          </a:p>
          <a:p>
            <a:r>
              <a:rPr lang="ru-RU" dirty="0" smtClean="0"/>
              <a:t>Авторская позиция.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8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7963" y="332656"/>
            <a:ext cx="4644517" cy="626469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рассказе “Старуха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Изергиль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отразились  впечатления автора от его скитаний по южной Бессарабии ранней весной 1891 года. Рассказ относится к ранним произведениям М. Горького и продолжает романтическую линию (рассказы “Макар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и “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Челкаш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”), в которой наиболее сильно отразилось авторское восхищение цельной и сильной человеческой личностью.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1895 год – «Самарская газета» печатает рассказ Максима Горького «Старуха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Изергиль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Все восторженно отзываются о рассказе.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32656"/>
            <a:ext cx="403244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0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508" y="332656"/>
            <a:ext cx="4752528" cy="630069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Действие происходит в Бессарабии, на морском берегу, где рассказчик работает на сборе винограда. Старуха начинает свое повествование вечером, а заканчивает легенду о Данко поздней ночью. Вот это течение ночи Горький рисует в своем рассказе как величественный и торжественный процесс, полный волнующей поэзии, яркой красоты, смены красок и звуков. Итак, в начале рассказа - яркая лунная ночь, полная песен и звуков природы, в конце - печальный предрассветный час.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580759"/>
            <a:ext cx="3888432" cy="554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4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2132856"/>
            <a:ext cx="7772400" cy="136207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Романтизм - особый тип творчества, характерным признакам которого является отображение и воспроизведение жизни вне реально-конкретных связей человека с окружающей действительностью, изображение исключительной личности, часто одинокой и неудовлетворенной настоящим, устремленной к далекому идеалу и потому находящемся в резком конфликте с обществом, с людьми.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68660"/>
            <a:ext cx="7772400" cy="150018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Надо сказать, что ранние произведения Горького имеют в своей стилистике черты романтизма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71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3" y="584684"/>
            <a:ext cx="4419688" cy="612067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Главными героями произведения, несомненно, являются Лара и Данко. Мы видим героев на фоне романтического пейзажа. Старуха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Изергиль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рассказывает свои легенды ночью. Ночь – таинственное время суток. Мы видим множество образов природы, таких как море, ветер, тучи, луна.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35153"/>
            <a:ext cx="4185267" cy="601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5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7" y="332657"/>
            <a:ext cx="4104456" cy="5976664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Мы видим душу природы, она, как будто, живет по своим собственным законам. Природа не только тесно связана с человеком, она – отражение его внутреннего мира. Природа в этом рассказе символ свободы героя.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70" y="546966"/>
            <a:ext cx="4222010" cy="57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8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36812"/>
            <a:ext cx="7772400" cy="45005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>
                <a:solidFill>
                  <a:srgbClr val="FF0000"/>
                </a:solidFill>
                <a:latin typeface="Times New Roman"/>
                <a:ea typeface="Times New Roman"/>
              </a:rPr>
              <a:t>Леге́нда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> (от ср.-лат. </a:t>
            </a:r>
            <a:r>
              <a:rPr lang="la-Latn" sz="1800" dirty="0">
                <a:solidFill>
                  <a:srgbClr val="FF0000"/>
                </a:solidFill>
                <a:latin typeface="Times New Roman"/>
                <a:ea typeface="Times New Roman"/>
              </a:rPr>
              <a:t>legenda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> «чтение», «читаемое», «собрание литургических отрывков для ежедневной службы») — одна из разновидностей </a:t>
            </a:r>
            <a:r>
              <a:rPr lang="ru-RU" sz="1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сказочного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прозаического  фольклора.  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>Письменное </a:t>
            </a:r>
            <a:r>
              <a:rPr lang="ru-RU" sz="1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предание  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>о каких-нибудь исторических событиях или личностях.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>В переносном </a:t>
            </a:r>
            <a:r>
              <a:rPr lang="ru-RU" sz="1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смысле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относится 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>к овеянным славой, вызывающим восхищение событиям прошлого, отображенного в сказках, рассказах и т. д. Как правило, содержит дополнительный религиозный или социальный </a:t>
            </a:r>
            <a:r>
              <a:rPr lang="ru-RU" sz="1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пафос.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7772400" cy="1500187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«Легенда о Данко» является частью рассказа «Старуха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Изергиль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». Вспомним, чем отличается легенда от сказки…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2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476672"/>
            <a:ext cx="7772400" cy="1362075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20688"/>
            <a:ext cx="3528392" cy="586865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Легенды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как правило, были устными рассказами, часто положенными на музыку; передавались легенды из уст в уста, обычно бродячими сказителями. Позднее множество легенд было записано. Поскольку, когда о ком-либо слагали легенды, это означало общественное признание его деяний, слово приобрело дополнительный смысл.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548680"/>
            <a:ext cx="43564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2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1126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А.М.Горький</vt:lpstr>
      <vt:lpstr>Смысловые понятия:</vt:lpstr>
      <vt:lpstr>Презентация PowerPoint</vt:lpstr>
      <vt:lpstr>Презентация PowerPoint</vt:lpstr>
      <vt:lpstr>Романтизм - особый тип творчества, характерным признакам которого является отображение и воспроизведение жизни вне реально-конкретных связей человека с окружающей действительностью, изображение исключительной личности, часто одинокой и неудовлетворенной настоящим, устремленной к далекому идеалу и потому находящемся в резком конфликте с обществом, с людьми.</vt:lpstr>
      <vt:lpstr>Презентация PowerPoint</vt:lpstr>
      <vt:lpstr>Презентация PowerPoint</vt:lpstr>
      <vt:lpstr>Леге́нда (от ср.-лат. legenda «чтение», «читаемое», «собрание литургических отрывков для ежедневной службы») — одна из разновидностей сказочного прозаического  фольклора.  Письменное предание  о каких-нибудь исторических событиях или личностях. В переносном смысле относится к овеянным славой, вызывающим восхищение событиям прошлого, отображенного в сказках, рассказах и т. д. Как правило, содержит дополнительный религиозный или социальный пафос. </vt:lpstr>
      <vt:lpstr> </vt:lpstr>
      <vt:lpstr>Обратим свое внимание на композицию произведения. В ней можно выделить три части: 1 часть – легенда о Ларре; 2 часть – история жизни и любви Старухи Изергиль; 3 часть – легенда о Данко   </vt:lpstr>
      <vt:lpstr>Обратим свое внимание на композицию произведения.  В ней можно выделить три части: 1 часть – легенда о Ларре;  2 часть – история жизни и любви Старухи Изергиль;  3 часть – легенда о Данко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user</cp:lastModifiedBy>
  <cp:revision>44</cp:revision>
  <dcterms:created xsi:type="dcterms:W3CDTF">2013-10-30T04:29:11Z</dcterms:created>
  <dcterms:modified xsi:type="dcterms:W3CDTF">2014-10-22T06:59:37Z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3384357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