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6" r:id="rId3"/>
    <p:sldId id="267" r:id="rId4"/>
    <p:sldId id="265" r:id="rId5"/>
    <p:sldId id="262" r:id="rId6"/>
    <p:sldId id="261" r:id="rId7"/>
    <p:sldId id="260" r:id="rId8"/>
    <p:sldId id="259" r:id="rId9"/>
    <p:sldId id="258" r:id="rId10"/>
    <p:sldId id="257" r:id="rId11"/>
    <p:sldId id="268" r:id="rId12"/>
    <p:sldId id="269" r:id="rId13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98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3D3CC2-4BC0-477C-94C3-EA111DE6063C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C4E500-CDCF-4A6D-9465-231D02B3F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243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A723E30-E67A-455B-A844-B3557979839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B5A-E724-4C75-86C7-383B79D2DD59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0BD60-5449-4CFB-8B68-78EDD95F7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B5A-E724-4C75-86C7-383B79D2DD59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0BD60-5449-4CFB-8B68-78EDD95F7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B5A-E724-4C75-86C7-383B79D2DD59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0BD60-5449-4CFB-8B68-78EDD95F7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B5A-E724-4C75-86C7-383B79D2DD59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0BD60-5449-4CFB-8B68-78EDD95F7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B5A-E724-4C75-86C7-383B79D2DD59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0BD60-5449-4CFB-8B68-78EDD95F7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B5A-E724-4C75-86C7-383B79D2DD59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0BD60-5449-4CFB-8B68-78EDD95F7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B5A-E724-4C75-86C7-383B79D2DD59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0BD60-5449-4CFB-8B68-78EDD95F7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B5A-E724-4C75-86C7-383B79D2DD59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0BD60-5449-4CFB-8B68-78EDD95F7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B5A-E724-4C75-86C7-383B79D2DD59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0BD60-5449-4CFB-8B68-78EDD95F7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B5A-E724-4C75-86C7-383B79D2DD59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0BD60-5449-4CFB-8B68-78EDD95F7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B5A-E724-4C75-86C7-383B79D2DD59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0BD60-5449-4CFB-8B68-78EDD95F7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80B5A-E724-4C75-86C7-383B79D2DD59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0BD60-5449-4CFB-8B68-78EDD95F7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259632" y="2374185"/>
            <a:ext cx="66247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Подчинительные союзы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Franklin Gothic Medium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467544" y="1124744"/>
            <a:ext cx="8190681" cy="4464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Char char=""/>
              <a:tabLst/>
              <a:defRPr/>
            </a:pPr>
            <a:r>
              <a:rPr kumimoji="0" lang="ru-RU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Franklin Gothic Medium" pitchFamily="34" charset="0"/>
                <a:ea typeface="Arial Unicode MS" pitchFamily="34" charset="-128"/>
                <a:cs typeface="Arial Unicode MS" pitchFamily="34" charset="-128"/>
              </a:rPr>
              <a:t>Из данных предложений составьте СПП. Придаточные можно ставить перед главным, после главного и внутри главного предложения</a:t>
            </a:r>
            <a:r>
              <a:rPr kumimoji="0" lang="ru-RU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Franklin Gothic Medium" pitchFamily="34" charset="0"/>
              </a:rPr>
              <a:t>.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Franklin Gothic Medium" pitchFamily="34" charset="0"/>
              </a:rPr>
              <a:t>Дома оставались только бабушка и внучка.  Все уходили на работу.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Franklin Gothic Medium" pitchFamily="34" charset="0"/>
              </a:rPr>
              <a:t> 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Franklin Gothic Medium" pitchFamily="34" charset="0"/>
              </a:rPr>
              <a:t>В полях уже потемнело. Мы подошли к деревне.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132856"/>
            <a:ext cx="7056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dirty="0" smtClean="0">
                <a:solidFill>
                  <a:srgbClr val="660033"/>
                </a:solidFill>
                <a:latin typeface="Franklin Gothic Medium" pitchFamily="34" charset="0"/>
              </a:rPr>
              <a:t>Какие союзы нужно использовать в СПП: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latin typeface="Franklin Gothic Medium" pitchFamily="34" charset="0"/>
              </a:rPr>
              <a:t>   а) соединительные; б)противительные; в)подчинительные.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692696"/>
            <a:ext cx="88204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i="1" dirty="0" smtClean="0">
                <a:solidFill>
                  <a:srgbClr val="660033"/>
                </a:solidFill>
                <a:latin typeface="Franklin Gothic Medium" pitchFamily="34" charset="0"/>
              </a:rPr>
              <a:t>1.Выпишите № предложения, в котором сочинительные 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i="1" dirty="0" smtClean="0">
                <a:solidFill>
                  <a:srgbClr val="660033"/>
                </a:solidFill>
                <a:latin typeface="Franklin Gothic Medium" pitchFamily="34" charset="0"/>
              </a:rPr>
              <a:t>союзы связывают однородные члены.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i="1" dirty="0" smtClean="0">
                <a:solidFill>
                  <a:srgbClr val="660033"/>
                </a:solidFill>
                <a:latin typeface="Franklin Gothic Medium" pitchFamily="34" charset="0"/>
              </a:rPr>
              <a:t>2.Выпишите № предложения, в котором сочинительные 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i="1" dirty="0" smtClean="0">
                <a:solidFill>
                  <a:srgbClr val="660033"/>
                </a:solidFill>
                <a:latin typeface="Franklin Gothic Medium" pitchFamily="34" charset="0"/>
              </a:rPr>
              <a:t>союзы связывают простые предложения в составе сложного.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i="1" dirty="0" smtClean="0">
                <a:solidFill>
                  <a:srgbClr val="660033"/>
                </a:solidFill>
                <a:latin typeface="Franklin Gothic Medium" pitchFamily="34" charset="0"/>
              </a:rPr>
              <a:t>3.Выпишите № предложения, в котором запятая перед 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i="1" dirty="0" smtClean="0">
                <a:solidFill>
                  <a:srgbClr val="660033"/>
                </a:solidFill>
                <a:latin typeface="Franklin Gothic Medium" pitchFamily="34" charset="0"/>
              </a:rPr>
              <a:t>союзом И не ставится.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660033"/>
                </a:solidFill>
                <a:latin typeface="Franklin Gothic Medium" pitchFamily="34" charset="0"/>
              </a:rPr>
              <a:t>4.Выпишите №  сложноподчиненного предложения</a:t>
            </a:r>
            <a:r>
              <a:rPr lang="ru-RU" sz="2400" dirty="0" smtClean="0">
                <a:solidFill>
                  <a:srgbClr val="660033"/>
                </a:solidFill>
                <a:latin typeface="Franklin Gothic Medium" pitchFamily="34" charset="0"/>
              </a:rPr>
              <a:t>.</a:t>
            </a:r>
            <a:endParaRPr lang="ru-RU" sz="2400" b="1" i="1" dirty="0" smtClean="0">
              <a:solidFill>
                <a:srgbClr val="660033"/>
              </a:solidFill>
              <a:latin typeface="Franklin Gothic Medium" pitchFamily="34" charset="0"/>
            </a:endParaRP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>
              <a:latin typeface="Franklin Gothic Medium" pitchFamily="34" charset="0"/>
            </a:endParaRP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i="1" dirty="0" smtClean="0">
                <a:latin typeface="Franklin Gothic Medium" pitchFamily="34" charset="0"/>
              </a:rPr>
              <a:t>А.Этот гигантский космический глаз смотрел на землю 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i="1" dirty="0" smtClean="0">
                <a:latin typeface="Franklin Gothic Medium" pitchFamily="34" charset="0"/>
              </a:rPr>
              <a:t>внимательно и строго.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i="1" dirty="0" smtClean="0">
                <a:latin typeface="Franklin Gothic Medium" pitchFamily="34" charset="0"/>
              </a:rPr>
              <a:t>Б..С востока надвигались темные дождевые тучи и оттуда  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i="1" dirty="0" smtClean="0">
                <a:latin typeface="Franklin Gothic Medium" pitchFamily="34" charset="0"/>
              </a:rPr>
              <a:t>прогремел первый гром.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i="1" dirty="0" smtClean="0">
                <a:latin typeface="Franklin Gothic Medium" pitchFamily="34" charset="0"/>
              </a:rPr>
              <a:t>В.Дорога то уходила в овраг то вилась по откосу горы.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i="1" dirty="0" smtClean="0">
                <a:latin typeface="Franklin Gothic Medium" pitchFamily="34" charset="0"/>
              </a:rPr>
              <a:t>Г.Приятно, когда на свете есть люди, которым хочется помочь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196752"/>
            <a:ext cx="70567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200" i="1" dirty="0" smtClean="0">
                <a:latin typeface="Franklin Gothic Medium" pitchFamily="34" charset="0"/>
              </a:rPr>
              <a:t>Ученик, </a:t>
            </a:r>
            <a:r>
              <a:rPr lang="ru-RU" sz="3200" i="1" dirty="0" err="1" smtClean="0">
                <a:latin typeface="Franklin Gothic Medium" pitchFamily="34" charset="0"/>
              </a:rPr>
              <a:t>напичка</a:t>
            </a:r>
            <a:r>
              <a:rPr lang="ru-RU" sz="3200" i="1" dirty="0" smtClean="0">
                <a:latin typeface="Franklin Gothic Medium" pitchFamily="34" charset="0"/>
              </a:rPr>
              <a:t> (</a:t>
            </a:r>
            <a:r>
              <a:rPr lang="ru-RU" sz="3200" i="1" dirty="0" err="1" smtClean="0">
                <a:latin typeface="Franklin Gothic Medium" pitchFamily="34" charset="0"/>
              </a:rPr>
              <a:t>н</a:t>
            </a:r>
            <a:r>
              <a:rPr lang="ru-RU" sz="3200" i="1" dirty="0" smtClean="0">
                <a:latin typeface="Franklin Gothic Medium" pitchFamily="34" charset="0"/>
              </a:rPr>
              <a:t>, </a:t>
            </a:r>
            <a:r>
              <a:rPr lang="ru-RU" sz="3200" i="1" dirty="0" err="1" smtClean="0">
                <a:latin typeface="Franklin Gothic Medium" pitchFamily="34" charset="0"/>
              </a:rPr>
              <a:t>нн</a:t>
            </a:r>
            <a:r>
              <a:rPr lang="ru-RU" sz="3200" i="1" dirty="0" smtClean="0">
                <a:latin typeface="Franklin Gothic Medium" pitchFamily="34" charset="0"/>
              </a:rPr>
              <a:t>) </a:t>
            </a:r>
            <a:r>
              <a:rPr lang="ru-RU" sz="3200" i="1" dirty="0" err="1" smtClean="0">
                <a:latin typeface="Franklin Gothic Medium" pitchFamily="34" charset="0"/>
              </a:rPr>
              <a:t>ый</a:t>
            </a:r>
            <a:r>
              <a:rPr lang="ru-RU" sz="3200" i="1" dirty="0" smtClean="0">
                <a:latin typeface="Franklin Gothic Medium" pitchFamily="34" charset="0"/>
              </a:rPr>
              <a:t> знаниями, но  (не)умеющий их  и…пользовать, </a:t>
            </a:r>
          </a:p>
          <a:p>
            <a:r>
              <a:rPr lang="ru-RU" sz="3200" i="1" dirty="0" smtClean="0">
                <a:latin typeface="Franklin Gothic Medium" pitchFamily="34" charset="0"/>
              </a:rPr>
              <a:t>напоминает </a:t>
            </a:r>
            <a:r>
              <a:rPr lang="ru-RU" sz="3200" i="1" dirty="0" err="1" smtClean="0">
                <a:latin typeface="Franklin Gothic Medium" pitchFamily="34" charset="0"/>
              </a:rPr>
              <a:t>фарширова</a:t>
            </a:r>
            <a:r>
              <a:rPr lang="ru-RU" sz="3200" i="1" dirty="0" smtClean="0">
                <a:latin typeface="Franklin Gothic Medium" pitchFamily="34" charset="0"/>
              </a:rPr>
              <a:t> (</a:t>
            </a:r>
            <a:r>
              <a:rPr lang="ru-RU" sz="3200" i="1" dirty="0" err="1" smtClean="0">
                <a:latin typeface="Franklin Gothic Medium" pitchFamily="34" charset="0"/>
              </a:rPr>
              <a:t>н</a:t>
            </a:r>
            <a:r>
              <a:rPr lang="ru-RU" sz="3200" i="1" dirty="0" smtClean="0">
                <a:latin typeface="Franklin Gothic Medium" pitchFamily="34" charset="0"/>
              </a:rPr>
              <a:t>, </a:t>
            </a:r>
            <a:r>
              <a:rPr lang="ru-RU" sz="3200" i="1" dirty="0" err="1" smtClean="0">
                <a:latin typeface="Franklin Gothic Medium" pitchFamily="34" charset="0"/>
              </a:rPr>
              <a:t>нн</a:t>
            </a:r>
            <a:r>
              <a:rPr lang="ru-RU" sz="3200" i="1" dirty="0" smtClean="0">
                <a:latin typeface="Franklin Gothic Medium" pitchFamily="34" charset="0"/>
              </a:rPr>
              <a:t>) </a:t>
            </a:r>
            <a:r>
              <a:rPr lang="ru-RU" sz="3200" i="1" dirty="0" err="1" smtClean="0">
                <a:latin typeface="Franklin Gothic Medium" pitchFamily="34" charset="0"/>
              </a:rPr>
              <a:t>ую</a:t>
            </a:r>
            <a:r>
              <a:rPr lang="ru-RU" sz="3200" i="1" dirty="0" smtClean="0">
                <a:latin typeface="Franklin Gothic Medium" pitchFamily="34" charset="0"/>
              </a:rPr>
              <a:t> рыбу, которая (не) умеет плавать.</a:t>
            </a:r>
            <a:r>
              <a:rPr lang="ru-RU" sz="3200" dirty="0" smtClean="0">
                <a:latin typeface="Franklin Gothic Medium" pitchFamily="34" charset="0"/>
              </a:rPr>
              <a:t>   </a:t>
            </a:r>
          </a:p>
          <a:p>
            <a:pPr algn="r"/>
            <a:r>
              <a:rPr lang="ru-RU" sz="3200" dirty="0" smtClean="0">
                <a:latin typeface="Franklin Gothic Medium" pitchFamily="34" charset="0"/>
              </a:rPr>
              <a:t>                                                                                               А.Л. </a:t>
            </a:r>
            <a:r>
              <a:rPr lang="ru-RU" sz="3200" dirty="0" err="1" smtClean="0">
                <a:latin typeface="Franklin Gothic Medium" pitchFamily="34" charset="0"/>
              </a:rPr>
              <a:t>Минц</a:t>
            </a:r>
            <a:endParaRPr lang="ru-RU" sz="3200" dirty="0">
              <a:latin typeface="Franklin Gothic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14375" y="428625"/>
            <a:ext cx="12144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а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928813" y="214313"/>
            <a:ext cx="12144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когда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357313" y="1714500"/>
            <a:ext cx="24288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потому  что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000875" y="1928813"/>
            <a:ext cx="12144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или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28625" y="2643188"/>
            <a:ext cx="19288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то-то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28625" y="6000750"/>
            <a:ext cx="32861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не только….но и 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715000" y="5715000"/>
            <a:ext cx="2286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как будто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072313" y="3929063"/>
            <a:ext cx="12144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но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14625" y="785813"/>
            <a:ext cx="12144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и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572000" y="1214438"/>
            <a:ext cx="12144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если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000875" y="857250"/>
            <a:ext cx="16430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чтобы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715250" y="2928938"/>
            <a:ext cx="12144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тоже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85750" y="1214438"/>
            <a:ext cx="20002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также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0063" y="3500438"/>
            <a:ext cx="17859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так как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643813" y="4786313"/>
            <a:ext cx="15001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словно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714875" y="214313"/>
            <a:ext cx="17859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да (и)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57188" y="4357688"/>
            <a:ext cx="16430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Franklin Gothic Medium" pitchFamily="34" charset="0"/>
              </a:rPr>
              <a:t>да (но)</a:t>
            </a:r>
          </a:p>
        </p:txBody>
      </p:sp>
      <p:sp>
        <p:nvSpPr>
          <p:cNvPr id="25" name="Управляющая кнопка: справка 24">
            <a:hlinkClick r:id="" action="ppaction://noaction" highlightClick="1"/>
          </p:cNvPr>
          <p:cNvSpPr/>
          <p:nvPr/>
        </p:nvSpPr>
        <p:spPr>
          <a:xfrm>
            <a:off x="3923928" y="2564904"/>
            <a:ext cx="1584176" cy="1999680"/>
          </a:xfrm>
          <a:prstGeom prst="actionButtonHelp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67544" y="1094547"/>
            <a:ext cx="8208912" cy="4566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Укажите предложение, в котором союз и соединяет однородные члены (знаки препинания не расставлены.)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Franklin Gothic Medium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А) Мы долго не могли выбраться из леса и нам пришлось задержаться.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Б) На улице сегодня сильный мороз и поездка отменяется.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В) Я вернусь и все вам расскажу.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39552" y="1476940"/>
            <a:ext cx="784887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Укажите сложносочиненное предложение: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Franklin Gothic Medium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А) Мы не могли идти дальше, потому что заблудились.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Б) Никто не знал пути домой и мы долго искали дорогу.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В) Наш отряд только вчера узнал, что опасность миновала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323528" y="404664"/>
            <a:ext cx="8391525" cy="5904656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Вставьте подходящие по смыслу союзы.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Определите их вид по строению и разряд по значению.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80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Редеет мгла ненастной ночи, … близкий день уж настает. (А.Пушкин)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80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Не может волк … охнуть, … вздохнуть. (И.Крылов)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80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Мал золотник … дорог. (Пословица)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80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Мы не надеялись никогда более встретиться, … встретились. (М.Лермонтов)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80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Твой конь не боится опасных трудов, он, чуя господскую волю, … смирно стоит под стрелами врагов, … мчится по бранному полю. (А.Пушкин)</a:t>
            </a:r>
          </a:p>
        </p:txBody>
      </p:sp>
      <p:sp>
        <p:nvSpPr>
          <p:cNvPr id="3" name="Овал 2"/>
          <p:cNvSpPr/>
          <p:nvPr/>
        </p:nvSpPr>
        <p:spPr>
          <a:xfrm>
            <a:off x="5292080" y="1916832"/>
            <a:ext cx="557212" cy="428625"/>
          </a:xfrm>
          <a:prstGeom prst="ellips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</a:p>
        </p:txBody>
      </p:sp>
      <p:sp>
        <p:nvSpPr>
          <p:cNvPr id="4" name="Овал 3"/>
          <p:cNvSpPr/>
          <p:nvPr/>
        </p:nvSpPr>
        <p:spPr>
          <a:xfrm>
            <a:off x="2915816" y="2852936"/>
            <a:ext cx="792088" cy="432048"/>
          </a:xfrm>
          <a:prstGeom prst="ellips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ни</a:t>
            </a:r>
          </a:p>
        </p:txBody>
      </p:sp>
      <p:sp>
        <p:nvSpPr>
          <p:cNvPr id="5" name="Овал 4"/>
          <p:cNvSpPr/>
          <p:nvPr/>
        </p:nvSpPr>
        <p:spPr>
          <a:xfrm>
            <a:off x="4427984" y="2780928"/>
            <a:ext cx="792088" cy="432048"/>
          </a:xfrm>
          <a:prstGeom prst="ellips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ни</a:t>
            </a:r>
          </a:p>
        </p:txBody>
      </p:sp>
      <p:sp>
        <p:nvSpPr>
          <p:cNvPr id="6" name="Овал 5"/>
          <p:cNvSpPr/>
          <p:nvPr/>
        </p:nvSpPr>
        <p:spPr>
          <a:xfrm>
            <a:off x="2771800" y="3284984"/>
            <a:ext cx="792088" cy="428625"/>
          </a:xfrm>
          <a:prstGeom prst="ellips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</a:p>
        </p:txBody>
      </p:sp>
      <p:sp>
        <p:nvSpPr>
          <p:cNvPr id="7" name="Овал 6"/>
          <p:cNvSpPr/>
          <p:nvPr/>
        </p:nvSpPr>
        <p:spPr>
          <a:xfrm>
            <a:off x="7740352" y="3861048"/>
            <a:ext cx="818331" cy="4286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</a:t>
            </a:r>
          </a:p>
        </p:txBody>
      </p:sp>
      <p:sp>
        <p:nvSpPr>
          <p:cNvPr id="8" name="Овал 7"/>
          <p:cNvSpPr/>
          <p:nvPr/>
        </p:nvSpPr>
        <p:spPr>
          <a:xfrm>
            <a:off x="1475656" y="5589240"/>
            <a:ext cx="792088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</a:t>
            </a:r>
          </a:p>
        </p:txBody>
      </p:sp>
      <p:sp>
        <p:nvSpPr>
          <p:cNvPr id="9" name="Овал 8"/>
          <p:cNvSpPr/>
          <p:nvPr/>
        </p:nvSpPr>
        <p:spPr>
          <a:xfrm>
            <a:off x="3059832" y="5157192"/>
            <a:ext cx="792088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395536" y="908720"/>
            <a:ext cx="8462962" cy="49514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Мы отправились в поход рано утром, … 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была солнечная погода. </a:t>
            </a: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(почему?)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2. Мы отправились в поход рано утром, … 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до вечера добраться до нужного пункта. </a:t>
            </a: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(с какой целью?)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3. Мы отправились в поход рано утром, … 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была солнечная погода. </a:t>
            </a: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(когда?)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4. Мы бы отправились в поход рано утром, …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 была солнечная погода. </a:t>
            </a: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27852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(</a:t>
            </a: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itchFamily="34" charset="0"/>
              </a:rPr>
              <a:t>при каком условии?)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48680"/>
            <a:ext cx="8679535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8326452" cy="5715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d1c9e6d90f8f868836ab138ff86d4a042465c63"/>
</p:tagLst>
</file>

<file path=ppt/theme/theme1.xml><?xml version="1.0" encoding="utf-8"?>
<a:theme xmlns:a="http://schemas.openxmlformats.org/drawingml/2006/main" name="shablon_notebook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shablon_notebook1</Template>
  <TotalTime>129</TotalTime>
  <Words>486</Words>
  <Application>Microsoft Office PowerPoint</Application>
  <PresentationFormat>Экран (4:3)</PresentationFormat>
  <Paragraphs>73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shablon_notebook1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ПК</cp:lastModifiedBy>
  <cp:revision>3</cp:revision>
  <dcterms:created xsi:type="dcterms:W3CDTF">2015-04-14T16:41:25Z</dcterms:created>
  <dcterms:modified xsi:type="dcterms:W3CDTF">2019-03-20T23:12:45Z</dcterms:modified>
</cp:coreProperties>
</file>