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6"/>
  </p:notesMasterIdLst>
  <p:sldIdLst>
    <p:sldId id="367" r:id="rId2"/>
    <p:sldId id="368" r:id="rId3"/>
    <p:sldId id="300" r:id="rId4"/>
    <p:sldId id="301" r:id="rId5"/>
    <p:sldId id="302" r:id="rId6"/>
    <p:sldId id="304" r:id="rId7"/>
    <p:sldId id="305" r:id="rId8"/>
    <p:sldId id="306" r:id="rId9"/>
    <p:sldId id="303" r:id="rId10"/>
    <p:sldId id="307" r:id="rId11"/>
    <p:sldId id="308" r:id="rId12"/>
    <p:sldId id="309" r:id="rId13"/>
    <p:sldId id="310" r:id="rId14"/>
    <p:sldId id="311" r:id="rId15"/>
    <p:sldId id="369" r:id="rId16"/>
    <p:sldId id="382" r:id="rId17"/>
    <p:sldId id="314" r:id="rId18"/>
    <p:sldId id="259" r:id="rId19"/>
    <p:sldId id="315" r:id="rId20"/>
    <p:sldId id="342" r:id="rId21"/>
    <p:sldId id="316" r:id="rId22"/>
    <p:sldId id="340" r:id="rId23"/>
    <p:sldId id="383" r:id="rId24"/>
    <p:sldId id="330" r:id="rId25"/>
    <p:sldId id="329" r:id="rId26"/>
    <p:sldId id="332" r:id="rId27"/>
    <p:sldId id="333" r:id="rId28"/>
    <p:sldId id="335" r:id="rId29"/>
    <p:sldId id="334" r:id="rId30"/>
    <p:sldId id="336" r:id="rId31"/>
    <p:sldId id="337" r:id="rId32"/>
    <p:sldId id="338" r:id="rId33"/>
    <p:sldId id="317" r:id="rId34"/>
    <p:sldId id="370" r:id="rId35"/>
    <p:sldId id="279" r:id="rId36"/>
    <p:sldId id="352" r:id="rId37"/>
    <p:sldId id="353" r:id="rId38"/>
    <p:sldId id="328" r:id="rId39"/>
    <p:sldId id="265" r:id="rId40"/>
    <p:sldId id="281" r:id="rId41"/>
    <p:sldId id="357" r:id="rId42"/>
    <p:sldId id="371" r:id="rId43"/>
    <p:sldId id="384" r:id="rId44"/>
    <p:sldId id="385" r:id="rId45"/>
    <p:sldId id="386" r:id="rId46"/>
    <p:sldId id="358" r:id="rId47"/>
    <p:sldId id="372" r:id="rId48"/>
    <p:sldId id="360" r:id="rId49"/>
    <p:sldId id="271" r:id="rId50"/>
    <p:sldId id="292" r:id="rId51"/>
    <p:sldId id="363" r:id="rId52"/>
    <p:sldId id="295" r:id="rId53"/>
    <p:sldId id="356" r:id="rId54"/>
    <p:sldId id="373" r:id="rId55"/>
    <p:sldId id="378" r:id="rId56"/>
    <p:sldId id="285" r:id="rId57"/>
    <p:sldId id="380" r:id="rId58"/>
    <p:sldId id="387" r:id="rId59"/>
    <p:sldId id="374" r:id="rId60"/>
    <p:sldId id="377" r:id="rId61"/>
    <p:sldId id="274" r:id="rId62"/>
    <p:sldId id="388" r:id="rId63"/>
    <p:sldId id="375" r:id="rId64"/>
    <p:sldId id="366" r:id="rId6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Lucida Console" pitchFamily="4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Lucida Console" pitchFamily="4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Lucida Console" pitchFamily="4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Lucida Console" pitchFamily="4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Lucida Console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430E"/>
    <a:srgbClr val="008000"/>
    <a:srgbClr val="0000FF"/>
    <a:srgbClr val="800000"/>
    <a:srgbClr val="660033"/>
    <a:srgbClr val="63370B"/>
    <a:srgbClr val="6600CC"/>
    <a:srgbClr val="4B2A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550" autoAdjust="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F6A61-3D32-4346-8539-19B7DFE7F846}" type="datetimeFigureOut">
              <a:rPr lang="ru-RU" smtClean="0"/>
              <a:pPr/>
              <a:t>вс 14.02.21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F98EE-7DC0-460F-86A9-D7F019586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741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9pPr>
          </a:lstStyle>
          <a:p>
            <a:pPr algn="ctr" eaLnBrk="1" hangingPunct="1"/>
            <a:endParaRPr kumimoji="1" lang="ru-RU" altLang="ru-RU" sz="2400" b="0">
              <a:latin typeface="Times New Roman" pitchFamily="18" charset="0"/>
            </a:endParaRPr>
          </a:p>
        </p:txBody>
      </p:sp>
      <p:pic>
        <p:nvPicPr>
          <p:cNvPr id="5" name="Picture 3" descr="minispi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9pPr>
          </a:lstStyle>
          <a:p>
            <a:pPr algn="ctr" eaLnBrk="1" hangingPunct="1"/>
            <a:endParaRPr kumimoji="1" lang="ru-RU" altLang="ru-RU" sz="2400" b="0">
              <a:latin typeface="Times New Roman" pitchFamily="18" charset="0"/>
            </a:endParaRPr>
          </a:p>
        </p:txBody>
      </p:sp>
      <p:pic>
        <p:nvPicPr>
          <p:cNvPr id="7" name="Picture 5" descr="minispi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DB834-0A70-433B-BA73-4C4BA5BC68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50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4EB81-8220-4AD1-A105-4F07A7045A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944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FB0ED-9EE2-40A9-8295-FB4F8FC70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804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ECB27-1827-42D8-8D09-7D4CFF612A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928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70BF1-69D6-4B8F-BDA2-F1790A16F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022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C8952-C4FA-4CBC-ACA2-EAE8BBF64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156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31AFB-9072-4F8B-9FCE-ECED72E6E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805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1D54B-4176-4177-B86F-E242C4997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869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4646F-81E0-415E-916B-E6C0178F3F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129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96938-56A5-4816-B53D-6DEBA8738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89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45B9C-90F9-417C-854C-9FA9FB4B1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043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9pPr>
          </a:lstStyle>
          <a:p>
            <a:pPr algn="ctr" eaLnBrk="1" hangingPunct="1"/>
            <a:endParaRPr kumimoji="1" lang="ru-RU" altLang="ru-RU" sz="2400" b="0">
              <a:latin typeface="Times New Roman" pitchFamily="18" charset="0"/>
            </a:endParaRPr>
          </a:p>
        </p:txBody>
      </p:sp>
      <p:sp>
        <p:nvSpPr>
          <p:cNvPr id="1027" name="Line 1027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28" name="Picture 1028" descr="minispi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029" descr="minispi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1030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31" name="Rectangle 10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3080" name="Rectangle 10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1" name="Rectangle 10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2" name="Rectangle 10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latin typeface="+mn-lt"/>
              </a:defRPr>
            </a:lvl1pPr>
          </a:lstStyle>
          <a:p>
            <a:pPr>
              <a:defRPr/>
            </a:pPr>
            <a:fld id="{4CF8CFC6-DF93-4FCC-A93E-20C5C1C2CC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9.xml"/><Relationship Id="rId3" Type="http://schemas.openxmlformats.org/officeDocument/2006/relationships/slide" Target="slide15.xml"/><Relationship Id="rId7" Type="http://schemas.openxmlformats.org/officeDocument/2006/relationships/slide" Target="slide5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7.xml"/><Relationship Id="rId5" Type="http://schemas.openxmlformats.org/officeDocument/2006/relationships/slide" Target="slide42.xml"/><Relationship Id="rId4" Type="http://schemas.openxmlformats.org/officeDocument/2006/relationships/slide" Target="slide34.xml"/><Relationship Id="rId9" Type="http://schemas.openxmlformats.org/officeDocument/2006/relationships/slide" Target="slide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0155C7-D580-462D-920D-0EF6EBB05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632" y="980728"/>
            <a:ext cx="7010400" cy="945649"/>
          </a:xfrm>
        </p:spPr>
        <p:txBody>
          <a:bodyPr/>
          <a:lstStyle/>
          <a:p>
            <a:r>
              <a:rPr lang="ru-RU" altLang="ru-RU" sz="4800" b="1" dirty="0">
                <a:latin typeface="Monotype Corsiva" pitchFamily="66" charset="0"/>
              </a:rPr>
              <a:t>Николай </a:t>
            </a:r>
            <a:r>
              <a:rPr lang="ru-RU" altLang="ru-RU" sz="4800" b="1" dirty="0" smtClean="0">
                <a:latin typeface="Monotype Corsiva" pitchFamily="66" charset="0"/>
              </a:rPr>
              <a:t> Васильевич  Гоголь</a:t>
            </a:r>
            <a:br>
              <a:rPr lang="ru-RU" altLang="ru-RU" sz="4800" b="1" dirty="0" smtClean="0">
                <a:latin typeface="Monotype Corsiva" pitchFamily="66" charset="0"/>
              </a:rPr>
            </a:br>
            <a:r>
              <a:rPr lang="ru-RU" altLang="ru-RU" sz="3200" b="1" dirty="0" smtClean="0">
                <a:latin typeface="Monotype Corsiva" pitchFamily="66" charset="0"/>
              </a:rPr>
              <a:t>(Система уроков по поэме «Мёртвые души»)</a:t>
            </a:r>
            <a:r>
              <a:rPr lang="ru-RU" altLang="ru-RU" sz="3200" b="1" dirty="0">
                <a:latin typeface="Monotype Corsiva" pitchFamily="66" charset="0"/>
              </a:rPr>
              <a:t/>
            </a:r>
            <a:br>
              <a:rPr lang="ru-RU" altLang="ru-RU" sz="3200" b="1" dirty="0">
                <a:latin typeface="Monotype Corsiva" pitchFamily="66" charset="0"/>
              </a:rPr>
            </a:br>
            <a:endParaRPr lang="ru-RU" sz="4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844824"/>
            <a:ext cx="763284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ru-RU" sz="2400" dirty="0" smtClean="0">
                <a:latin typeface="Monotype Corsiva" pitchFamily="66" charset="0"/>
                <a:hlinkClick r:id="rId2" action="ppaction://hlinksldjump"/>
              </a:rPr>
              <a:t>1 урок.  Биография писателя</a:t>
            </a:r>
            <a:endParaRPr lang="ru-RU" altLang="ru-RU" sz="2400" dirty="0" smtClean="0">
              <a:latin typeface="Monotype Corsiva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ru-RU" altLang="ru-RU" sz="2400" dirty="0" smtClean="0">
                <a:latin typeface="Monotype Corsiva" pitchFamily="66" charset="0"/>
                <a:hlinkClick r:id="rId3" action="ppaction://hlinksldjump"/>
              </a:rPr>
              <a:t>2 урок. История создания поэмы «Мёртвые души»</a:t>
            </a:r>
            <a:endParaRPr lang="ru-RU" altLang="ru-RU" sz="2400" dirty="0" smtClean="0">
              <a:latin typeface="Monotype Corsiva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ru-RU" altLang="ru-RU" sz="2400" dirty="0" smtClean="0">
                <a:latin typeface="Monotype Corsiva" pitchFamily="66" charset="0"/>
                <a:hlinkClick r:id="rId4" action="ppaction://hlinksldjump"/>
              </a:rPr>
              <a:t>3 -4 уроки. Образы помещиков в  поэме</a:t>
            </a:r>
            <a:endParaRPr lang="ru-RU" altLang="ru-RU" sz="2400" dirty="0" smtClean="0">
              <a:latin typeface="Monotype Corsiva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ru-RU" altLang="ru-RU" sz="2400" dirty="0" smtClean="0">
                <a:latin typeface="Monotype Corsiva" pitchFamily="66" charset="0"/>
                <a:hlinkClick r:id="rId5" action="ppaction://hlinksldjump"/>
              </a:rPr>
              <a:t>5 </a:t>
            </a:r>
            <a:r>
              <a:rPr lang="ru-RU" altLang="ru-RU" sz="2400" dirty="0">
                <a:latin typeface="Monotype Corsiva" pitchFamily="66" charset="0"/>
                <a:hlinkClick r:id="rId5" action="ppaction://hlinksldjump"/>
              </a:rPr>
              <a:t>урок.  Губернский  город и его </a:t>
            </a:r>
            <a:r>
              <a:rPr lang="ru-RU" altLang="ru-RU" sz="2400" dirty="0" smtClean="0">
                <a:latin typeface="Monotype Corsiva" pitchFamily="66" charset="0"/>
                <a:hlinkClick r:id="rId5" action="ppaction://hlinksldjump"/>
              </a:rPr>
              <a:t>жители</a:t>
            </a:r>
            <a:endParaRPr lang="ru-RU" altLang="ru-RU" sz="2400" dirty="0">
              <a:latin typeface="Monotype Corsiva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ru-RU" altLang="ru-RU" sz="2400" dirty="0">
                <a:latin typeface="Monotype Corsiva" pitchFamily="66" charset="0"/>
                <a:hlinkClick r:id="rId6" action="ppaction://hlinksldjump"/>
              </a:rPr>
              <a:t>6</a:t>
            </a:r>
            <a:r>
              <a:rPr lang="ru-RU" altLang="ru-RU" sz="2400" dirty="0" smtClean="0">
                <a:latin typeface="Monotype Corsiva" pitchFamily="66" charset="0"/>
                <a:hlinkClick r:id="rId6" action="ppaction://hlinksldjump"/>
              </a:rPr>
              <a:t> урок.  Образ Чичикова в поэме</a:t>
            </a:r>
            <a:endParaRPr lang="ru-RU" altLang="ru-RU" sz="2400" dirty="0" smtClean="0">
              <a:latin typeface="Monotype Corsiva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ru-RU" altLang="ru-RU" sz="2400" dirty="0" smtClean="0">
                <a:latin typeface="Monotype Corsiva" pitchFamily="66" charset="0"/>
                <a:hlinkClick r:id="rId7" action="ppaction://hlinksldjump"/>
              </a:rPr>
              <a:t>7 урок.  </a:t>
            </a:r>
            <a:r>
              <a:rPr lang="ru-RU" altLang="ru-RU" sz="2400" dirty="0" err="1" smtClean="0">
                <a:latin typeface="Monotype Corsiva" pitchFamily="66" charset="0"/>
                <a:hlinkClick r:id="rId7" action="ppaction://hlinksldjump"/>
              </a:rPr>
              <a:t>Внесюжетные</a:t>
            </a:r>
            <a:r>
              <a:rPr lang="ru-RU" altLang="ru-RU" sz="2400" dirty="0" smtClean="0">
                <a:latin typeface="Monotype Corsiva" pitchFamily="66" charset="0"/>
                <a:hlinkClick r:id="rId7" action="ppaction://hlinksldjump"/>
              </a:rPr>
              <a:t>  элементы поэмы. Образ </a:t>
            </a:r>
            <a:r>
              <a:rPr lang="ru-RU" altLang="ru-RU" sz="2400" dirty="0">
                <a:latin typeface="Monotype Corsiva" pitchFamily="66" charset="0"/>
                <a:hlinkClick r:id="rId7" action="ppaction://hlinksldjump"/>
              </a:rPr>
              <a:t>автора в поэме</a:t>
            </a:r>
            <a:endParaRPr lang="ru-RU" altLang="ru-RU" sz="2400" dirty="0" smtClean="0">
              <a:latin typeface="Monotype Corsiva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ru-RU" altLang="ru-RU" sz="2400" dirty="0">
                <a:latin typeface="Monotype Corsiva" pitchFamily="66" charset="0"/>
                <a:hlinkClick r:id="rId8" action="ppaction://hlinksldjump"/>
              </a:rPr>
              <a:t>8</a:t>
            </a:r>
            <a:r>
              <a:rPr lang="ru-RU" altLang="ru-RU" sz="2400" dirty="0" smtClean="0">
                <a:latin typeface="Monotype Corsiva" pitchFamily="66" charset="0"/>
                <a:hlinkClick r:id="rId8" action="ppaction://hlinksldjump"/>
              </a:rPr>
              <a:t> урок. Второй том «Мёртвых  душ»</a:t>
            </a:r>
            <a:endParaRPr lang="ru-RU" altLang="ru-RU" sz="2400" dirty="0" smtClean="0">
              <a:latin typeface="Monotype Corsiva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ru-RU" altLang="ru-RU" sz="2400" dirty="0" smtClean="0">
                <a:latin typeface="Monotype Corsiva" pitchFamily="66" charset="0"/>
                <a:hlinkClick r:id="rId9" action="ppaction://hlinksldjump"/>
              </a:rPr>
              <a:t>9 урок. Сочинение по поэме  «Мёртвые души». Темы сочинений</a:t>
            </a:r>
            <a:endParaRPr lang="ru-RU" altLang="ru-RU" sz="36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75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548680"/>
            <a:ext cx="6552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dirty="0" smtClean="0"/>
              <a:t>Гоголь </a:t>
            </a:r>
            <a:r>
              <a:rPr lang="ru-RU" b="0" dirty="0"/>
              <a:t>печатает два сборника сочинений «Арабески» и «Миргород», включающий в себя произведения «Тарас Бульба», «Старосветские помещики», «</a:t>
            </a:r>
            <a:r>
              <a:rPr lang="ru-RU" b="0" dirty="0" err="1"/>
              <a:t>Вий</a:t>
            </a:r>
            <a:r>
              <a:rPr lang="ru-RU" b="0" dirty="0"/>
              <a:t>» </a:t>
            </a:r>
            <a:r>
              <a:rPr lang="ru-RU" b="0" dirty="0" smtClean="0"/>
              <a:t>и др. </a:t>
            </a:r>
          </a:p>
          <a:p>
            <a:pPr algn="ctr"/>
            <a:r>
              <a:rPr lang="ru-RU" b="0" dirty="0" smtClean="0"/>
              <a:t>Начинает работать над «Мёртвыми душами»</a:t>
            </a:r>
            <a:endParaRPr lang="ru-RU" dirty="0"/>
          </a:p>
        </p:txBody>
      </p:sp>
      <p:pic>
        <p:nvPicPr>
          <p:cNvPr id="5122" name="Picture 2" descr="https://www.1zoom.ru/big2/26/131152-alen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70247"/>
            <a:ext cx="4659457" cy="349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syl.ru/misc/i/ai/360728/21551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60848"/>
            <a:ext cx="2952328" cy="435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15.stc.all.kpcdn.net/share/i/4/864765/wx10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51" y="2924944"/>
            <a:ext cx="486729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27776" y="5857527"/>
            <a:ext cx="11576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1835</a:t>
            </a:r>
            <a:r>
              <a:rPr lang="ru-RU" b="0" dirty="0"/>
              <a:t> </a:t>
            </a:r>
            <a:r>
              <a:rPr lang="ru-RU" b="0" dirty="0" smtClean="0"/>
              <a:t>год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166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79711" y="404665"/>
            <a:ext cx="60514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dirty="0" smtClean="0"/>
              <a:t>Закончена </a:t>
            </a:r>
            <a:r>
              <a:rPr lang="ru-RU" b="0" dirty="0"/>
              <a:t>комедия «Ревизор»; начинаются его первые постановки в Петербургском и Московском </a:t>
            </a:r>
            <a:r>
              <a:rPr lang="ru-RU" b="0" dirty="0" smtClean="0"/>
              <a:t>театрах.</a:t>
            </a:r>
          </a:p>
          <a:p>
            <a:pPr algn="ctr"/>
            <a:r>
              <a:rPr lang="ru-RU" b="0" dirty="0" smtClean="0"/>
              <a:t> Гоголь </a:t>
            </a:r>
            <a:r>
              <a:rPr lang="ru-RU" b="0" dirty="0"/>
              <a:t>уезжает за границу (Германия, Франция, Швейцария и Рим).</a:t>
            </a:r>
            <a:br>
              <a:rPr lang="ru-RU" b="0" dirty="0"/>
            </a:br>
            <a:r>
              <a:rPr lang="ru-RU" b="0" dirty="0"/>
              <a:t/>
            </a:r>
            <a:br>
              <a:rPr lang="ru-RU" b="0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52320" y="6093296"/>
            <a:ext cx="11576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1836</a:t>
            </a:r>
            <a:r>
              <a:rPr lang="ru-RU" b="0" dirty="0"/>
              <a:t> </a:t>
            </a:r>
            <a:r>
              <a:rPr lang="ru-RU" b="0" dirty="0" smtClean="0"/>
              <a:t>год </a:t>
            </a:r>
            <a:endParaRPr lang="ru-RU" dirty="0"/>
          </a:p>
        </p:txBody>
      </p:sp>
      <p:pic>
        <p:nvPicPr>
          <p:cNvPr id="6146" name="Picture 2" descr="http://itd3.mycdn.me/image?id=859171647473&amp;t=20&amp;plc=WEB&amp;tkn=*mnLnwYL8EodxTj3S9MkjFax8W-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334837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pandia.ru/text/77/438/images/image013_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083423"/>
            <a:ext cx="3024336" cy="436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mypresentation.ru/documents/fc1a8a68dcdae8570110dcd65c8866d5/img1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" t="9886" r="48089" b="12740"/>
          <a:stretch/>
        </p:blipFill>
        <p:spPr bwMode="auto">
          <a:xfrm>
            <a:off x="5349419" y="1543001"/>
            <a:ext cx="3262957" cy="406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16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620688"/>
            <a:ext cx="47880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dirty="0" smtClean="0"/>
              <a:t>Возвращение </a:t>
            </a:r>
            <a:r>
              <a:rPr lang="ru-RU" b="0" dirty="0"/>
              <a:t>в Москву; </a:t>
            </a:r>
            <a:endParaRPr lang="ru-RU" b="0" dirty="0" smtClean="0"/>
          </a:p>
          <a:p>
            <a:pPr algn="ctr"/>
            <a:r>
              <a:rPr lang="ru-RU" b="0" dirty="0" smtClean="0"/>
              <a:t>издание поэмы </a:t>
            </a:r>
            <a:r>
              <a:rPr lang="ru-RU" b="0" dirty="0"/>
              <a:t>«Мертвые души» и повести «Шинель».</a:t>
            </a:r>
            <a:br>
              <a:rPr lang="ru-RU" b="0" dirty="0"/>
            </a:br>
            <a:r>
              <a:rPr lang="ru-RU" b="0" dirty="0"/>
              <a:t/>
            </a:r>
            <a:br>
              <a:rPr lang="ru-RU" b="0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80312" y="6165304"/>
            <a:ext cx="11641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1839 год</a:t>
            </a:r>
            <a:r>
              <a:rPr lang="ru-RU" b="0" dirty="0" smtClean="0"/>
              <a:t> </a:t>
            </a:r>
            <a:endParaRPr lang="ru-RU" dirty="0"/>
          </a:p>
        </p:txBody>
      </p:sp>
      <p:pic>
        <p:nvPicPr>
          <p:cNvPr id="7170" name="Picture 2" descr="https://ds03.infourok.ru/uploads/ex/1217/0002487e-4c4f9512/hello_html_m7f47b4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" t="10660" r="5853" b="12497"/>
          <a:stretch/>
        </p:blipFill>
        <p:spPr bwMode="auto">
          <a:xfrm>
            <a:off x="1187624" y="1523891"/>
            <a:ext cx="3752191" cy="4764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surwiki.admsurgut.ru/wiki/images/a/a8/%D0%A8%D0%B8%D0%BD%D0%B5%D0%BB%D1%8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31292"/>
            <a:ext cx="2800356" cy="45998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70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836712"/>
            <a:ext cx="7115944" cy="50306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/>
              <a:t>1848</a:t>
            </a:r>
            <a:r>
              <a:rPr lang="ru-RU" sz="2800" dirty="0"/>
              <a:t> – Паломничество по Святой Земле (Иерусалим</a:t>
            </a:r>
            <a:r>
              <a:rPr lang="ru-RU" sz="2800" dirty="0" smtClean="0"/>
              <a:t>).</a:t>
            </a:r>
          </a:p>
          <a:p>
            <a:pPr marL="0" indent="0" algn="ctr">
              <a:buNone/>
            </a:pPr>
            <a:endParaRPr lang="ru-RU" sz="2800" dirty="0" smtClean="0"/>
          </a:p>
          <a:p>
            <a:pPr marL="0" indent="0" algn="ctr">
              <a:buNone/>
            </a:pPr>
            <a:r>
              <a:rPr lang="ru-RU" sz="2800" b="1" dirty="0" smtClean="0"/>
              <a:t>1851</a:t>
            </a:r>
            <a:r>
              <a:rPr lang="ru-RU" sz="2800" b="1" dirty="0"/>
              <a:t> </a:t>
            </a:r>
            <a:r>
              <a:rPr lang="ru-RU" sz="2800" dirty="0"/>
              <a:t>– Гоголь селится в Москве в доме своего старого </a:t>
            </a:r>
            <a:r>
              <a:rPr lang="ru-RU" sz="2800" dirty="0" smtClean="0"/>
              <a:t>друга                     </a:t>
            </a:r>
            <a:r>
              <a:rPr lang="ru-RU" sz="2800" dirty="0"/>
              <a:t>А. </a:t>
            </a:r>
            <a:r>
              <a:rPr lang="ru-RU" sz="2800" dirty="0" smtClean="0"/>
              <a:t>Толстого.</a:t>
            </a:r>
          </a:p>
          <a:p>
            <a:pPr marL="0" indent="0" algn="ctr">
              <a:buNone/>
            </a:pPr>
            <a:endParaRPr lang="ru-RU" sz="2800" dirty="0" smtClean="0"/>
          </a:p>
          <a:p>
            <a:pPr marL="0" indent="0" algn="ctr">
              <a:buNone/>
            </a:pPr>
            <a:r>
              <a:rPr lang="ru-RU" sz="2800" b="1" dirty="0" smtClean="0"/>
              <a:t>1852</a:t>
            </a:r>
            <a:r>
              <a:rPr lang="ru-RU" sz="2800" b="1" dirty="0"/>
              <a:t>, 13 февраля</a:t>
            </a:r>
            <a:r>
              <a:rPr lang="ru-RU" sz="2800" dirty="0"/>
              <a:t> – Сожжение второй книги «Мертвых душ</a:t>
            </a:r>
            <a:r>
              <a:rPr lang="ru-RU" sz="2800" dirty="0" smtClean="0"/>
              <a:t>».</a:t>
            </a:r>
          </a:p>
          <a:p>
            <a:pPr marL="0" indent="0" algn="ctr">
              <a:buNone/>
            </a:pPr>
            <a:endParaRPr lang="ru-RU" sz="2800" dirty="0" smtClean="0"/>
          </a:p>
          <a:p>
            <a:pPr marL="0" indent="0" algn="ctr">
              <a:buNone/>
            </a:pPr>
            <a:r>
              <a:rPr lang="ru-RU" sz="2800" b="1" dirty="0" smtClean="0"/>
              <a:t>1852</a:t>
            </a:r>
            <a:r>
              <a:rPr lang="ru-RU" sz="2800" b="1" dirty="0"/>
              <a:t>, 21 февраля (4 марта)</a:t>
            </a:r>
            <a:r>
              <a:rPr lang="ru-RU" sz="2800" dirty="0"/>
              <a:t> – Смерть Гоголя в Москве.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336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752600"/>
            <a:ext cx="7620000" cy="4988768"/>
          </a:xfrm>
        </p:spPr>
        <p:txBody>
          <a:bodyPr/>
          <a:lstStyle/>
          <a:p>
            <a:r>
              <a:rPr lang="ru-RU" sz="2400" dirty="0" smtClean="0">
                <a:latin typeface="Century" pitchFamily="18" charset="0"/>
              </a:rPr>
              <a:t>История замысла поэмы</a:t>
            </a:r>
          </a:p>
          <a:p>
            <a:endParaRPr lang="ru-RU" sz="2400" dirty="0" smtClean="0">
              <a:latin typeface="Century" pitchFamily="18" charset="0"/>
            </a:endParaRPr>
          </a:p>
          <a:p>
            <a:r>
              <a:rPr lang="ru-RU" sz="2400" dirty="0" smtClean="0">
                <a:latin typeface="Century" pitchFamily="18" charset="0"/>
              </a:rPr>
              <a:t>Жанровая характеристика «Мёртвых душ» (что такое ПОЭМА, почему «Мёртвые души» - поэма)</a:t>
            </a:r>
          </a:p>
          <a:p>
            <a:pPr marL="0" indent="0">
              <a:buNone/>
            </a:pPr>
            <a:endParaRPr lang="ru-RU" sz="2400" dirty="0" smtClean="0">
              <a:latin typeface="Century" pitchFamily="18" charset="0"/>
            </a:endParaRPr>
          </a:p>
          <a:p>
            <a:r>
              <a:rPr lang="ru-RU" sz="2400" dirty="0" smtClean="0">
                <a:latin typeface="Century" pitchFamily="18" charset="0"/>
              </a:rPr>
              <a:t>Смысл названия</a:t>
            </a:r>
          </a:p>
          <a:p>
            <a:endParaRPr lang="ru-RU" sz="2400" dirty="0" smtClean="0">
              <a:latin typeface="Century" pitchFamily="18" charset="0"/>
            </a:endParaRPr>
          </a:p>
          <a:p>
            <a:r>
              <a:rPr lang="ru-RU" sz="2400" dirty="0" smtClean="0">
                <a:latin typeface="Century" pitchFamily="18" charset="0"/>
              </a:rPr>
              <a:t>Истоки поэмы (на какие произведения ориентировался Гоголь при создании </a:t>
            </a:r>
            <a:r>
              <a:rPr lang="ru-RU" sz="2800" dirty="0" smtClean="0">
                <a:latin typeface="Century" pitchFamily="18" charset="0"/>
              </a:rPr>
              <a:t>«Мёртвых душ»)</a:t>
            </a:r>
            <a:endParaRPr lang="ru-RU" dirty="0" smtClean="0">
              <a:latin typeface="Century" pitchFamily="18" charset="0"/>
            </a:endParaRPr>
          </a:p>
          <a:p>
            <a:endParaRPr lang="ru-RU" dirty="0" smtClean="0">
              <a:solidFill>
                <a:srgbClr val="935211"/>
              </a:solidFill>
              <a:latin typeface="Century" pitchFamily="18" charset="0"/>
            </a:endParaRPr>
          </a:p>
          <a:p>
            <a:endParaRPr lang="ru-RU" dirty="0" smtClean="0">
              <a:solidFill>
                <a:srgbClr val="935211"/>
              </a:solidFill>
              <a:latin typeface="Century" pitchFamily="18" charset="0"/>
            </a:endParaRPr>
          </a:p>
          <a:p>
            <a:endParaRPr lang="ru-RU" dirty="0" smtClean="0">
              <a:solidFill>
                <a:srgbClr val="935211"/>
              </a:solidFill>
              <a:latin typeface="Century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0155C7-D580-462D-920D-0EF6EBB05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584" y="1124744"/>
            <a:ext cx="4608512" cy="1083568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ru-RU" altLang="ru-RU" sz="3600" b="1" dirty="0">
                <a:solidFill>
                  <a:srgbClr val="78430E"/>
                </a:solidFill>
                <a:latin typeface="Monotype Corsiva" pitchFamily="66" charset="0"/>
              </a:rPr>
              <a:t>2</a:t>
            </a:r>
            <a:r>
              <a:rPr lang="ru-RU" altLang="ru-RU" sz="3600" b="1" dirty="0" smtClean="0">
                <a:solidFill>
                  <a:srgbClr val="78430E"/>
                </a:solidFill>
                <a:latin typeface="Monotype Corsiva" pitchFamily="66" charset="0"/>
              </a:rPr>
              <a:t> урок </a:t>
            </a:r>
            <a:br>
              <a:rPr lang="ru-RU" altLang="ru-RU" sz="3600" b="1" dirty="0" smtClean="0">
                <a:solidFill>
                  <a:srgbClr val="78430E"/>
                </a:solidFill>
                <a:latin typeface="Monotype Corsiva" pitchFamily="66" charset="0"/>
              </a:rPr>
            </a:br>
            <a:r>
              <a:rPr lang="ru-RU" altLang="ru-RU" b="1" dirty="0" smtClean="0">
                <a:solidFill>
                  <a:srgbClr val="78430E"/>
                </a:solidFill>
                <a:latin typeface="Monotype Corsiva" pitchFamily="66" charset="0"/>
              </a:rPr>
              <a:t>История создания поэмы</a:t>
            </a:r>
            <a:br>
              <a:rPr lang="ru-RU" altLang="ru-RU" b="1" dirty="0" smtClean="0">
                <a:solidFill>
                  <a:srgbClr val="78430E"/>
                </a:solidFill>
                <a:latin typeface="Monotype Corsiva" pitchFamily="66" charset="0"/>
              </a:rPr>
            </a:br>
            <a:r>
              <a:rPr lang="ru-RU" altLang="ru-RU" b="1" dirty="0" smtClean="0">
                <a:solidFill>
                  <a:srgbClr val="78430E"/>
                </a:solidFill>
                <a:latin typeface="Monotype Corsiva" pitchFamily="66" charset="0"/>
              </a:rPr>
              <a:t> «Мёртвые души».</a:t>
            </a:r>
            <a:endParaRPr lang="ru-RU" altLang="ru-RU" b="1" dirty="0">
              <a:solidFill>
                <a:srgbClr val="78430E"/>
              </a:solidFill>
              <a:latin typeface="Monotype Corsiva" pitchFamily="66" charset="0"/>
            </a:endParaRPr>
          </a:p>
        </p:txBody>
      </p:sp>
      <p:pic>
        <p:nvPicPr>
          <p:cNvPr id="4" name="Picture 10" descr="Гоголь"/>
          <p:cNvPicPr>
            <a:picLocks noChangeAspect="1" noChangeArrowheads="1"/>
          </p:cNvPicPr>
          <p:nvPr/>
        </p:nvPicPr>
        <p:blipFill>
          <a:blip r:embed="rId2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552" y="1484784"/>
            <a:ext cx="2981114" cy="34867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616" y="3429000"/>
            <a:ext cx="3888432" cy="24006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ru-RU" altLang="ru-RU" sz="2000" b="0" dirty="0"/>
              <a:t>«Если совершу это творение так, как нужно его совершить, то…какой огромный, какой оригинальный сюжет.      Какая разнообразная куча? Вся Русь явится в нём!»                         </a:t>
            </a:r>
          </a:p>
          <a:p>
            <a:pPr algn="r" eaLnBrk="1" hangingPunct="1">
              <a:spcBef>
                <a:spcPct val="50000"/>
              </a:spcBef>
            </a:pPr>
            <a:r>
              <a:rPr lang="ru-RU" sz="2000" b="0" dirty="0"/>
              <a:t>Письмо Гоголя  В.А. Жуковскому</a:t>
            </a:r>
          </a:p>
        </p:txBody>
      </p:sp>
    </p:spTree>
    <p:extLst>
      <p:ext uri="{BB962C8B-B14F-4D97-AF65-F5344CB8AC3E}">
        <p14:creationId xmlns:p14="http://schemas.microsoft.com/office/powerpoint/2010/main" val="338356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Проверяем 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752600"/>
            <a:ext cx="7620000" cy="4988768"/>
          </a:xfrm>
        </p:spPr>
        <p:txBody>
          <a:bodyPr/>
          <a:lstStyle/>
          <a:p>
            <a:r>
              <a:rPr lang="ru-RU" sz="2400" dirty="0" smtClean="0">
                <a:latin typeface="Century" pitchFamily="18" charset="0"/>
              </a:rPr>
              <a:t>История замысла поэмы</a:t>
            </a:r>
          </a:p>
          <a:p>
            <a:endParaRPr lang="ru-RU" sz="2400" dirty="0" smtClean="0">
              <a:latin typeface="Century" pitchFamily="18" charset="0"/>
            </a:endParaRPr>
          </a:p>
          <a:p>
            <a:r>
              <a:rPr lang="ru-RU" sz="2400" dirty="0" smtClean="0">
                <a:latin typeface="Century" pitchFamily="18" charset="0"/>
              </a:rPr>
              <a:t>Жанровая характеристика «Мёртвых душ» (что такое ПОЭМА, почему «Мёртвые души» - поэма)</a:t>
            </a:r>
          </a:p>
          <a:p>
            <a:pPr marL="0" indent="0">
              <a:buNone/>
            </a:pPr>
            <a:endParaRPr lang="ru-RU" sz="2400" dirty="0" smtClean="0">
              <a:latin typeface="Century" pitchFamily="18" charset="0"/>
            </a:endParaRPr>
          </a:p>
          <a:p>
            <a:r>
              <a:rPr lang="ru-RU" sz="2400" dirty="0" smtClean="0">
                <a:latin typeface="Century" pitchFamily="18" charset="0"/>
              </a:rPr>
              <a:t>Смысл названия</a:t>
            </a:r>
          </a:p>
          <a:p>
            <a:endParaRPr lang="ru-RU" sz="2400" dirty="0" smtClean="0">
              <a:latin typeface="Century" pitchFamily="18" charset="0"/>
            </a:endParaRPr>
          </a:p>
          <a:p>
            <a:r>
              <a:rPr lang="ru-RU" sz="2400" dirty="0" smtClean="0">
                <a:latin typeface="Century" pitchFamily="18" charset="0"/>
              </a:rPr>
              <a:t>Истоки поэмы (на какие произведения ориентировался Гоголь при создании </a:t>
            </a:r>
            <a:r>
              <a:rPr lang="ru-RU" sz="2800" dirty="0" smtClean="0">
                <a:latin typeface="Century" pitchFamily="18" charset="0"/>
              </a:rPr>
              <a:t>«Мёртвых душ»)</a:t>
            </a:r>
            <a:endParaRPr lang="ru-RU" dirty="0" smtClean="0">
              <a:latin typeface="Century" pitchFamily="18" charset="0"/>
            </a:endParaRPr>
          </a:p>
          <a:p>
            <a:endParaRPr lang="ru-RU" dirty="0" smtClean="0">
              <a:solidFill>
                <a:srgbClr val="935211"/>
              </a:solidFill>
              <a:latin typeface="Century" pitchFamily="18" charset="0"/>
            </a:endParaRPr>
          </a:p>
          <a:p>
            <a:endParaRPr lang="ru-RU" dirty="0" smtClean="0">
              <a:solidFill>
                <a:srgbClr val="935211"/>
              </a:solidFill>
              <a:latin typeface="Century" pitchFamily="18" charset="0"/>
            </a:endParaRPr>
          </a:p>
          <a:p>
            <a:endParaRPr lang="ru-RU" dirty="0" smtClean="0">
              <a:solidFill>
                <a:srgbClr val="935211"/>
              </a:solidFill>
              <a:latin typeface="Century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882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511722" y="548680"/>
            <a:ext cx="642780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dirty="0">
                <a:solidFill>
                  <a:srgbClr val="935211"/>
                </a:solidFill>
                <a:latin typeface="Century" pitchFamily="18" charset="0"/>
              </a:rPr>
              <a:t>История замысла поэмы</a:t>
            </a:r>
            <a:br>
              <a:rPr lang="ru-RU" sz="3600" dirty="0">
                <a:solidFill>
                  <a:srgbClr val="935211"/>
                </a:solidFill>
                <a:latin typeface="Century" pitchFamily="18" charset="0"/>
              </a:rPr>
            </a:br>
            <a:endParaRPr lang="ru-RU" sz="3600" dirty="0">
              <a:solidFill>
                <a:srgbClr val="935211"/>
              </a:solidFill>
              <a:latin typeface="Century" pitchFamily="18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116013" y="1557338"/>
            <a:ext cx="7162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u="sng" dirty="0">
                <a:latin typeface="Times New Roman" pitchFamily="18" charset="0"/>
              </a:rPr>
              <a:t>А.С. Пушкин о Гоголе:</a:t>
            </a:r>
            <a:r>
              <a:rPr lang="ru-RU" altLang="ru-RU" sz="2000" dirty="0">
                <a:latin typeface="Times New Roman" pitchFamily="18" charset="0"/>
              </a:rPr>
              <a:t> «Как с этой способностью угадывать человека и несколькими чертами выставлять его вдруг всего как живого, с этой способностью не приняться за большое сочинение. Это просто грех!»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4860032" y="3193043"/>
            <a:ext cx="374441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0" dirty="0">
                <a:latin typeface="Times New Roman" pitchFamily="18" charset="0"/>
              </a:rPr>
              <a:t>А.С. Пушкин отдал Гоголю «свой собственный сюжет, из которого он хотел сделать что-то вроде поэмы и которого, по словам его, он бы не отдал другому никому»</a:t>
            </a:r>
            <a:r>
              <a:rPr lang="ru-RU" altLang="ru-RU" sz="2400" dirty="0">
                <a:latin typeface="Times New Roman" pitchFamily="18" charset="0"/>
              </a:rPr>
              <a:t>.  </a:t>
            </a:r>
          </a:p>
        </p:txBody>
      </p:sp>
      <p:pic>
        <p:nvPicPr>
          <p:cNvPr id="1032" name="Picture 8" descr="Пушкин"/>
          <p:cNvPicPr>
            <a:picLocks noChangeAspect="1" noChangeArrowheads="1"/>
          </p:cNvPicPr>
          <p:nvPr/>
        </p:nvPicPr>
        <p:blipFill>
          <a:blip r:embed="rId2" cstate="print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722" y="3051746"/>
            <a:ext cx="3060278" cy="3329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75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331640" y="764704"/>
            <a:ext cx="71287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dirty="0" smtClean="0">
                <a:solidFill>
                  <a:srgbClr val="935211"/>
                </a:solidFill>
                <a:latin typeface="Century" pitchFamily="18" charset="0"/>
              </a:rPr>
              <a:t>Истоки  поэмы «Мёртвые души»</a:t>
            </a:r>
            <a:endParaRPr lang="ru-RU" sz="3200" dirty="0">
              <a:solidFill>
                <a:srgbClr val="935211"/>
              </a:solidFill>
              <a:latin typeface="Century" pitchFamily="18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187624" y="1844824"/>
            <a:ext cx="7416824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0" dirty="0">
                <a:latin typeface="Times New Roman" pitchFamily="18" charset="0"/>
              </a:rPr>
              <a:t>Гоголь ориентировал свое произведение на эпос Гомера и «Божественную комедию» Данте, что определило трёхчастную структуру поэмы.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400" b="0" dirty="0">
                <a:latin typeface="Times New Roman" pitchFamily="18" charset="0"/>
              </a:rPr>
              <a:t> Первая часть (1-й том) была задумана как представление и аналитическое осмысление «ада» российской действительности;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400" b="0" dirty="0">
                <a:latin typeface="Times New Roman" pitchFamily="18" charset="0"/>
              </a:rPr>
              <a:t>во второй части (2-й том) Гоголь намеревался пропустить своих героев через «чистилище»,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400" b="0" dirty="0">
                <a:latin typeface="Times New Roman" pitchFamily="18" charset="0"/>
              </a:rPr>
              <a:t>чтобы в третьей (3-й том) изобразить их в «раю».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796256" y="305392"/>
            <a:ext cx="5867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dirty="0">
                <a:solidFill>
                  <a:srgbClr val="935211"/>
                </a:solidFill>
                <a:latin typeface="Century" pitchFamily="18" charset="0"/>
              </a:rPr>
              <a:t>Жанровая характеристика «Мёртвых душ»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367780" y="1624316"/>
            <a:ext cx="67243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dirty="0">
                <a:latin typeface="Arial" charset="0"/>
              </a:rPr>
              <a:t>Почему поэма?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AE98FF-6D82-4C6A-B4CA-6BD3022F889A}"/>
              </a:ext>
            </a:extLst>
          </p:cNvPr>
          <p:cNvSpPr/>
          <p:nvPr/>
        </p:nvSpPr>
        <p:spPr>
          <a:xfrm>
            <a:off x="1184802" y="2218216"/>
            <a:ext cx="73089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0" dirty="0">
                <a:latin typeface="+mj-lt"/>
              </a:rPr>
              <a:t>ПОЭМА (греч. </a:t>
            </a:r>
            <a:r>
              <a:rPr lang="ru-RU" sz="2000" b="0" dirty="0" err="1">
                <a:latin typeface="+mj-lt"/>
              </a:rPr>
              <a:t>póiēma</a:t>
            </a:r>
            <a:r>
              <a:rPr lang="ru-RU" sz="2000" b="0" dirty="0">
                <a:latin typeface="+mj-lt"/>
              </a:rPr>
              <a:t>, от </a:t>
            </a:r>
            <a:r>
              <a:rPr lang="ru-RU" sz="2000" b="0" dirty="0" err="1">
                <a:latin typeface="+mj-lt"/>
              </a:rPr>
              <a:t>poiéō</a:t>
            </a:r>
            <a:r>
              <a:rPr lang="ru-RU" sz="2000" b="0" dirty="0">
                <a:latin typeface="+mj-lt"/>
              </a:rPr>
              <a:t> — делаю, творю) —  крупное стихотворное произведение с сюжетно-повествовательной организацией; многочастное произведение, в котором сливаются воедино эпическое и лирическое начала. Поэму можно отнести к лиро-эпическому жанру литературы, так как повествование об исторических событиях и событиях жизни героев раскрывается в ней через восприятие и оценку повествователя. </a:t>
            </a:r>
            <a:endParaRPr lang="ru-RU" sz="2000" dirty="0">
              <a:latin typeface="+mj-lt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65706A7-7AF4-4E82-860F-AA3F143D1D2F}"/>
              </a:ext>
            </a:extLst>
          </p:cNvPr>
          <p:cNvSpPr/>
          <p:nvPr/>
        </p:nvSpPr>
        <p:spPr>
          <a:xfrm>
            <a:off x="1335236" y="4797152"/>
            <a:ext cx="7092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0" dirty="0">
                <a:solidFill>
                  <a:srgbClr val="000000"/>
                </a:solidFill>
                <a:latin typeface="+mj-lt"/>
              </a:rPr>
              <a:t>Известно много жанровых разновидностей поэмы: героическая,          дидактическая, сатирическая, романтическая, лирико-драматическая.</a:t>
            </a:r>
            <a:endParaRPr lang="ru-RU" sz="1800" dirty="0">
              <a:latin typeface="+mj-lt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651B97B-3809-4AA9-A99D-DC74FDB669F8}"/>
              </a:ext>
            </a:extLst>
          </p:cNvPr>
          <p:cNvSpPr/>
          <p:nvPr/>
        </p:nvSpPr>
        <p:spPr>
          <a:xfrm>
            <a:off x="1092941" y="5733255"/>
            <a:ext cx="7492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800" b="0" dirty="0">
                <a:latin typeface="+mj-lt"/>
              </a:rPr>
              <a:t>Расцвет жанра происходит в эпоху романтизма, когда крупнейшие поэты различных стран обращаются к созданию поэм.</a:t>
            </a:r>
            <a:endParaRPr lang="ru-RU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7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2" grpId="0"/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0155C7-D580-462D-920D-0EF6EBB05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4608512" cy="1083568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ru-RU" altLang="ru-RU" sz="3600" b="1" dirty="0" smtClean="0">
                <a:solidFill>
                  <a:srgbClr val="78430E"/>
                </a:solidFill>
                <a:latin typeface="Monotype Corsiva" pitchFamily="66" charset="0"/>
              </a:rPr>
              <a:t>1 урок </a:t>
            </a:r>
            <a:br>
              <a:rPr lang="ru-RU" altLang="ru-RU" sz="3600" b="1" dirty="0" smtClean="0">
                <a:solidFill>
                  <a:srgbClr val="78430E"/>
                </a:solidFill>
                <a:latin typeface="Monotype Corsiva" pitchFamily="66" charset="0"/>
              </a:rPr>
            </a:br>
            <a:r>
              <a:rPr lang="ru-RU" altLang="ru-RU" b="1" dirty="0" smtClean="0">
                <a:solidFill>
                  <a:srgbClr val="78430E"/>
                </a:solidFill>
                <a:latin typeface="Monotype Corsiva" pitchFamily="66" charset="0"/>
              </a:rPr>
              <a:t>Николай </a:t>
            </a:r>
            <a:r>
              <a:rPr lang="ru-RU" altLang="ru-RU" b="1" dirty="0">
                <a:solidFill>
                  <a:srgbClr val="78430E"/>
                </a:solidFill>
                <a:latin typeface="Monotype Corsiva" pitchFamily="66" charset="0"/>
              </a:rPr>
              <a:t>Васильевич  </a:t>
            </a:r>
            <a:r>
              <a:rPr lang="ru-RU" altLang="ru-RU" b="1" dirty="0" smtClean="0">
                <a:solidFill>
                  <a:srgbClr val="78430E"/>
                </a:solidFill>
                <a:latin typeface="Monotype Corsiva" pitchFamily="66" charset="0"/>
              </a:rPr>
              <a:t>Гоголь.</a:t>
            </a:r>
            <a:br>
              <a:rPr lang="ru-RU" altLang="ru-RU" b="1" dirty="0" smtClean="0">
                <a:solidFill>
                  <a:srgbClr val="78430E"/>
                </a:solidFill>
                <a:latin typeface="Monotype Corsiva" pitchFamily="66" charset="0"/>
              </a:rPr>
            </a:br>
            <a:r>
              <a:rPr lang="ru-RU" altLang="ru-RU" b="1" dirty="0" smtClean="0">
                <a:solidFill>
                  <a:srgbClr val="78430E"/>
                </a:solidFill>
                <a:latin typeface="Monotype Corsiva" pitchFamily="66" charset="0"/>
              </a:rPr>
              <a:t>Биография писателя.</a:t>
            </a:r>
            <a:endParaRPr lang="ru-RU" altLang="ru-RU" b="1" dirty="0">
              <a:solidFill>
                <a:srgbClr val="78430E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4365104"/>
            <a:ext cx="1799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2800" dirty="0">
                <a:solidFill>
                  <a:srgbClr val="78430E"/>
                </a:solidFill>
                <a:latin typeface="Monotype Corsiva" pitchFamily="66" charset="0"/>
              </a:rPr>
              <a:t>1809-1852</a:t>
            </a:r>
          </a:p>
        </p:txBody>
      </p:sp>
      <p:pic>
        <p:nvPicPr>
          <p:cNvPr id="4" name="Picture 10" descr="Гоголь"/>
          <p:cNvPicPr>
            <a:picLocks noChangeAspect="1" noChangeArrowheads="1"/>
          </p:cNvPicPr>
          <p:nvPr/>
        </p:nvPicPr>
        <p:blipFill>
          <a:blip r:embed="rId2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280" y="2276872"/>
            <a:ext cx="2981114" cy="34867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75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700808"/>
            <a:ext cx="7200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0" dirty="0">
                <a:latin typeface="+mj-lt"/>
              </a:rPr>
              <a:t>Книга названа поэмой не в шутку. &lt;...&gt; вы, натурально, спрашиваете меня, каким размером писана эта поэма. На что я отвечаю, что в ней нет никакого размера: это поэма совершенно нового рода; поэма, какой вы еще не </a:t>
            </a:r>
            <a:r>
              <a:rPr lang="ru-RU" sz="2000" b="0" dirty="0" err="1">
                <a:latin typeface="+mj-lt"/>
              </a:rPr>
              <a:t>видали</a:t>
            </a:r>
            <a:r>
              <a:rPr lang="ru-RU" sz="2000" b="0" dirty="0">
                <a:latin typeface="+mj-lt"/>
              </a:rPr>
              <a:t>; коротко сказать, поэма не в стихах..." "...Это поэзия нашей страны. &lt;...&gt; Другой у нас нет. Понимаете ли теперь, отчего этот рассказ назван "поэмой"?.." "...это удивительная поэма, поэма, названная поэмой совсем не для шутки, первая поэма в мире! Вы не читали визита Чичикова к Собакевичу и Плюшкину. Чудо как это остроумно и смешно! Настоящий лирический смех! Поэма в полном смысле слова</a:t>
            </a:r>
            <a:r>
              <a:rPr lang="ru-RU" sz="2000" b="0" dirty="0" smtClean="0">
                <a:latin typeface="+mj-lt"/>
              </a:rPr>
              <a:t>!..»</a:t>
            </a:r>
          </a:p>
          <a:p>
            <a:pPr algn="r"/>
            <a:r>
              <a:rPr lang="ru-RU" sz="2000" dirty="0">
                <a:latin typeface="+mj-lt"/>
              </a:rPr>
              <a:t/>
            </a:r>
            <a:br>
              <a:rPr lang="ru-RU" sz="2000" dirty="0">
                <a:latin typeface="+mj-lt"/>
              </a:rPr>
            </a:br>
            <a:r>
              <a:rPr lang="ru-RU" sz="2000" b="0" dirty="0">
                <a:latin typeface="+mj-lt"/>
              </a:rPr>
              <a:t>О. И. </a:t>
            </a:r>
            <a:r>
              <a:rPr lang="ru-RU" sz="2000" b="0" dirty="0" err="1">
                <a:latin typeface="+mj-lt"/>
              </a:rPr>
              <a:t>Сенковский</a:t>
            </a:r>
            <a:r>
              <a:rPr lang="ru-RU" sz="2000" b="0" dirty="0">
                <a:latin typeface="+mj-lt"/>
              </a:rPr>
              <a:t>, журналист, </a:t>
            </a:r>
            <a:r>
              <a:rPr lang="ru-RU" sz="2000" b="0" dirty="0" smtClean="0">
                <a:latin typeface="+mj-lt"/>
              </a:rPr>
              <a:t>ученый</a:t>
            </a:r>
            <a:r>
              <a:rPr lang="ru-RU" sz="2000" b="0" dirty="0">
                <a:latin typeface="+mj-lt"/>
              </a:rPr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036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155940" y="634320"/>
            <a:ext cx="533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dirty="0">
                <a:solidFill>
                  <a:srgbClr val="935211"/>
                </a:solidFill>
                <a:latin typeface="Century" pitchFamily="18" charset="0"/>
              </a:rPr>
              <a:t>Смысл названия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016115" y="1649691"/>
            <a:ext cx="76136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0" dirty="0">
                <a:latin typeface="Arial" charset="0"/>
              </a:rPr>
              <a:t>1. В прямом плане название восходит к сюжету, Чичиков приобретает «мёртвые души» у помещиков Манилова, Ноздрёва, Коробочки, Собакевича, Плюшкина.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165340" y="3029832"/>
            <a:ext cx="73152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0" dirty="0">
                <a:latin typeface="Arial" charset="0"/>
              </a:rPr>
              <a:t>2. А. Герцен так писал о названии поэмы</a:t>
            </a:r>
            <a:r>
              <a:rPr lang="ru-RU" altLang="ru-RU" sz="2000" b="0" dirty="0">
                <a:latin typeface="Times New Roman" pitchFamily="18" charset="0"/>
              </a:rPr>
              <a:t>: </a:t>
            </a:r>
            <a:r>
              <a:rPr lang="ru-RU" altLang="ru-RU" sz="2000" b="0" i="1" dirty="0">
                <a:latin typeface="Times New Roman" pitchFamily="18" charset="0"/>
              </a:rPr>
              <a:t>«Мёртвые души?» Это заглавие само носит в себе что-то наводящее ужас. И иначе он не мог назвать: не ревизские мертвые души, а все эти Ноздрёвы, Маниловы и все прочие - вот мёртвые души, и мы их встречаем на каждом шагу».</a:t>
            </a: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4479925" y="5070475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9pPr>
          </a:lstStyle>
          <a:p>
            <a:pPr eaLnBrk="1" hangingPunct="1"/>
            <a:r>
              <a:rPr lang="ru-RU" altLang="ru-RU" sz="2400" b="0">
                <a:latin typeface="Times New Roman" pitchFamily="18" charset="0"/>
              </a:rPr>
              <a:t>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1676329-5D36-4704-B87A-C4F2A8E9031F}"/>
              </a:ext>
            </a:extLst>
          </p:cNvPr>
          <p:cNvSpPr/>
          <p:nvPr/>
        </p:nvSpPr>
        <p:spPr>
          <a:xfrm>
            <a:off x="1935504" y="5208309"/>
            <a:ext cx="57328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1800" b="0" dirty="0">
                <a:latin typeface="Arial" charset="0"/>
              </a:rPr>
              <a:t>3. </a:t>
            </a:r>
            <a:r>
              <a:rPr lang="ru-RU" altLang="ru-RU" sz="2800" b="0" dirty="0">
                <a:latin typeface="Times New Roman" pitchFamily="18" charset="0"/>
              </a:rPr>
              <a:t>«Мёртвые души» - оксюморон с религиозным подтекстом.</a:t>
            </a:r>
            <a:endParaRPr lang="ru-RU" altLang="ru-RU" sz="18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13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155940" y="634320"/>
            <a:ext cx="533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dirty="0">
                <a:solidFill>
                  <a:srgbClr val="935211"/>
                </a:solidFill>
                <a:latin typeface="Century" pitchFamily="18" charset="0"/>
              </a:rPr>
              <a:t>Смысл названия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008677" y="1900376"/>
            <a:ext cx="761365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b="0" dirty="0" smtClean="0">
                <a:latin typeface="+mn-lt"/>
              </a:rPr>
              <a:t>"...</a:t>
            </a:r>
            <a:r>
              <a:rPr lang="ru-RU" sz="2800" b="0" dirty="0">
                <a:latin typeface="+mn-lt"/>
              </a:rPr>
              <a:t>Нет, этого я никогда не позволю: душа бывает бессмертна; мертвой души не может быть; автор вооружается против бессмертья. &lt;...&gt; этого и подавно нельзя позволить, хотя бы в рукописи ничего не было, а стояло только одно слово: ревизская душа; уж этого нельзя позволить, это значит против крепостного права..." </a:t>
            </a:r>
            <a:endParaRPr lang="ru-RU" sz="2800" b="0" dirty="0" smtClean="0">
              <a:latin typeface="+mn-lt"/>
            </a:endParaRPr>
          </a:p>
          <a:p>
            <a:pPr algn="r" eaLnBrk="1" hangingPunct="1">
              <a:spcBef>
                <a:spcPct val="50000"/>
              </a:spcBef>
            </a:pP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ru-RU" sz="2000" b="0" dirty="0" smtClean="0">
                <a:latin typeface="+mj-lt"/>
              </a:rPr>
              <a:t>Д</a:t>
            </a:r>
            <a:r>
              <a:rPr lang="ru-RU" sz="2000" b="0" dirty="0">
                <a:latin typeface="+mj-lt"/>
              </a:rPr>
              <a:t>. П. Голохвастов, историк, член цензурного </a:t>
            </a:r>
            <a:r>
              <a:rPr lang="ru-RU" sz="2000" b="0" dirty="0" smtClean="0">
                <a:latin typeface="+mj-lt"/>
              </a:rPr>
              <a:t>комитета</a:t>
            </a:r>
            <a:r>
              <a:rPr lang="ru-RU" sz="2000" b="0" dirty="0"/>
              <a:t> </a:t>
            </a:r>
            <a:endParaRPr lang="ru-RU" altLang="ru-RU" sz="2000" b="0" dirty="0">
              <a:latin typeface="+mn-lt"/>
            </a:endParaRP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4479925" y="5070475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9pPr>
          </a:lstStyle>
          <a:p>
            <a:pPr eaLnBrk="1" hangingPunct="1"/>
            <a:r>
              <a:rPr lang="ru-RU" altLang="ru-RU" sz="2400" b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595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2060848"/>
            <a:ext cx="525658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dirty="0" smtClean="0">
                <a:latin typeface="+mn-lt"/>
              </a:rPr>
              <a:t>Делимся на  группы</a:t>
            </a:r>
          </a:p>
          <a:p>
            <a:endParaRPr lang="ru-RU" sz="2800" b="0" dirty="0" smtClean="0">
              <a:latin typeface="+mn-lt"/>
            </a:endParaRPr>
          </a:p>
          <a:p>
            <a:pPr algn="ctr"/>
            <a:r>
              <a:rPr lang="ru-RU" sz="2800" b="0" dirty="0" smtClean="0">
                <a:latin typeface="+mn-lt"/>
              </a:rPr>
              <a:t>(</a:t>
            </a:r>
            <a:r>
              <a:rPr lang="ru-RU" sz="2800" b="0" dirty="0">
                <a:latin typeface="+mn-lt"/>
              </a:rPr>
              <a:t>О</a:t>
            </a:r>
            <a:r>
              <a:rPr lang="ru-RU" sz="2800" b="0" dirty="0" smtClean="0">
                <a:latin typeface="+mn-lt"/>
              </a:rPr>
              <a:t>ни будут постоянными</a:t>
            </a:r>
          </a:p>
          <a:p>
            <a:pPr algn="ctr"/>
            <a:r>
              <a:rPr lang="ru-RU" sz="2800" b="0" dirty="0" smtClean="0">
                <a:latin typeface="+mn-lt"/>
              </a:rPr>
              <a:t> на протяжении изучения поэмы </a:t>
            </a:r>
          </a:p>
          <a:p>
            <a:pPr algn="ctr"/>
            <a:r>
              <a:rPr lang="ru-RU" sz="2800" b="0" dirty="0" smtClean="0">
                <a:latin typeface="+mn-lt"/>
              </a:rPr>
              <a:t>«Мёртвые души»)</a:t>
            </a:r>
            <a:endParaRPr lang="ru-RU" sz="28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10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92696"/>
            <a:ext cx="65533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dirty="0" err="1" smtClean="0">
                <a:latin typeface="Monotype Corsiva" pitchFamily="66" charset="0"/>
              </a:rPr>
              <a:t>Квест</a:t>
            </a:r>
            <a:r>
              <a:rPr lang="ru-RU" altLang="ru-RU" sz="4000" dirty="0" smtClean="0">
                <a:latin typeface="Monotype Corsiva" pitchFamily="66" charset="0"/>
              </a:rPr>
              <a:t> по 1 главе «Мёртвых душ»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11993" y="1844823"/>
            <a:ext cx="69127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800" dirty="0" smtClean="0">
                <a:latin typeface="+mj-lt"/>
              </a:rPr>
              <a:t>Задание 1. </a:t>
            </a:r>
          </a:p>
          <a:p>
            <a:r>
              <a:rPr lang="ru-RU" altLang="ru-RU" sz="1800" dirty="0" smtClean="0">
                <a:latin typeface="+mj-lt"/>
              </a:rPr>
              <a:t>Найдите в 1 абзаце поэмы деталь-символ дороги, путешествия.</a:t>
            </a:r>
          </a:p>
          <a:p>
            <a:endParaRPr lang="ru-RU" altLang="ru-RU" sz="1800" dirty="0" smtClean="0">
              <a:latin typeface="+mj-lt"/>
            </a:endParaRPr>
          </a:p>
          <a:p>
            <a:r>
              <a:rPr lang="ru-RU" sz="1800" b="0" dirty="0" smtClean="0"/>
              <a:t>«</a:t>
            </a:r>
            <a:r>
              <a:rPr lang="ru-RU" sz="1800" b="0" dirty="0"/>
              <a:t>Вишь ты, – сказал один другому, – вон какое колесо! что ты думаешь, доедет то колесо, если б случилось, в Москву или не доедет?» – «Доедет», – отвечал другой. «А в Казань-то, я думаю, не доедет?» – «В Казань не доедет», – отвечал другой.</a:t>
            </a:r>
            <a:endParaRPr lang="ru-RU" altLang="ru-RU" sz="1800" dirty="0" smtClean="0">
              <a:latin typeface="+mj-lt"/>
            </a:endParaRPr>
          </a:p>
          <a:p>
            <a:endParaRPr lang="ru-RU" altLang="ru-RU" sz="1800" dirty="0">
              <a:latin typeface="+mj-lt"/>
            </a:endParaRPr>
          </a:p>
          <a:p>
            <a:endParaRPr lang="ru-RU" altLang="ru-RU" sz="1800" dirty="0"/>
          </a:p>
          <a:p>
            <a:r>
              <a:rPr lang="ru-RU" altLang="ru-RU" sz="1800" dirty="0" smtClean="0">
                <a:latin typeface="+mj-lt"/>
              </a:rPr>
              <a:t> </a:t>
            </a:r>
            <a:endParaRPr lang="ru-RU" sz="1800" dirty="0">
              <a:latin typeface="+mj-lt"/>
            </a:endParaRPr>
          </a:p>
        </p:txBody>
      </p:sp>
      <p:pic>
        <p:nvPicPr>
          <p:cNvPr id="1026" name="Picture 2" descr="https://png.pngtree.com/element_origin_min_pic/16/10/09/2357fa600522fa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266" y="4211424"/>
            <a:ext cx="2120958" cy="2169903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01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92696"/>
            <a:ext cx="65533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dirty="0" err="1" smtClean="0">
                <a:latin typeface="Monotype Corsiva" pitchFamily="66" charset="0"/>
              </a:rPr>
              <a:t>Квест</a:t>
            </a:r>
            <a:r>
              <a:rPr lang="ru-RU" altLang="ru-RU" sz="4000" dirty="0" smtClean="0">
                <a:latin typeface="Monotype Corsiva" pitchFamily="66" charset="0"/>
              </a:rPr>
              <a:t> по 1 главе «Мёртвых душ»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11993" y="1844823"/>
            <a:ext cx="691276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800" dirty="0" smtClean="0">
                <a:latin typeface="+mn-lt"/>
              </a:rPr>
              <a:t>Задание 2. </a:t>
            </a:r>
          </a:p>
          <a:p>
            <a:r>
              <a:rPr lang="ru-RU" altLang="ru-RU" sz="1800" dirty="0" smtClean="0">
                <a:latin typeface="+mn-lt"/>
              </a:rPr>
              <a:t>Найдите во 2 </a:t>
            </a:r>
            <a:r>
              <a:rPr lang="ru-RU" altLang="ru-RU" sz="1800" dirty="0">
                <a:latin typeface="+mn-lt"/>
              </a:rPr>
              <a:t>абзаце поэмы </a:t>
            </a:r>
            <a:r>
              <a:rPr lang="ru-RU" altLang="ru-RU" sz="1800" dirty="0" smtClean="0">
                <a:latin typeface="+mn-lt"/>
              </a:rPr>
              <a:t>деталь-сравнение показывающую санитарное состояние гостиницы, в которую прибыл наш господин.</a:t>
            </a:r>
          </a:p>
          <a:p>
            <a:endParaRPr lang="ru-RU" altLang="ru-RU" sz="1800" dirty="0">
              <a:latin typeface="+mn-lt"/>
            </a:endParaRPr>
          </a:p>
          <a:p>
            <a:endParaRPr lang="ru-RU" altLang="ru-RU" sz="1800" dirty="0" smtClean="0">
              <a:latin typeface="+mn-lt"/>
            </a:endParaRPr>
          </a:p>
          <a:p>
            <a:r>
              <a:rPr lang="ru-RU" sz="1800" b="0" dirty="0"/>
              <a:t>Покой был известного рода, ибо гостиница была тоже известного рода, то есть именно такая, как бывают гостиницы в губернских городах, где за два рубля в сутки проезжающие получают покойную комнату с тараканами, выглядывающими, как чернослив, из всех </a:t>
            </a:r>
            <a:r>
              <a:rPr lang="ru-RU" sz="1800" b="0" dirty="0" smtClean="0"/>
              <a:t>углов…</a:t>
            </a:r>
            <a:endParaRPr lang="ru-RU" altLang="ru-RU" sz="1800" dirty="0" smtClean="0">
              <a:latin typeface="+mn-lt"/>
            </a:endParaRPr>
          </a:p>
          <a:p>
            <a:endParaRPr lang="ru-RU" altLang="ru-RU" sz="1800" dirty="0">
              <a:latin typeface="+mn-lt"/>
            </a:endParaRPr>
          </a:p>
          <a:p>
            <a:endParaRPr lang="ru-RU" altLang="ru-RU" sz="1800" dirty="0"/>
          </a:p>
          <a:p>
            <a:r>
              <a:rPr lang="ru-RU" altLang="ru-RU" sz="1800" dirty="0" smtClean="0">
                <a:latin typeface="+mj-lt"/>
              </a:rPr>
              <a:t> </a:t>
            </a:r>
            <a:endParaRPr lang="ru-RU" sz="1800" dirty="0">
              <a:latin typeface="+mj-lt"/>
            </a:endParaRPr>
          </a:p>
        </p:txBody>
      </p:sp>
      <p:pic>
        <p:nvPicPr>
          <p:cNvPr id="3074" name="Picture 2" descr="http://fb.ru/misc/i/gallery/24207/29407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5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0">
            <a:off x="5796136" y="4725144"/>
            <a:ext cx="4078756" cy="24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fb.ru/misc/i/gallery/24207/29407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5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00000">
            <a:off x="6244827" y="202431"/>
            <a:ext cx="4000500" cy="23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fb.ru/misc/i/gallery/24207/29407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5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27385" y="5229200"/>
            <a:ext cx="4078756" cy="24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19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92696"/>
            <a:ext cx="65533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dirty="0" err="1" smtClean="0">
                <a:latin typeface="Monotype Corsiva" pitchFamily="66" charset="0"/>
              </a:rPr>
              <a:t>Квест</a:t>
            </a:r>
            <a:r>
              <a:rPr lang="ru-RU" altLang="ru-RU" sz="4000" dirty="0" smtClean="0">
                <a:latin typeface="Monotype Corsiva" pitchFamily="66" charset="0"/>
              </a:rPr>
              <a:t> по 1 главе «Мёртвых душ»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11993" y="1844823"/>
            <a:ext cx="691276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800" dirty="0" smtClean="0">
                <a:latin typeface="+mn-lt"/>
              </a:rPr>
              <a:t>Задание 3.</a:t>
            </a:r>
          </a:p>
          <a:p>
            <a:r>
              <a:rPr lang="ru-RU" altLang="ru-RU" sz="1800" dirty="0" smtClean="0">
                <a:latin typeface="+mn-lt"/>
              </a:rPr>
              <a:t>Чьими глазами мы «смотрим» на происходящее? Найдите в 4 абзаце подтверждение вашей версии.</a:t>
            </a:r>
          </a:p>
          <a:p>
            <a:endParaRPr lang="ru-RU" altLang="ru-RU" sz="1800" dirty="0" smtClean="0">
              <a:latin typeface="+mn-lt"/>
            </a:endParaRPr>
          </a:p>
          <a:p>
            <a:r>
              <a:rPr lang="ru-RU" altLang="ru-RU" sz="1800" dirty="0" smtClean="0">
                <a:latin typeface="+mn-lt"/>
              </a:rPr>
              <a:t> </a:t>
            </a:r>
          </a:p>
          <a:p>
            <a:r>
              <a:rPr lang="ru-RU" sz="1800" b="0" dirty="0"/>
              <a:t>Господин скинул с себя картуз и размотал с шеи шерстяную, радужных цветов косынку, какую женатым приготовляет своими руками супруга, снабжая приличными наставлениями, как закутываться, а холостым – наверное не могу сказать, кто делает, бог их знает, я никогда не носил таких косынок.</a:t>
            </a:r>
            <a:endParaRPr lang="ru-RU" altLang="ru-RU" sz="1800" dirty="0"/>
          </a:p>
          <a:p>
            <a:r>
              <a:rPr lang="ru-RU" altLang="ru-RU" sz="1800" dirty="0" smtClean="0">
                <a:latin typeface="+mj-lt"/>
              </a:rPr>
              <a:t> </a:t>
            </a:r>
            <a:endParaRPr lang="ru-RU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320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92696"/>
            <a:ext cx="65533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dirty="0" err="1" smtClean="0">
                <a:latin typeface="Monotype Corsiva" pitchFamily="66" charset="0"/>
              </a:rPr>
              <a:t>Квест</a:t>
            </a:r>
            <a:r>
              <a:rPr lang="ru-RU" altLang="ru-RU" sz="4000" dirty="0" smtClean="0">
                <a:latin typeface="Monotype Corsiva" pitchFamily="66" charset="0"/>
              </a:rPr>
              <a:t> по 1 главе «Мёртвых душ»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11993" y="1844823"/>
            <a:ext cx="69127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800" dirty="0" smtClean="0">
                <a:latin typeface="+mn-lt"/>
              </a:rPr>
              <a:t>Задание 4.</a:t>
            </a:r>
          </a:p>
          <a:p>
            <a:r>
              <a:rPr lang="ru-RU" altLang="ru-RU" sz="1800" dirty="0" smtClean="0">
                <a:latin typeface="+mn-lt"/>
              </a:rPr>
              <a:t>Какие </a:t>
            </a:r>
            <a:r>
              <a:rPr lang="ru-RU" altLang="ru-RU" sz="1800" dirty="0">
                <a:latin typeface="+mn-lt"/>
              </a:rPr>
              <a:t>органы </a:t>
            </a:r>
            <a:r>
              <a:rPr lang="ru-RU" altLang="ru-RU" sz="1800" dirty="0" smtClean="0">
                <a:latin typeface="+mn-lt"/>
              </a:rPr>
              <a:t>чувств читателя «задевает» рассказчик.</a:t>
            </a:r>
          </a:p>
          <a:p>
            <a:r>
              <a:rPr lang="ru-RU" altLang="ru-RU" sz="1800" dirty="0" smtClean="0">
                <a:latin typeface="+mn-lt"/>
              </a:rPr>
              <a:t>Найдите в 3-4 абзацах подтверждение вашей версии.</a:t>
            </a:r>
          </a:p>
          <a:p>
            <a:endParaRPr lang="ru-RU" altLang="ru-RU" sz="1800" dirty="0">
              <a:latin typeface="+mn-lt"/>
            </a:endParaRPr>
          </a:p>
          <a:p>
            <a:endParaRPr lang="ru-RU" altLang="ru-RU" sz="1800" dirty="0" smtClean="0">
              <a:latin typeface="+mn-lt"/>
            </a:endParaRPr>
          </a:p>
          <a:p>
            <a:r>
              <a:rPr lang="ru-RU" altLang="ru-RU" sz="1800" dirty="0" smtClean="0">
                <a:latin typeface="+mn-lt"/>
              </a:rPr>
              <a:t> </a:t>
            </a:r>
          </a:p>
          <a:p>
            <a:endParaRPr lang="ru-RU" altLang="ru-RU" sz="1800" dirty="0"/>
          </a:p>
          <a:p>
            <a:r>
              <a:rPr lang="ru-RU" altLang="ru-RU" sz="1800" dirty="0" smtClean="0">
                <a:latin typeface="+mj-lt"/>
              </a:rPr>
              <a:t> </a:t>
            </a:r>
            <a:endParaRPr lang="ru-RU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434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92696"/>
            <a:ext cx="65533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dirty="0" err="1" smtClean="0">
                <a:latin typeface="Monotype Corsiva" pitchFamily="66" charset="0"/>
              </a:rPr>
              <a:t>Квест</a:t>
            </a:r>
            <a:r>
              <a:rPr lang="ru-RU" altLang="ru-RU" sz="4000" dirty="0" smtClean="0">
                <a:latin typeface="Monotype Corsiva" pitchFamily="66" charset="0"/>
              </a:rPr>
              <a:t> по 1 главе «Мёртвых душ»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3" y="1700808"/>
            <a:ext cx="71651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800" dirty="0" smtClean="0">
                <a:latin typeface="+mn-lt"/>
              </a:rPr>
              <a:t>Задание 5.</a:t>
            </a:r>
          </a:p>
          <a:p>
            <a:r>
              <a:rPr lang="ru-RU" altLang="ru-RU" sz="1800" dirty="0" smtClean="0">
                <a:latin typeface="+mn-lt"/>
              </a:rPr>
              <a:t>Какую странность в поведении господина, приехавшего в губернский город, вы заметили в 4 абзаце?</a:t>
            </a:r>
          </a:p>
          <a:p>
            <a:endParaRPr lang="ru-RU" altLang="ru-RU" sz="1800" dirty="0">
              <a:latin typeface="+mn-lt"/>
            </a:endParaRPr>
          </a:p>
          <a:p>
            <a:r>
              <a:rPr lang="ru-RU" sz="1800" b="0" dirty="0"/>
              <a:t>Накушавшись чаю, он уселся перед столом, велел подать себе свечу, вынул из кармана афишу, поднес ее к свече и стал читать, </a:t>
            </a:r>
            <a:r>
              <a:rPr lang="ru-RU" sz="1800" b="0" dirty="0" err="1"/>
              <a:t>прищуря</a:t>
            </a:r>
            <a:r>
              <a:rPr lang="ru-RU" sz="1800" b="0" dirty="0"/>
              <a:t> немного правый глаз. Впрочем, замечательного немного было в </a:t>
            </a:r>
            <a:r>
              <a:rPr lang="ru-RU" sz="1800" b="0" dirty="0" smtClean="0"/>
              <a:t>афишке… однако </a:t>
            </a:r>
            <a:r>
              <a:rPr lang="ru-RU" sz="1800" b="0" dirty="0"/>
              <a:t>же он прочел их всех, добрался даже до цены партера и узнал, что афиша была напечатана в типографии губернского правления, потом переворотил на другую сторону: узнать, нет ли там чего-нибудь, но, не нашедши ничего, протер глаза, свернул опрятно и положил в свой ларчик, куда имел обыкновение складывать все, что ни попадалось.</a:t>
            </a:r>
            <a:endParaRPr lang="ru-RU" altLang="ru-RU" sz="1800" dirty="0" smtClean="0">
              <a:latin typeface="+mn-lt"/>
            </a:endParaRPr>
          </a:p>
          <a:p>
            <a:endParaRPr lang="ru-RU" altLang="ru-RU" sz="1800" dirty="0">
              <a:latin typeface="+mn-lt"/>
            </a:endParaRPr>
          </a:p>
          <a:p>
            <a:endParaRPr lang="ru-RU" altLang="ru-RU" sz="1800" dirty="0" smtClean="0">
              <a:latin typeface="+mn-lt"/>
            </a:endParaRPr>
          </a:p>
          <a:p>
            <a:r>
              <a:rPr lang="ru-RU" altLang="ru-RU" sz="1800" dirty="0" smtClean="0">
                <a:latin typeface="+mn-lt"/>
              </a:rPr>
              <a:t> </a:t>
            </a:r>
          </a:p>
          <a:p>
            <a:endParaRPr lang="ru-RU" altLang="ru-RU" sz="1800" dirty="0"/>
          </a:p>
          <a:p>
            <a:r>
              <a:rPr lang="ru-RU" altLang="ru-RU" sz="1800" dirty="0" smtClean="0">
                <a:latin typeface="+mj-lt"/>
              </a:rPr>
              <a:t> </a:t>
            </a:r>
            <a:endParaRPr lang="ru-RU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36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92696"/>
            <a:ext cx="65533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dirty="0" err="1" smtClean="0">
                <a:latin typeface="Monotype Corsiva" pitchFamily="66" charset="0"/>
              </a:rPr>
              <a:t>Квест</a:t>
            </a:r>
            <a:r>
              <a:rPr lang="ru-RU" altLang="ru-RU" sz="4000" dirty="0" smtClean="0">
                <a:latin typeface="Monotype Corsiva" pitchFamily="66" charset="0"/>
              </a:rPr>
              <a:t> по 1 главе «Мёртвых душ»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11993" y="1844823"/>
            <a:ext cx="69127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800" dirty="0" smtClean="0">
                <a:latin typeface="+mn-lt"/>
              </a:rPr>
              <a:t>Задание 6.</a:t>
            </a:r>
          </a:p>
          <a:p>
            <a:r>
              <a:rPr lang="ru-RU" altLang="ru-RU" sz="1800" dirty="0" smtClean="0">
                <a:latin typeface="+mn-lt"/>
              </a:rPr>
              <a:t>Какие черты можно отметить у Чичикова, читая 5-6 абзацы. </a:t>
            </a:r>
          </a:p>
          <a:p>
            <a:endParaRPr lang="ru-RU" altLang="ru-RU" sz="1800" dirty="0"/>
          </a:p>
          <a:p>
            <a:r>
              <a:rPr lang="ru-RU" altLang="ru-RU" sz="1800" dirty="0" smtClean="0">
                <a:latin typeface="+mj-lt"/>
              </a:rPr>
              <a:t> </a:t>
            </a:r>
            <a:endParaRPr lang="ru-RU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810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3859"/>
          </a:xfrm>
        </p:spPr>
        <p:txBody>
          <a:bodyPr/>
          <a:lstStyle/>
          <a:p>
            <a:r>
              <a:rPr lang="ru-RU" dirty="0" smtClean="0"/>
              <a:t>Дом в имении отца Гоголя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900igr.net/up/datai/110974/0006-008-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86"/>
          <a:stretch/>
        </p:blipFill>
        <p:spPr bwMode="auto">
          <a:xfrm>
            <a:off x="1572343" y="1389247"/>
            <a:ext cx="6722332" cy="420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69030" y="5717290"/>
            <a:ext cx="65289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dirty="0" smtClean="0"/>
              <a:t>Гоголь родился </a:t>
            </a:r>
            <a:r>
              <a:rPr lang="ru-RU" b="0" dirty="0"/>
              <a:t>20 марта (1 апреля</a:t>
            </a:r>
            <a:r>
              <a:rPr lang="ru-RU" b="0" dirty="0" smtClean="0"/>
              <a:t>) 1809 </a:t>
            </a:r>
            <a:r>
              <a:rPr lang="ru-RU" b="0" dirty="0"/>
              <a:t>года в селе Сорочинцы Полтавской губернии в семье помещика. Гоголь был третьим ребенком, а всего в семье было 12 детей</a:t>
            </a:r>
            <a:r>
              <a:rPr lang="ru-RU" b="0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72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92696"/>
            <a:ext cx="65533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dirty="0" err="1" smtClean="0">
                <a:latin typeface="Monotype Corsiva" pitchFamily="66" charset="0"/>
              </a:rPr>
              <a:t>Квест</a:t>
            </a:r>
            <a:r>
              <a:rPr lang="ru-RU" altLang="ru-RU" sz="4000" dirty="0" smtClean="0">
                <a:latin typeface="Monotype Corsiva" pitchFamily="66" charset="0"/>
              </a:rPr>
              <a:t> по 1 главе «Мёртвых душ»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11993" y="1844823"/>
            <a:ext cx="69127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800" dirty="0" smtClean="0">
                <a:latin typeface="+mn-lt"/>
              </a:rPr>
              <a:t>Задание 7.</a:t>
            </a:r>
          </a:p>
          <a:p>
            <a:r>
              <a:rPr lang="ru-RU" altLang="ru-RU" sz="1800" dirty="0" smtClean="0">
                <a:latin typeface="+mn-lt"/>
              </a:rPr>
              <a:t>Какое сравнение использует автор, говоря о «</a:t>
            </a:r>
            <a:r>
              <a:rPr lang="ru-RU" sz="1800" dirty="0" smtClean="0">
                <a:latin typeface="+mn-lt"/>
              </a:rPr>
              <a:t>губернаторской вечеринке», на которую был приглашён Чичиков? </a:t>
            </a:r>
          </a:p>
          <a:p>
            <a:r>
              <a:rPr lang="ru-RU" altLang="ru-RU" sz="1800" dirty="0" smtClean="0">
                <a:latin typeface="+mn-lt"/>
              </a:rPr>
              <a:t>Как вы думаете, почему автор использует это сравнение? </a:t>
            </a:r>
          </a:p>
          <a:p>
            <a:endParaRPr lang="ru-RU" altLang="ru-RU" sz="1800" dirty="0"/>
          </a:p>
          <a:p>
            <a:r>
              <a:rPr lang="ru-RU" altLang="ru-RU" sz="1800" dirty="0" smtClean="0">
                <a:latin typeface="+mj-lt"/>
              </a:rPr>
              <a:t> </a:t>
            </a:r>
            <a:endParaRPr lang="ru-RU" sz="1800" dirty="0">
              <a:latin typeface="+mj-lt"/>
            </a:endParaRPr>
          </a:p>
        </p:txBody>
      </p:sp>
      <p:pic>
        <p:nvPicPr>
          <p:cNvPr id="4098" name="Picture 2" descr="http://fb.ru/misc/i/thumb/a/1/9/7/8/5/0/4/19785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880" y="3429000"/>
            <a:ext cx="501484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94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92696"/>
            <a:ext cx="65533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dirty="0" err="1" smtClean="0">
                <a:latin typeface="Monotype Corsiva" pitchFamily="66" charset="0"/>
              </a:rPr>
              <a:t>Квест</a:t>
            </a:r>
            <a:r>
              <a:rPr lang="ru-RU" altLang="ru-RU" sz="4000" dirty="0" smtClean="0">
                <a:latin typeface="Monotype Corsiva" pitchFamily="66" charset="0"/>
              </a:rPr>
              <a:t> по 1 главе «Мёртвых душ»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11993" y="1844823"/>
            <a:ext cx="691276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800" dirty="0" smtClean="0">
                <a:latin typeface="+mn-lt"/>
              </a:rPr>
              <a:t>Задание 8.</a:t>
            </a:r>
          </a:p>
          <a:p>
            <a:r>
              <a:rPr lang="ru-RU" altLang="ru-RU" sz="1800" dirty="0" smtClean="0">
                <a:latin typeface="+mn-lt"/>
              </a:rPr>
              <a:t>Какое впечатление производит </a:t>
            </a:r>
            <a:r>
              <a:rPr lang="ru-RU" sz="1800" dirty="0" smtClean="0">
                <a:latin typeface="+mn-lt"/>
              </a:rPr>
              <a:t>Чичиков в губернском городе? </a:t>
            </a:r>
          </a:p>
          <a:p>
            <a:endParaRPr lang="ru-RU" altLang="ru-RU" sz="1800" dirty="0" smtClean="0"/>
          </a:p>
          <a:p>
            <a:endParaRPr lang="ru-RU" altLang="ru-RU" sz="1800" dirty="0"/>
          </a:p>
          <a:p>
            <a:r>
              <a:rPr lang="ru-RU" sz="1800" b="0" dirty="0"/>
              <a:t>Но замечательно, что он все это умел облекать какою-то степенностью, умел хорошо держать себя. Говорил ни громко, ни тихо, а совершенно так, как следует. Словом, куда ни повороти, был очень порядочный человек. </a:t>
            </a:r>
            <a:endParaRPr lang="ru-RU" altLang="ru-RU" sz="1800" dirty="0"/>
          </a:p>
          <a:p>
            <a:r>
              <a:rPr lang="ru-RU" altLang="ru-RU" sz="1800" dirty="0" smtClean="0">
                <a:latin typeface="+mj-lt"/>
              </a:rPr>
              <a:t> </a:t>
            </a:r>
            <a:endParaRPr lang="ru-RU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4444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2310" y="2420888"/>
            <a:ext cx="69127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dirty="0" smtClean="0">
                <a:latin typeface="+mn-lt"/>
              </a:rPr>
              <a:t>Итоги урока</a:t>
            </a:r>
            <a:endParaRPr lang="ru-RU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318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06930" y="3068960"/>
            <a:ext cx="5747792" cy="3374504"/>
          </a:xfrm>
        </p:spPr>
        <p:txBody>
          <a:bodyPr/>
          <a:lstStyle/>
          <a:p>
            <a:r>
              <a:rPr lang="ru-RU" dirty="0">
                <a:solidFill>
                  <a:srgbClr val="935211"/>
                </a:solidFill>
                <a:latin typeface="Century" pitchFamily="18" charset="0"/>
              </a:rPr>
              <a:t>МАНИЛОВ – </a:t>
            </a:r>
            <a:r>
              <a:rPr lang="ru-RU" dirty="0" smtClean="0">
                <a:solidFill>
                  <a:srgbClr val="935211"/>
                </a:solidFill>
                <a:latin typeface="Century" pitchFamily="18" charset="0"/>
              </a:rPr>
              <a:t>2 глава</a:t>
            </a:r>
          </a:p>
          <a:p>
            <a:r>
              <a:rPr lang="ru-RU" dirty="0">
                <a:solidFill>
                  <a:srgbClr val="935211"/>
                </a:solidFill>
                <a:latin typeface="Century" pitchFamily="18" charset="0"/>
              </a:rPr>
              <a:t>КОРОБОЧКА – </a:t>
            </a:r>
            <a:r>
              <a:rPr lang="ru-RU" dirty="0" smtClean="0">
                <a:solidFill>
                  <a:srgbClr val="935211"/>
                </a:solidFill>
                <a:latin typeface="Century" pitchFamily="18" charset="0"/>
              </a:rPr>
              <a:t>3 глава</a:t>
            </a:r>
          </a:p>
          <a:p>
            <a:r>
              <a:rPr lang="ru-RU" dirty="0" smtClean="0">
                <a:solidFill>
                  <a:srgbClr val="935211"/>
                </a:solidFill>
                <a:latin typeface="Century" pitchFamily="18" charset="0"/>
              </a:rPr>
              <a:t>НОЗДРЁВ – 4 глава</a:t>
            </a:r>
          </a:p>
          <a:p>
            <a:r>
              <a:rPr lang="ru-RU" dirty="0">
                <a:solidFill>
                  <a:srgbClr val="935211"/>
                </a:solidFill>
                <a:latin typeface="Century" pitchFamily="18" charset="0"/>
              </a:rPr>
              <a:t>СОБАКЕВИЧ – </a:t>
            </a:r>
            <a:r>
              <a:rPr lang="ru-RU" dirty="0" smtClean="0">
                <a:solidFill>
                  <a:srgbClr val="935211"/>
                </a:solidFill>
                <a:latin typeface="Century" pitchFamily="18" charset="0"/>
              </a:rPr>
              <a:t>5 глава</a:t>
            </a:r>
          </a:p>
          <a:p>
            <a:r>
              <a:rPr lang="ru-RU" dirty="0">
                <a:solidFill>
                  <a:srgbClr val="935211"/>
                </a:solidFill>
                <a:latin typeface="Century" pitchFamily="18" charset="0"/>
              </a:rPr>
              <a:t>ПЛЮШКИН – </a:t>
            </a:r>
            <a:r>
              <a:rPr lang="ru-RU" dirty="0" smtClean="0">
                <a:solidFill>
                  <a:srgbClr val="935211"/>
                </a:solidFill>
                <a:latin typeface="Century" pitchFamily="18" charset="0"/>
              </a:rPr>
              <a:t>6 глава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556793"/>
            <a:ext cx="7261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dirty="0" smtClean="0">
                <a:latin typeface="Century" pitchFamily="18" charset="0"/>
              </a:rPr>
              <a:t>Каждый из членов группы выбирает одного из героев, читает в произведении часть, касающуюся этого героя </a:t>
            </a:r>
            <a:endParaRPr lang="ru-RU" sz="2800" dirty="0"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8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0155C7-D580-462D-920D-0EF6EBB05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584" y="1556792"/>
            <a:ext cx="4608512" cy="1083568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ru-RU" altLang="ru-RU" sz="3600" b="1" dirty="0" smtClean="0">
                <a:solidFill>
                  <a:srgbClr val="78430E"/>
                </a:solidFill>
                <a:latin typeface="Monotype Corsiva" pitchFamily="66" charset="0"/>
              </a:rPr>
              <a:t>3-4 урок и</a:t>
            </a:r>
            <a:br>
              <a:rPr lang="ru-RU" altLang="ru-RU" sz="3600" b="1" dirty="0" smtClean="0">
                <a:solidFill>
                  <a:srgbClr val="78430E"/>
                </a:solidFill>
                <a:latin typeface="Monotype Corsiva" pitchFamily="66" charset="0"/>
              </a:rPr>
            </a:br>
            <a:r>
              <a:rPr lang="ru-RU" altLang="ru-RU" b="1" dirty="0" smtClean="0">
                <a:solidFill>
                  <a:srgbClr val="78430E"/>
                </a:solidFill>
                <a:latin typeface="Monotype Corsiva" pitchFamily="66" charset="0"/>
              </a:rPr>
              <a:t>Образы помещиков </a:t>
            </a:r>
            <a:br>
              <a:rPr lang="ru-RU" altLang="ru-RU" b="1" dirty="0" smtClean="0">
                <a:solidFill>
                  <a:srgbClr val="78430E"/>
                </a:solidFill>
                <a:latin typeface="Monotype Corsiva" pitchFamily="66" charset="0"/>
              </a:rPr>
            </a:br>
            <a:r>
              <a:rPr lang="ru-RU" altLang="ru-RU" b="1" dirty="0" smtClean="0">
                <a:solidFill>
                  <a:srgbClr val="78430E"/>
                </a:solidFill>
                <a:latin typeface="Monotype Corsiva" pitchFamily="66" charset="0"/>
              </a:rPr>
              <a:t>в поэме</a:t>
            </a:r>
            <a:br>
              <a:rPr lang="ru-RU" altLang="ru-RU" b="1" dirty="0" smtClean="0">
                <a:solidFill>
                  <a:srgbClr val="78430E"/>
                </a:solidFill>
                <a:latin typeface="Monotype Corsiva" pitchFamily="66" charset="0"/>
              </a:rPr>
            </a:br>
            <a:r>
              <a:rPr lang="ru-RU" altLang="ru-RU" b="1" dirty="0" smtClean="0">
                <a:solidFill>
                  <a:srgbClr val="78430E"/>
                </a:solidFill>
                <a:latin typeface="Monotype Corsiva" pitchFamily="66" charset="0"/>
              </a:rPr>
              <a:t> «Мёртвые души».</a:t>
            </a:r>
            <a:endParaRPr lang="ru-RU" altLang="ru-RU" b="1" dirty="0">
              <a:solidFill>
                <a:srgbClr val="78430E"/>
              </a:solidFill>
              <a:latin typeface="Monotype Corsiva" pitchFamily="66" charset="0"/>
            </a:endParaRPr>
          </a:p>
        </p:txBody>
      </p:sp>
      <p:pic>
        <p:nvPicPr>
          <p:cNvPr id="4" name="Picture 10" descr="Гоголь"/>
          <p:cNvPicPr>
            <a:picLocks noChangeAspect="1" noChangeArrowheads="1"/>
          </p:cNvPicPr>
          <p:nvPr/>
        </p:nvPicPr>
        <p:blipFill>
          <a:blip r:embed="rId2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552" y="1484784"/>
            <a:ext cx="2981114" cy="34867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86312" y="4171295"/>
            <a:ext cx="3888432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 b="0" dirty="0"/>
              <a:t>«Гоголь не пишет,                    а рисует…»</a:t>
            </a:r>
          </a:p>
          <a:p>
            <a:pPr algn="r" eaLnBrk="1" hangingPunct="1">
              <a:spcBef>
                <a:spcPct val="50000"/>
              </a:spcBef>
            </a:pPr>
            <a:r>
              <a:rPr lang="ru-RU" altLang="ru-RU" sz="2400" b="0" dirty="0"/>
              <a:t> </a:t>
            </a:r>
            <a:r>
              <a:rPr lang="ru-RU" altLang="ru-RU" sz="1800" b="0" dirty="0"/>
              <a:t>В.Г</a:t>
            </a:r>
            <a:r>
              <a:rPr lang="ru-RU" altLang="ru-RU" sz="1800" b="0" dirty="0" smtClean="0"/>
              <a:t>. Белинский</a:t>
            </a:r>
            <a:endParaRPr lang="ru-RU" altLang="ru-RU" sz="1800" b="0" dirty="0"/>
          </a:p>
        </p:txBody>
      </p:sp>
    </p:spTree>
    <p:extLst>
      <p:ext uri="{BB962C8B-B14F-4D97-AF65-F5344CB8AC3E}">
        <p14:creationId xmlns:p14="http://schemas.microsoft.com/office/powerpoint/2010/main" val="254387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69038B-51A7-4277-96C3-CC2C8411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968" y="548680"/>
            <a:ext cx="7620000" cy="1143000"/>
          </a:xfrm>
        </p:spPr>
        <p:txBody>
          <a:bodyPr/>
          <a:lstStyle/>
          <a:p>
            <a:r>
              <a:rPr lang="ru-RU" sz="3600" b="1" dirty="0"/>
              <a:t>Какими средствами пользуется автор для создания образа героя?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2A0344-88BA-485C-9A4E-25BCA97F5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2223900"/>
            <a:ext cx="7324328" cy="4114800"/>
          </a:xfrm>
        </p:spPr>
        <p:txBody>
          <a:bodyPr/>
          <a:lstStyle/>
          <a:p>
            <a:r>
              <a:rPr lang="ru-RU" dirty="0"/>
              <a:t>Описание портрета.</a:t>
            </a:r>
          </a:p>
          <a:p>
            <a:r>
              <a:rPr lang="ru-RU" dirty="0"/>
              <a:t>Раскрытие характера через: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ru-RU" dirty="0"/>
              <a:t>речевую характеристику героя;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ru-RU" dirty="0"/>
              <a:t>описание жилища героя;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ru-RU" dirty="0"/>
              <a:t>взаимоотношения с другими героями;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ru-RU" dirty="0"/>
              <a:t>авторскую оценку героя.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129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69038B-51A7-4277-96C3-CC2C8411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404664"/>
            <a:ext cx="7620000" cy="1008112"/>
          </a:xfrm>
        </p:spPr>
        <p:txBody>
          <a:bodyPr/>
          <a:lstStyle/>
          <a:p>
            <a:r>
              <a:rPr lang="ru-RU" sz="3600" b="1" dirty="0" smtClean="0"/>
              <a:t>План характеристики </a:t>
            </a:r>
            <a:br>
              <a:rPr lang="ru-RU" sz="3600" b="1" dirty="0" smtClean="0"/>
            </a:br>
            <a:r>
              <a:rPr lang="ru-RU" sz="3600" b="1" dirty="0" smtClean="0"/>
              <a:t>образов помещиков</a:t>
            </a:r>
            <a:endParaRPr lang="ru-RU" sz="3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2A0344-88BA-485C-9A4E-25BCA97F5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1628800"/>
            <a:ext cx="7468344" cy="4896544"/>
          </a:xfrm>
        </p:spPr>
        <p:txBody>
          <a:bodyPr/>
          <a:lstStyle/>
          <a:p>
            <a:r>
              <a:rPr lang="ru-RU" sz="2400" dirty="0" smtClean="0"/>
              <a:t>1 встреча помещика с Чичиковым</a:t>
            </a:r>
          </a:p>
          <a:p>
            <a:r>
              <a:rPr lang="ru-RU" sz="2400" dirty="0" smtClean="0"/>
              <a:t>Имение (его состояние)</a:t>
            </a:r>
          </a:p>
          <a:p>
            <a:r>
              <a:rPr lang="ru-RU" sz="2400" dirty="0" smtClean="0"/>
              <a:t> Портрет</a:t>
            </a:r>
          </a:p>
          <a:p>
            <a:r>
              <a:rPr lang="ru-RU" sz="2400" dirty="0" smtClean="0"/>
              <a:t>Увлечения</a:t>
            </a:r>
          </a:p>
          <a:p>
            <a:r>
              <a:rPr lang="ru-RU" sz="2400" dirty="0" smtClean="0"/>
              <a:t>Жизненная цель</a:t>
            </a:r>
          </a:p>
          <a:p>
            <a:r>
              <a:rPr lang="ru-RU" sz="2400" dirty="0" smtClean="0"/>
              <a:t>Речь</a:t>
            </a:r>
          </a:p>
          <a:p>
            <a:r>
              <a:rPr lang="ru-RU" sz="2400" dirty="0" smtClean="0"/>
              <a:t>Авторская характеристика</a:t>
            </a:r>
          </a:p>
          <a:p>
            <a:r>
              <a:rPr lang="ru-RU" sz="2400" dirty="0" smtClean="0"/>
              <a:t>Семья</a:t>
            </a:r>
          </a:p>
          <a:p>
            <a:r>
              <a:rPr lang="ru-RU" sz="2400" dirty="0" smtClean="0"/>
              <a:t>Как воспринято предложение продать мёртвые души</a:t>
            </a:r>
          </a:p>
          <a:p>
            <a:r>
              <a:rPr lang="ru-RU" sz="2400" dirty="0" smtClean="0"/>
              <a:t>Основные черты характера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666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620688"/>
            <a:ext cx="3103382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dirty="0" smtClean="0">
                <a:solidFill>
                  <a:srgbClr val="935211"/>
                </a:solidFill>
                <a:latin typeface="Century" pitchFamily="18" charset="0"/>
              </a:rPr>
              <a:t>МАНИЛОВ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dirty="0">
                <a:latin typeface="Arial" charset="0"/>
              </a:rPr>
              <a:t>Мечтательность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dirty="0">
                <a:latin typeface="Arial" charset="0"/>
              </a:rPr>
              <a:t>Бесхарактерность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dirty="0">
                <a:latin typeface="Arial" charset="0"/>
              </a:rPr>
              <a:t>Сентиментальность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dirty="0">
                <a:latin typeface="Arial" charset="0"/>
              </a:rPr>
              <a:t>Бесхозяйственность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dirty="0">
                <a:latin typeface="Arial" charset="0"/>
              </a:rPr>
              <a:t>Прожектёрство (увлечение несбыточными проектами</a:t>
            </a:r>
            <a:endParaRPr lang="ru-RU" dirty="0">
              <a:solidFill>
                <a:srgbClr val="935211"/>
              </a:solidFill>
              <a:latin typeface="Century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7623" y="3068960"/>
            <a:ext cx="2707921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dirty="0" smtClean="0">
                <a:solidFill>
                  <a:srgbClr val="935211"/>
                </a:solidFill>
                <a:latin typeface="Century" pitchFamily="18" charset="0"/>
              </a:rPr>
              <a:t>КОРОБОЧКА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dirty="0">
                <a:latin typeface="Arial" charset="0"/>
              </a:rPr>
              <a:t>Мелочная хлопотливость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dirty="0">
                <a:latin typeface="Arial" charset="0"/>
              </a:rPr>
              <a:t>Невежественность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dirty="0">
                <a:latin typeface="Arial" charset="0"/>
              </a:rPr>
              <a:t>Подозрительность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dirty="0">
                <a:latin typeface="Arial" charset="0"/>
              </a:rPr>
              <a:t>Скопидомство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dirty="0">
                <a:latin typeface="Arial" charset="0"/>
              </a:rPr>
              <a:t>(бережливость до скупости)</a:t>
            </a:r>
          </a:p>
          <a:p>
            <a:pPr algn="ctr">
              <a:spcBef>
                <a:spcPct val="50000"/>
              </a:spcBef>
              <a:defRPr/>
            </a:pPr>
            <a:endParaRPr lang="ru-RU" dirty="0">
              <a:solidFill>
                <a:srgbClr val="935211"/>
              </a:solidFill>
              <a:latin typeface="Century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11670" y="620688"/>
            <a:ext cx="2113784" cy="21390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dirty="0" smtClean="0">
                <a:solidFill>
                  <a:srgbClr val="935211"/>
                </a:solidFill>
                <a:latin typeface="Century" pitchFamily="18" charset="0"/>
              </a:rPr>
              <a:t>НОЗДРЁВ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dirty="0">
                <a:latin typeface="Arial" charset="0"/>
              </a:rPr>
              <a:t>Хвастовство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dirty="0">
                <a:latin typeface="Arial" charset="0"/>
              </a:rPr>
              <a:t>Безалаберность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dirty="0">
                <a:latin typeface="Arial" charset="0"/>
              </a:rPr>
              <a:t>Наглость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dirty="0">
                <a:latin typeface="Arial" charset="0"/>
              </a:rPr>
              <a:t>Ярмарочный героизм</a:t>
            </a:r>
            <a:r>
              <a:rPr lang="ru-RU" altLang="ru-RU" dirty="0">
                <a:solidFill>
                  <a:schemeClr val="hlink"/>
                </a:solidFill>
                <a:latin typeface="Arial" charset="0"/>
              </a:rPr>
              <a:t/>
            </a:r>
            <a:br>
              <a:rPr lang="ru-RU" altLang="ru-RU" dirty="0">
                <a:solidFill>
                  <a:schemeClr val="hlink"/>
                </a:solidFill>
                <a:latin typeface="Arial" charset="0"/>
              </a:rPr>
            </a:br>
            <a:endParaRPr lang="ru-RU" altLang="ru-RU" dirty="0">
              <a:solidFill>
                <a:schemeClr val="hlink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  <a:defRPr/>
            </a:pPr>
            <a:endParaRPr lang="ru-RU" dirty="0">
              <a:solidFill>
                <a:srgbClr val="935211"/>
              </a:solidFill>
              <a:latin typeface="Century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2617167"/>
            <a:ext cx="316835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dirty="0" smtClean="0">
                <a:solidFill>
                  <a:srgbClr val="935211"/>
                </a:solidFill>
                <a:latin typeface="Century" pitchFamily="18" charset="0"/>
              </a:rPr>
              <a:t>СОБАКЕВИЧ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dirty="0">
                <a:latin typeface="Arial" charset="0"/>
              </a:rPr>
              <a:t>Грубость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dirty="0">
                <a:latin typeface="Arial" charset="0"/>
              </a:rPr>
              <a:t>Прижимистость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dirty="0">
                <a:latin typeface="Arial" charset="0"/>
              </a:rPr>
              <a:t>Человеконенавистничество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dirty="0">
                <a:latin typeface="Arial" charset="0"/>
              </a:rPr>
              <a:t>Мракобесие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dirty="0">
                <a:latin typeface="Arial" charset="0"/>
              </a:rPr>
              <a:t>(реакционность, враждебность прогресса, культуры, науки)</a:t>
            </a:r>
          </a:p>
          <a:p>
            <a:pPr algn="ctr">
              <a:spcBef>
                <a:spcPct val="50000"/>
              </a:spcBef>
              <a:defRPr/>
            </a:pPr>
            <a:endParaRPr lang="ru-RU" dirty="0">
              <a:solidFill>
                <a:srgbClr val="935211"/>
              </a:solidFill>
              <a:latin typeface="Century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4925491"/>
            <a:ext cx="2448272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dirty="0" smtClean="0">
                <a:solidFill>
                  <a:srgbClr val="935211"/>
                </a:solidFill>
                <a:latin typeface="Century" pitchFamily="18" charset="0"/>
              </a:rPr>
              <a:t>ПЛЮШКИН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dirty="0">
                <a:latin typeface="Arial" charset="0"/>
              </a:rPr>
              <a:t>Ненасытная жадность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dirty="0">
                <a:latin typeface="Arial" charset="0"/>
              </a:rPr>
              <a:t>Скупость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dirty="0">
                <a:latin typeface="Arial" charset="0"/>
              </a:rPr>
              <a:t>Крохоборство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dirty="0">
                <a:latin typeface="Arial" charset="0"/>
              </a:rPr>
              <a:t>(мелочная скупость</a:t>
            </a:r>
            <a:r>
              <a:rPr lang="ru-RU" altLang="ru-RU" sz="1200" dirty="0">
                <a:latin typeface="Arial" charset="0"/>
              </a:rPr>
              <a:t>)</a:t>
            </a:r>
          </a:p>
          <a:p>
            <a:pPr algn="ctr">
              <a:spcBef>
                <a:spcPct val="50000"/>
              </a:spcBef>
              <a:defRPr/>
            </a:pPr>
            <a:endParaRPr lang="ru-RU" dirty="0">
              <a:solidFill>
                <a:srgbClr val="935211"/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0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Манилов"/>
          <p:cNvPicPr>
            <a:picLocks noChangeAspect="1" noChangeArrowheads="1"/>
          </p:cNvPicPr>
          <p:nvPr/>
        </p:nvPicPr>
        <p:blipFill>
          <a:blip r:embed="rId2" cstate="print">
            <a:lum bright="-18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162" y="404664"/>
            <a:ext cx="1960189" cy="2553072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Корбочка"/>
          <p:cNvPicPr>
            <a:picLocks noChangeAspect="1" noChangeArrowheads="1"/>
          </p:cNvPicPr>
          <p:nvPr/>
        </p:nvPicPr>
        <p:blipFill>
          <a:blip r:embed="rId3" cstate="print">
            <a:lum bright="-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398" y="3561118"/>
            <a:ext cx="2169673" cy="2808312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Чичиков у Собакевича"/>
          <p:cNvPicPr>
            <a:picLocks noChangeAspect="1" noChangeArrowheads="1"/>
          </p:cNvPicPr>
          <p:nvPr/>
        </p:nvPicPr>
        <p:blipFill>
          <a:blip r:embed="rId4" cstate="print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6807"/>
            <a:ext cx="2232223" cy="2747061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Плюшкин"/>
          <p:cNvPicPr>
            <a:picLocks noChangeAspect="1" noChangeArrowheads="1"/>
          </p:cNvPicPr>
          <p:nvPr/>
        </p:nvPicPr>
        <p:blipFill>
          <a:blip r:embed="rId5" cstate="print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42113"/>
            <a:ext cx="2224144" cy="2902176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Ноздрев"/>
          <p:cNvPicPr>
            <a:picLocks noChangeAspect="1" noChangeArrowheads="1"/>
          </p:cNvPicPr>
          <p:nvPr/>
        </p:nvPicPr>
        <p:blipFill>
          <a:blip r:embed="rId6" cstate="print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402" y="3381097"/>
            <a:ext cx="2299754" cy="3168353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29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403648" y="637784"/>
            <a:ext cx="68405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dirty="0">
                <a:solidFill>
                  <a:srgbClr val="935211"/>
                </a:solidFill>
                <a:latin typeface="Century" pitchFamily="18" charset="0"/>
              </a:rPr>
              <a:t>Образы помещиков в поэме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835696" y="1833214"/>
            <a:ext cx="58685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dirty="0">
                <a:latin typeface="Arial" charset="0"/>
              </a:rPr>
              <a:t>Почему такая последовательность?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1192089" y="3490143"/>
            <a:ext cx="3171551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altLang="ru-RU" sz="1800" dirty="0">
                <a:solidFill>
                  <a:srgbClr val="A50021"/>
                </a:solidFill>
                <a:latin typeface="Arial" charset="0"/>
              </a:rPr>
              <a:t>Манилов.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altLang="ru-RU" sz="1800" dirty="0">
                <a:solidFill>
                  <a:srgbClr val="A50021"/>
                </a:solidFill>
                <a:latin typeface="Arial" charset="0"/>
              </a:rPr>
              <a:t>Коробочка.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altLang="ru-RU" sz="1800" dirty="0" err="1">
                <a:solidFill>
                  <a:srgbClr val="A50021"/>
                </a:solidFill>
                <a:latin typeface="Arial" charset="0"/>
              </a:rPr>
              <a:t>Ноздрёв</a:t>
            </a:r>
            <a:r>
              <a:rPr lang="ru-RU" altLang="ru-RU" sz="1800" dirty="0">
                <a:solidFill>
                  <a:srgbClr val="A50021"/>
                </a:solidFill>
                <a:latin typeface="Arial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altLang="ru-RU" sz="1800" dirty="0">
                <a:solidFill>
                  <a:srgbClr val="A50021"/>
                </a:solidFill>
                <a:latin typeface="Arial" charset="0"/>
              </a:rPr>
              <a:t>Собакевич.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altLang="ru-RU" sz="1800" dirty="0">
                <a:solidFill>
                  <a:srgbClr val="A50021"/>
                </a:solidFill>
                <a:latin typeface="Arial" charset="0"/>
              </a:rPr>
              <a:t>Плюшкин</a:t>
            </a:r>
            <a:r>
              <a:rPr lang="ru-RU" altLang="ru-RU" sz="1800" dirty="0">
                <a:solidFill>
                  <a:srgbClr val="8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4427984" y="3885055"/>
            <a:ext cx="41036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dirty="0">
                <a:latin typeface="Times New Roman" pitchFamily="18" charset="0"/>
              </a:rPr>
              <a:t>Деградация</a:t>
            </a:r>
            <a:endParaRPr lang="ru-RU" altLang="ru-RU" sz="1800" dirty="0">
              <a:latin typeface="Times New Roman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7E5712A-60B5-425C-8D6B-E726A05779BA}"/>
              </a:ext>
            </a:extLst>
          </p:cNvPr>
          <p:cNvSpPr/>
          <p:nvPr/>
        </p:nvSpPr>
        <p:spPr>
          <a:xfrm>
            <a:off x="4604173" y="4346720"/>
            <a:ext cx="37513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>
                <a:latin typeface="Times New Roman" pitchFamily="18" charset="0"/>
              </a:rPr>
              <a:t>(</a:t>
            </a:r>
            <a:r>
              <a:rPr lang="ru-RU" altLang="ru-RU" sz="1800" dirty="0">
                <a:latin typeface="Times New Roman" pitchFamily="18" charset="0"/>
              </a:rPr>
              <a:t>Постепенное ухудшение, приводящее к вырождению)</a:t>
            </a:r>
            <a:endParaRPr lang="ru-RU" sz="18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EF82DFC-0A8D-420B-B28C-263618CF7D35}"/>
              </a:ext>
            </a:extLst>
          </p:cNvPr>
          <p:cNvSpPr/>
          <p:nvPr/>
        </p:nvSpPr>
        <p:spPr>
          <a:xfrm>
            <a:off x="3347319" y="5415523"/>
            <a:ext cx="518435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 b="0" i="1" dirty="0">
                <a:latin typeface="Arial" charset="0"/>
              </a:rPr>
              <a:t>«</a:t>
            </a:r>
            <a:r>
              <a:rPr lang="ru-RU" altLang="ru-RU" sz="1800" b="0" i="1" dirty="0">
                <a:latin typeface="Arial" charset="0"/>
              </a:rPr>
              <a:t>Один за другим следуют у меня герои, один пошлее другого»</a:t>
            </a:r>
          </a:p>
          <a:p>
            <a:pPr algn="r">
              <a:spcBef>
                <a:spcPct val="50000"/>
              </a:spcBef>
            </a:pPr>
            <a:r>
              <a:rPr lang="ru-RU" altLang="ru-RU" sz="2000" b="0" i="1" dirty="0">
                <a:latin typeface="Arial" charset="0"/>
              </a:rPr>
              <a:t> </a:t>
            </a:r>
            <a:r>
              <a:rPr lang="ru-RU" altLang="ru-RU" sz="2000" b="0" dirty="0">
                <a:latin typeface="Times New Roman" pitchFamily="18" charset="0"/>
              </a:rPr>
              <a:t>Н.В. Гоголь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5A5FA6A-CC5C-4370-8D4C-BDA47D754B62}"/>
              </a:ext>
            </a:extLst>
          </p:cNvPr>
          <p:cNvSpPr/>
          <p:nvPr/>
        </p:nvSpPr>
        <p:spPr>
          <a:xfrm>
            <a:off x="2483954" y="250611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000" dirty="0">
                <a:latin typeface="Arial" charset="0"/>
              </a:rPr>
              <a:t>Что автор хочет сказать такой последовательностью?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Полтавское уездное училище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trassa.narod.ru/krym/2011/DSC_02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96879"/>
            <a:ext cx="7559812" cy="504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36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90E516F-C35A-4EC8-881E-64564A79A8CD}"/>
              </a:ext>
            </a:extLst>
          </p:cNvPr>
          <p:cNvSpPr/>
          <p:nvPr/>
        </p:nvSpPr>
        <p:spPr>
          <a:xfrm>
            <a:off x="3419872" y="2564903"/>
            <a:ext cx="2634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atin typeface="+mn-lt"/>
              </a:rPr>
              <a:t>Выводы?</a:t>
            </a:r>
          </a:p>
        </p:txBody>
      </p:sp>
    </p:spTree>
    <p:extLst>
      <p:ext uri="{BB962C8B-B14F-4D97-AF65-F5344CB8AC3E}">
        <p14:creationId xmlns:p14="http://schemas.microsoft.com/office/powerpoint/2010/main" val="406094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844824"/>
            <a:ext cx="7499176" cy="41148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Чиновники губернского города, губернское общество (главы 7, 10 читаем, вспоминаем).</a:t>
            </a:r>
          </a:p>
          <a:p>
            <a:endParaRPr lang="ru-RU" sz="2800" dirty="0" smtClean="0"/>
          </a:p>
          <a:p>
            <a:pPr algn="ctr"/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207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0155C7-D580-462D-920D-0EF6EBB05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584" y="2060848"/>
            <a:ext cx="4176464" cy="1083568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ru-RU" altLang="ru-RU" sz="3600" b="1" dirty="0" smtClean="0">
                <a:solidFill>
                  <a:srgbClr val="78430E"/>
                </a:solidFill>
                <a:latin typeface="Monotype Corsiva" pitchFamily="66" charset="0"/>
              </a:rPr>
              <a:t>5 урок </a:t>
            </a:r>
            <a:br>
              <a:rPr lang="ru-RU" altLang="ru-RU" sz="3600" b="1" dirty="0" smtClean="0">
                <a:solidFill>
                  <a:srgbClr val="78430E"/>
                </a:solidFill>
                <a:latin typeface="Monotype Corsiva" pitchFamily="66" charset="0"/>
              </a:rPr>
            </a:br>
            <a:r>
              <a:rPr lang="ru-RU" altLang="ru-RU" b="1" dirty="0" smtClean="0">
                <a:solidFill>
                  <a:srgbClr val="78430E"/>
                </a:solidFill>
                <a:latin typeface="Monotype Corsiva" pitchFamily="66" charset="0"/>
              </a:rPr>
              <a:t>Губернский город и его жители </a:t>
            </a:r>
            <a:br>
              <a:rPr lang="ru-RU" altLang="ru-RU" b="1" dirty="0" smtClean="0">
                <a:solidFill>
                  <a:srgbClr val="78430E"/>
                </a:solidFill>
                <a:latin typeface="Monotype Corsiva" pitchFamily="66" charset="0"/>
              </a:rPr>
            </a:br>
            <a:r>
              <a:rPr lang="ru-RU" altLang="ru-RU" b="1" dirty="0" smtClean="0">
                <a:solidFill>
                  <a:srgbClr val="78430E"/>
                </a:solidFill>
                <a:latin typeface="Monotype Corsiva" pitchFamily="66" charset="0"/>
              </a:rPr>
              <a:t>в поэме</a:t>
            </a:r>
            <a:br>
              <a:rPr lang="ru-RU" altLang="ru-RU" b="1" dirty="0" smtClean="0">
                <a:solidFill>
                  <a:srgbClr val="78430E"/>
                </a:solidFill>
                <a:latin typeface="Monotype Corsiva" pitchFamily="66" charset="0"/>
              </a:rPr>
            </a:br>
            <a:r>
              <a:rPr lang="ru-RU" altLang="ru-RU" b="1" dirty="0" smtClean="0">
                <a:solidFill>
                  <a:srgbClr val="78430E"/>
                </a:solidFill>
                <a:latin typeface="Monotype Corsiva" pitchFamily="66" charset="0"/>
              </a:rPr>
              <a:t> «Мёртвые души».</a:t>
            </a:r>
            <a:endParaRPr lang="ru-RU" altLang="ru-RU" b="1" dirty="0">
              <a:solidFill>
                <a:srgbClr val="78430E"/>
              </a:solidFill>
              <a:latin typeface="Monotype Corsiva" pitchFamily="66" charset="0"/>
            </a:endParaRPr>
          </a:p>
        </p:txBody>
      </p:sp>
      <p:pic>
        <p:nvPicPr>
          <p:cNvPr id="6" name="Picture 7" descr="Губернский Олимп"/>
          <p:cNvPicPr>
            <a:picLocks noChangeAspect="1" noChangeArrowheads="1"/>
          </p:cNvPicPr>
          <p:nvPr/>
        </p:nvPicPr>
        <p:blipFill>
          <a:blip r:embed="rId2" cstate="print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08720"/>
            <a:ext cx="3144837" cy="4176712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988840"/>
            <a:ext cx="7620000" cy="1143000"/>
          </a:xfrm>
        </p:spPr>
        <p:txBody>
          <a:bodyPr/>
          <a:lstStyle/>
          <a:p>
            <a:r>
              <a:rPr lang="ru-RU" dirty="0" smtClean="0"/>
              <a:t>Шапка вопросов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19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420888"/>
            <a:ext cx="7620000" cy="1143000"/>
          </a:xfrm>
        </p:spPr>
        <p:txBody>
          <a:bodyPr/>
          <a:lstStyle/>
          <a:p>
            <a:r>
              <a:rPr lang="ru-RU" sz="3600" dirty="0" smtClean="0"/>
              <a:t>Инсценировка эпизодов, характеризующих жителей губернского города.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065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060848"/>
            <a:ext cx="7620000" cy="1143000"/>
          </a:xfrm>
        </p:spPr>
        <p:txBody>
          <a:bodyPr/>
          <a:lstStyle/>
          <a:p>
            <a:r>
              <a:rPr lang="ru-RU" dirty="0" smtClean="0"/>
              <a:t>Выводы?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882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8800" y="1268760"/>
            <a:ext cx="7499176" cy="4114800"/>
          </a:xfrm>
        </p:spPr>
        <p:txBody>
          <a:bodyPr/>
          <a:lstStyle/>
          <a:p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Характеристика Чичикова (по плану)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D92A0344-88BA-485C-9A4E-25BCA97F5869}"/>
              </a:ext>
            </a:extLst>
          </p:cNvPr>
          <p:cNvSpPr txBox="1">
            <a:spLocks/>
          </p:cNvSpPr>
          <p:nvPr/>
        </p:nvSpPr>
        <p:spPr bwMode="auto">
          <a:xfrm>
            <a:off x="1907704" y="2348880"/>
            <a:ext cx="710830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2000" b="0" dirty="0" smtClean="0"/>
              <a:t>Портрет</a:t>
            </a:r>
          </a:p>
          <a:p>
            <a:r>
              <a:rPr lang="ru-RU" sz="2000" b="0" dirty="0" smtClean="0"/>
              <a:t>Жизненные цели и ценности</a:t>
            </a:r>
          </a:p>
          <a:p>
            <a:r>
              <a:rPr lang="ru-RU" sz="2000" b="0" dirty="0" smtClean="0"/>
              <a:t>Речь</a:t>
            </a:r>
          </a:p>
          <a:p>
            <a:r>
              <a:rPr lang="ru-RU" sz="2000" b="0" dirty="0" smtClean="0"/>
              <a:t>Авторская характеристика</a:t>
            </a:r>
          </a:p>
          <a:p>
            <a:r>
              <a:rPr lang="ru-RU" sz="2000" b="0" dirty="0" smtClean="0"/>
              <a:t>Семья</a:t>
            </a:r>
          </a:p>
          <a:p>
            <a:r>
              <a:rPr lang="ru-RU" sz="2000" b="0" dirty="0" smtClean="0"/>
              <a:t>Отношение к женщине</a:t>
            </a:r>
          </a:p>
          <a:p>
            <a:r>
              <a:rPr lang="ru-RU" sz="2000" b="0" dirty="0" smtClean="0"/>
              <a:t>Основные черты характера</a:t>
            </a:r>
          </a:p>
          <a:p>
            <a:r>
              <a:rPr lang="ru-RU" sz="2000" b="0" dirty="0" smtClean="0"/>
              <a:t>Детство </a:t>
            </a:r>
          </a:p>
          <a:p>
            <a:r>
              <a:rPr lang="ru-RU" sz="2000" b="0" dirty="0" smtClean="0"/>
              <a:t>Авторская оценка героя.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06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0155C7-D580-462D-920D-0EF6EBB05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580" y="1484784"/>
            <a:ext cx="4608512" cy="1083568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ru-RU" altLang="ru-RU" sz="3600" b="1" dirty="0" smtClean="0">
                <a:solidFill>
                  <a:srgbClr val="78430E"/>
                </a:solidFill>
                <a:latin typeface="Monotype Corsiva" pitchFamily="66" charset="0"/>
              </a:rPr>
              <a:t>6 урок </a:t>
            </a:r>
            <a:br>
              <a:rPr lang="ru-RU" altLang="ru-RU" sz="3600" b="1" dirty="0" smtClean="0">
                <a:solidFill>
                  <a:srgbClr val="78430E"/>
                </a:solidFill>
                <a:latin typeface="Monotype Corsiva" pitchFamily="66" charset="0"/>
              </a:rPr>
            </a:br>
            <a:r>
              <a:rPr lang="ru-RU" altLang="ru-RU" b="1" dirty="0" smtClean="0">
                <a:solidFill>
                  <a:srgbClr val="78430E"/>
                </a:solidFill>
                <a:latin typeface="Monotype Corsiva" pitchFamily="66" charset="0"/>
              </a:rPr>
              <a:t>Образ Чичикова </a:t>
            </a:r>
            <a:br>
              <a:rPr lang="ru-RU" altLang="ru-RU" b="1" dirty="0" smtClean="0">
                <a:solidFill>
                  <a:srgbClr val="78430E"/>
                </a:solidFill>
                <a:latin typeface="Monotype Corsiva" pitchFamily="66" charset="0"/>
              </a:rPr>
            </a:br>
            <a:r>
              <a:rPr lang="ru-RU" altLang="ru-RU" b="1" dirty="0" smtClean="0">
                <a:solidFill>
                  <a:srgbClr val="78430E"/>
                </a:solidFill>
                <a:latin typeface="Monotype Corsiva" pitchFamily="66" charset="0"/>
              </a:rPr>
              <a:t>в поэме</a:t>
            </a:r>
            <a:br>
              <a:rPr lang="ru-RU" altLang="ru-RU" b="1" dirty="0" smtClean="0">
                <a:solidFill>
                  <a:srgbClr val="78430E"/>
                </a:solidFill>
                <a:latin typeface="Monotype Corsiva" pitchFamily="66" charset="0"/>
              </a:rPr>
            </a:br>
            <a:r>
              <a:rPr lang="ru-RU" altLang="ru-RU" b="1" dirty="0" smtClean="0">
                <a:solidFill>
                  <a:srgbClr val="78430E"/>
                </a:solidFill>
                <a:latin typeface="Monotype Corsiva" pitchFamily="66" charset="0"/>
              </a:rPr>
              <a:t> «Мёртвые души».</a:t>
            </a:r>
            <a:endParaRPr lang="ru-RU" altLang="ru-RU" b="1" dirty="0">
              <a:solidFill>
                <a:srgbClr val="78430E"/>
              </a:solidFill>
              <a:latin typeface="Monotype Corsiva" pitchFamily="66" charset="0"/>
            </a:endParaRPr>
          </a:p>
        </p:txBody>
      </p:sp>
      <p:pic>
        <p:nvPicPr>
          <p:cNvPr id="4" name="Picture 10" descr="Гоголь"/>
          <p:cNvPicPr>
            <a:picLocks noChangeAspect="1" noChangeArrowheads="1"/>
          </p:cNvPicPr>
          <p:nvPr/>
        </p:nvPicPr>
        <p:blipFill>
          <a:blip r:embed="rId2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552" y="1484784"/>
            <a:ext cx="2981114" cy="34867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0" y="3861048"/>
            <a:ext cx="3528392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ru-RU" sz="2000" b="0" dirty="0">
                <a:solidFill>
                  <a:srgbClr val="333333"/>
                </a:solidFill>
                <a:latin typeface="Helvetica Neue"/>
              </a:rPr>
              <a:t>«Жизнь при начале взглянула на него как-то кисло-неприютно, сквозь какое-то мутное, занесенное снегом окошко»</a:t>
            </a:r>
            <a:endParaRPr lang="ru-RU" sz="2000" b="0" dirty="0"/>
          </a:p>
        </p:txBody>
      </p:sp>
    </p:spTree>
    <p:extLst>
      <p:ext uri="{BB962C8B-B14F-4D97-AF65-F5344CB8AC3E}">
        <p14:creationId xmlns:p14="http://schemas.microsoft.com/office/powerpoint/2010/main" val="2351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69038B-51A7-4277-96C3-CC2C8411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404664"/>
            <a:ext cx="7620000" cy="1008112"/>
          </a:xfrm>
        </p:spPr>
        <p:txBody>
          <a:bodyPr/>
          <a:lstStyle/>
          <a:p>
            <a:r>
              <a:rPr lang="ru-RU" sz="3600" b="1" dirty="0" smtClean="0"/>
              <a:t>План характеристики </a:t>
            </a:r>
            <a:br>
              <a:rPr lang="ru-RU" sz="3600" b="1" dirty="0" smtClean="0"/>
            </a:br>
            <a:r>
              <a:rPr lang="ru-RU" sz="3600" b="1" dirty="0" smtClean="0"/>
              <a:t>Чичикова</a:t>
            </a:r>
            <a:endParaRPr lang="ru-RU" sz="3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2A0344-88BA-485C-9A4E-25BCA97F5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752" y="1844824"/>
            <a:ext cx="6388224" cy="4680520"/>
          </a:xfrm>
        </p:spPr>
        <p:txBody>
          <a:bodyPr/>
          <a:lstStyle/>
          <a:p>
            <a:r>
              <a:rPr lang="ru-RU" sz="2400" dirty="0" smtClean="0"/>
              <a:t>Портрет</a:t>
            </a:r>
          </a:p>
          <a:p>
            <a:r>
              <a:rPr lang="ru-RU" sz="2400" dirty="0" smtClean="0"/>
              <a:t>Жизненные цели и ценности</a:t>
            </a:r>
          </a:p>
          <a:p>
            <a:r>
              <a:rPr lang="ru-RU" sz="2400" dirty="0" smtClean="0"/>
              <a:t>Речь</a:t>
            </a:r>
          </a:p>
          <a:p>
            <a:r>
              <a:rPr lang="ru-RU" sz="2400" dirty="0"/>
              <a:t>Детство </a:t>
            </a:r>
          </a:p>
          <a:p>
            <a:r>
              <a:rPr lang="ru-RU" sz="2400" dirty="0" smtClean="0"/>
              <a:t>Семья</a:t>
            </a:r>
          </a:p>
          <a:p>
            <a:r>
              <a:rPr lang="ru-RU" sz="2400" dirty="0"/>
              <a:t>О</a:t>
            </a:r>
            <a:r>
              <a:rPr lang="ru-RU" sz="2400" dirty="0" smtClean="0"/>
              <a:t>тношение к женщине</a:t>
            </a:r>
          </a:p>
          <a:p>
            <a:r>
              <a:rPr lang="ru-RU" sz="2400" dirty="0" smtClean="0"/>
              <a:t>Основные черты характера</a:t>
            </a:r>
          </a:p>
          <a:p>
            <a:r>
              <a:rPr lang="ru-RU" sz="2400" dirty="0"/>
              <a:t>Авторская характеристика</a:t>
            </a:r>
          </a:p>
          <a:p>
            <a:endParaRPr lang="ru-RU" sz="2400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30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140200" y="908050"/>
            <a:ext cx="4103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dirty="0">
                <a:solidFill>
                  <a:srgbClr val="935211"/>
                </a:solidFill>
                <a:latin typeface="Century" pitchFamily="18" charset="0"/>
              </a:rPr>
              <a:t>ЧИЧИКОВ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076056" y="2276475"/>
            <a:ext cx="2591569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u="sng" dirty="0">
                <a:solidFill>
                  <a:srgbClr val="990000"/>
                </a:solidFill>
                <a:latin typeface="Arial" charset="0"/>
              </a:rPr>
              <a:t>Черты характера: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894362" y="3212976"/>
            <a:ext cx="366771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dirty="0">
                <a:latin typeface="Arial" charset="0"/>
              </a:rPr>
              <a:t>Хищническая цепкость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 dirty="0">
                <a:latin typeface="Arial" charset="0"/>
              </a:rPr>
              <a:t>Склонность к аферам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 dirty="0">
                <a:latin typeface="Arial" charset="0"/>
              </a:rPr>
              <a:t>Авантюризм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 dirty="0">
                <a:latin typeface="Arial" charset="0"/>
              </a:rPr>
              <a:t>Беспринципность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sz="200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E266CD6-27EA-47A2-B6AD-66129FCD76B3}"/>
              </a:ext>
            </a:extLst>
          </p:cNvPr>
          <p:cNvSpPr/>
          <p:nvPr/>
        </p:nvSpPr>
        <p:spPr>
          <a:xfrm>
            <a:off x="2915816" y="5697726"/>
            <a:ext cx="28326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Результат чего?</a:t>
            </a:r>
            <a:endParaRPr lang="ru-RU" sz="2800" dirty="0"/>
          </a:p>
        </p:txBody>
      </p:sp>
      <p:pic>
        <p:nvPicPr>
          <p:cNvPr id="1026" name="Picture 2" descr="https://arhivurokov.ru/multiurok/html/2017/01/10/s_587472ae1295d/img3.jpg">
            <a:extLst>
              <a:ext uri="{FF2B5EF4-FFF2-40B4-BE49-F238E27FC236}">
                <a16:creationId xmlns:a16="http://schemas.microsoft.com/office/drawing/2014/main" id="{7BFFCFBB-FB58-42E4-8748-C009C428C5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8" t="15351" r="3932" b="12200"/>
          <a:stretch/>
        </p:blipFill>
        <p:spPr bwMode="auto">
          <a:xfrm>
            <a:off x="1261300" y="592782"/>
            <a:ext cx="3122955" cy="4161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Нежинская</a:t>
            </a:r>
            <a:r>
              <a:rPr lang="ru-RU" dirty="0" smtClean="0"/>
              <a:t> гимназия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 descr="http://ukrainaincognita.com/sites/default/files/nizhyn_litsey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903285" cy="451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07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68312" y="548680"/>
            <a:ext cx="4103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dirty="0">
                <a:solidFill>
                  <a:srgbClr val="935211"/>
                </a:solidFill>
                <a:latin typeface="Century" pitchFamily="18" charset="0"/>
              </a:rPr>
              <a:t>ЧИЧИКОВ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103440" y="298351"/>
            <a:ext cx="504056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dirty="0">
                <a:latin typeface="Arial" charset="0"/>
              </a:rPr>
              <a:t>Какова авторская оценка героя?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sz="200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CB39EE4-95B7-466B-9EFE-11DB037D1C8A}"/>
              </a:ext>
            </a:extLst>
          </p:cNvPr>
          <p:cNvSpPr/>
          <p:nvPr/>
        </p:nvSpPr>
        <p:spPr>
          <a:xfrm>
            <a:off x="1187624" y="1839230"/>
            <a:ext cx="7272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0" dirty="0">
                <a:solidFill>
                  <a:srgbClr val="333333"/>
                </a:solidFill>
                <a:latin typeface="Helvetica Neue"/>
              </a:rPr>
              <a:t>Итак, вот весь налицо герой наш, каков он есть! Но потребуют, может быть, заключительного определения одной чертою: кто же он относительно качеств нравственных? Что он не герой, исполненный совершенств и добродетелей, это видно. Кто же он? стало быть, подлец?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9051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68312" y="548680"/>
            <a:ext cx="4103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dirty="0">
                <a:solidFill>
                  <a:srgbClr val="935211"/>
                </a:solidFill>
                <a:latin typeface="Century" pitchFamily="18" charset="0"/>
              </a:rPr>
              <a:t>ЧИЧИКОВ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103440" y="298351"/>
            <a:ext cx="504056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dirty="0">
                <a:latin typeface="Arial" charset="0"/>
              </a:rPr>
              <a:t>Какова авторская оценка героя?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sz="200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22591C6-F45F-4717-BFFF-C84262024420}"/>
              </a:ext>
            </a:extLst>
          </p:cNvPr>
          <p:cNvSpPr/>
          <p:nvPr/>
        </p:nvSpPr>
        <p:spPr>
          <a:xfrm>
            <a:off x="1331640" y="2852936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dirty="0">
                <a:solidFill>
                  <a:srgbClr val="333333"/>
                </a:solidFill>
                <a:latin typeface="Helvetica Neue"/>
              </a:rPr>
              <a:t>Почему ж подлец, зачем же быть так </a:t>
            </a:r>
            <a:r>
              <a:rPr lang="ru-RU" sz="2000" b="0" dirty="0" err="1">
                <a:solidFill>
                  <a:srgbClr val="333333"/>
                </a:solidFill>
                <a:latin typeface="Helvetica Neue"/>
              </a:rPr>
              <a:t>строгу</a:t>
            </a:r>
            <a:r>
              <a:rPr lang="ru-RU" sz="2000" b="0" dirty="0">
                <a:solidFill>
                  <a:srgbClr val="333333"/>
                </a:solidFill>
                <a:latin typeface="Helvetica Neue"/>
              </a:rPr>
              <a:t> к другим?..</a:t>
            </a:r>
            <a:endParaRPr lang="ru-RU" sz="20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B2FE1B4-AD00-4BF9-A2E9-79B09A3DD09B}"/>
              </a:ext>
            </a:extLst>
          </p:cNvPr>
          <p:cNvSpPr/>
          <p:nvPr/>
        </p:nvSpPr>
        <p:spPr>
          <a:xfrm>
            <a:off x="1952836" y="4725144"/>
            <a:ext cx="5742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dirty="0">
                <a:solidFill>
                  <a:srgbClr val="333333"/>
                </a:solidFill>
                <a:latin typeface="Helvetica Neue"/>
              </a:rPr>
              <a:t>…Справедливее всего назвать его: хозяин, приобретатель. Приобретение – вина всего.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9866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85B77A-1CA5-40D2-8D69-43467A18ECBD}"/>
              </a:ext>
            </a:extLst>
          </p:cNvPr>
          <p:cNvSpPr/>
          <p:nvPr/>
        </p:nvSpPr>
        <p:spPr>
          <a:xfrm>
            <a:off x="1259632" y="2204864"/>
            <a:ext cx="7272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0" dirty="0">
                <a:solidFill>
                  <a:srgbClr val="333333"/>
                </a:solidFill>
                <a:latin typeface="Helvetica Neue"/>
              </a:rPr>
              <a:t>А кто из вас, полный христианского смиренья, не гласно, а в тишине, один, в минуты уединенных бесед с самим собой, углубит во внутрь собственной души сей тяжелый запрос: «А нет ли и во мне какой-нибудь части Чичикова</a:t>
            </a:r>
            <a:r>
              <a:rPr lang="ru-RU" sz="2400" b="0" dirty="0" smtClean="0">
                <a:solidFill>
                  <a:srgbClr val="333333"/>
                </a:solidFill>
                <a:latin typeface="Helvetica Neue"/>
              </a:rPr>
              <a:t>?»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1305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752600"/>
            <a:ext cx="6995120" cy="41148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err="1" smtClean="0"/>
              <a:t>Внесюжетные</a:t>
            </a:r>
            <a:r>
              <a:rPr lang="ru-RU" sz="2800" dirty="0" smtClean="0"/>
              <a:t> элементы поэмы:</a:t>
            </a:r>
          </a:p>
          <a:p>
            <a:pPr marL="0" indent="0">
              <a:buNone/>
            </a:pPr>
            <a:endParaRPr lang="ru-RU" altLang="ru-RU" sz="2800" dirty="0"/>
          </a:p>
          <a:p>
            <a:pPr marL="0" indent="0">
              <a:buNone/>
            </a:pPr>
            <a:r>
              <a:rPr lang="ru-RU" altLang="ru-RU" sz="1800" i="1" dirty="0" smtClean="0">
                <a:latin typeface="Arial" charset="0"/>
              </a:rPr>
              <a:t>Повесть </a:t>
            </a:r>
            <a:r>
              <a:rPr lang="ru-RU" altLang="ru-RU" sz="1800" i="1" dirty="0">
                <a:latin typeface="Arial" charset="0"/>
              </a:rPr>
              <a:t>о капитане </a:t>
            </a:r>
            <a:r>
              <a:rPr lang="ru-RU" altLang="ru-RU" sz="1800" i="1" dirty="0" smtClean="0">
                <a:latin typeface="Arial" charset="0"/>
              </a:rPr>
              <a:t>Копейкине </a:t>
            </a:r>
          </a:p>
          <a:p>
            <a:pPr marL="0" indent="0">
              <a:buNone/>
            </a:pPr>
            <a:r>
              <a:rPr lang="ru-RU" altLang="ru-RU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Притча </a:t>
            </a:r>
            <a:r>
              <a:rPr lang="ru-RU" alt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Кифе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Мокиевиче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Мокии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Кифовиче</a:t>
            </a:r>
            <a:endParaRPr lang="ru-RU" sz="1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ru-RU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(прочесть)</a:t>
            </a:r>
            <a:endParaRPr lang="ru-RU" altLang="ru-RU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67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0155C7-D580-462D-920D-0EF6EBB05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584" y="2348880"/>
            <a:ext cx="4608512" cy="1083568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ru-RU" altLang="ru-RU" sz="3600" b="1" dirty="0" smtClean="0">
                <a:solidFill>
                  <a:srgbClr val="78430E"/>
                </a:solidFill>
                <a:latin typeface="Monotype Corsiva" pitchFamily="66" charset="0"/>
              </a:rPr>
              <a:t>7 урок </a:t>
            </a:r>
            <a:br>
              <a:rPr lang="ru-RU" altLang="ru-RU" sz="3600" b="1" dirty="0" smtClean="0">
                <a:solidFill>
                  <a:srgbClr val="78430E"/>
                </a:solidFill>
                <a:latin typeface="Monotype Corsiva" pitchFamily="66" charset="0"/>
              </a:rPr>
            </a:br>
            <a:r>
              <a:rPr lang="ru-RU" altLang="ru-RU" b="1" dirty="0" err="1" smtClean="0">
                <a:solidFill>
                  <a:srgbClr val="78430E"/>
                </a:solidFill>
                <a:latin typeface="Monotype Corsiva" pitchFamily="66" charset="0"/>
              </a:rPr>
              <a:t>Внесюжетные</a:t>
            </a:r>
            <a:r>
              <a:rPr lang="ru-RU" altLang="ru-RU" b="1" dirty="0" smtClean="0">
                <a:solidFill>
                  <a:srgbClr val="78430E"/>
                </a:solidFill>
                <a:latin typeface="Monotype Corsiva" pitchFamily="66" charset="0"/>
              </a:rPr>
              <a:t> элементы поэмы. Образ автора в поэме</a:t>
            </a:r>
            <a:br>
              <a:rPr lang="ru-RU" altLang="ru-RU" b="1" dirty="0" smtClean="0">
                <a:solidFill>
                  <a:srgbClr val="78430E"/>
                </a:solidFill>
                <a:latin typeface="Monotype Corsiva" pitchFamily="66" charset="0"/>
              </a:rPr>
            </a:br>
            <a:r>
              <a:rPr lang="ru-RU" altLang="ru-RU" b="1" dirty="0" smtClean="0">
                <a:solidFill>
                  <a:srgbClr val="78430E"/>
                </a:solidFill>
                <a:latin typeface="Monotype Corsiva" pitchFamily="66" charset="0"/>
              </a:rPr>
              <a:t> «Мёртвые души».</a:t>
            </a:r>
            <a:endParaRPr lang="ru-RU" altLang="ru-RU" b="1" dirty="0">
              <a:solidFill>
                <a:srgbClr val="78430E"/>
              </a:solidFill>
              <a:latin typeface="Monotype Corsiva" pitchFamily="66" charset="0"/>
            </a:endParaRPr>
          </a:p>
        </p:txBody>
      </p:sp>
      <p:pic>
        <p:nvPicPr>
          <p:cNvPr id="4" name="Picture 10" descr="Гоголь"/>
          <p:cNvPicPr>
            <a:picLocks noChangeAspect="1" noChangeArrowheads="1"/>
          </p:cNvPicPr>
          <p:nvPr/>
        </p:nvPicPr>
        <p:blipFill>
          <a:blip r:embed="rId2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552" y="1484784"/>
            <a:ext cx="2981114" cy="34867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844824"/>
            <a:ext cx="66967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0" dirty="0" err="1">
                <a:latin typeface="+mn-lt"/>
              </a:rPr>
              <a:t>Внесюжетные</a:t>
            </a:r>
            <a:r>
              <a:rPr lang="ru-RU" sz="2400" b="0" dirty="0">
                <a:latin typeface="+mn-lt"/>
              </a:rPr>
              <a:t> элементы - </a:t>
            </a:r>
            <a:r>
              <a:rPr lang="ru-RU" sz="2400" b="0" dirty="0" smtClean="0">
                <a:latin typeface="+mn-lt"/>
              </a:rPr>
              <a:t>вставные </a:t>
            </a:r>
            <a:r>
              <a:rPr lang="ru-RU" sz="2400" b="0" dirty="0">
                <a:latin typeface="+mn-lt"/>
              </a:rPr>
              <a:t>эпизоды, рассказы и лирические (авторские)отступления  в эпическом или драматическом произведении, не входящие </a:t>
            </a:r>
            <a:r>
              <a:rPr lang="ru-RU" sz="2400" b="0" dirty="0" err="1">
                <a:latin typeface="+mn-lt"/>
              </a:rPr>
              <a:t>всюжетное</a:t>
            </a:r>
            <a:r>
              <a:rPr lang="ru-RU" sz="2400" b="0" dirty="0">
                <a:latin typeface="+mn-lt"/>
              </a:rPr>
              <a:t> действие</a:t>
            </a:r>
            <a:r>
              <a:rPr lang="ru-RU" sz="2400" b="0" dirty="0" smtClean="0">
                <a:latin typeface="+mn-lt"/>
              </a:rPr>
              <a:t>.</a:t>
            </a:r>
          </a:p>
          <a:p>
            <a:pPr algn="just"/>
            <a:endParaRPr lang="ru-RU" sz="2400" b="0" dirty="0">
              <a:latin typeface="+mn-lt"/>
            </a:endParaRPr>
          </a:p>
          <a:p>
            <a:pPr algn="just"/>
            <a:r>
              <a:rPr lang="ru-RU" sz="2400" b="0" dirty="0" smtClean="0">
                <a:latin typeface="+mn-lt"/>
              </a:rPr>
              <a:t> </a:t>
            </a:r>
            <a:r>
              <a:rPr lang="ru-RU" sz="2400" b="0" dirty="0">
                <a:latin typeface="+mn-lt"/>
              </a:rPr>
              <a:t>Основная функция </a:t>
            </a:r>
            <a:r>
              <a:rPr lang="ru-RU" sz="2400" b="0" dirty="0" err="1">
                <a:latin typeface="+mn-lt"/>
              </a:rPr>
              <a:t>внесюжетных</a:t>
            </a:r>
            <a:r>
              <a:rPr lang="ru-RU" sz="2400" b="0" dirty="0">
                <a:latin typeface="+mn-lt"/>
              </a:rPr>
              <a:t> элементов - расширить рамки изображаемого, дать возможность автору высказать свои мысли и чувства по поводу различных явлений жизни, напрямую не связанных с сюжетом.</a:t>
            </a:r>
          </a:p>
        </p:txBody>
      </p:sp>
    </p:spTree>
    <p:extLst>
      <p:ext uri="{BB962C8B-B14F-4D97-AF65-F5344CB8AC3E}">
        <p14:creationId xmlns:p14="http://schemas.microsoft.com/office/powerpoint/2010/main" val="234339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A0C73C8-CEA8-487E-B760-2791AD1E0969}"/>
              </a:ext>
            </a:extLst>
          </p:cNvPr>
          <p:cNvSpPr/>
          <p:nvPr/>
        </p:nvSpPr>
        <p:spPr>
          <a:xfrm>
            <a:off x="1547664" y="908720"/>
            <a:ext cx="6687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0" i="1" dirty="0">
                <a:latin typeface="Arial" charset="0"/>
              </a:rPr>
              <a:t>Роль </a:t>
            </a:r>
            <a:r>
              <a:rPr lang="ru-RU" altLang="ru-RU" sz="2800" b="0" i="1" dirty="0" err="1">
                <a:latin typeface="Arial" charset="0"/>
              </a:rPr>
              <a:t>внесюжетных</a:t>
            </a:r>
            <a:r>
              <a:rPr lang="ru-RU" altLang="ru-RU" sz="2800" b="0" i="1" dirty="0">
                <a:latin typeface="Arial" charset="0"/>
              </a:rPr>
              <a:t> элементов поэмы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4A455D-3028-44F0-ACBB-E1282E61F415}"/>
              </a:ext>
            </a:extLst>
          </p:cNvPr>
          <p:cNvSpPr/>
          <p:nvPr/>
        </p:nvSpPr>
        <p:spPr>
          <a:xfrm>
            <a:off x="2195736" y="2132856"/>
            <a:ext cx="5186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0" i="1" dirty="0">
                <a:latin typeface="Arial" charset="0"/>
              </a:rPr>
              <a:t>1. Повесть о капитане Копейкине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ACEFAE1-5EAF-4E13-951C-C14CFB88BA1E}"/>
              </a:ext>
            </a:extLst>
          </p:cNvPr>
          <p:cNvSpPr/>
          <p:nvPr/>
        </p:nvSpPr>
        <p:spPr>
          <a:xfrm>
            <a:off x="1835696" y="3013501"/>
            <a:ext cx="54726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0" i="1" dirty="0">
                <a:latin typeface="Arial" charset="0"/>
              </a:rPr>
              <a:t>2. </a:t>
            </a:r>
            <a:r>
              <a:rPr lang="ru-RU" altLang="ru-RU" sz="2400" b="0" i="1" dirty="0">
                <a:latin typeface="Arial" panose="020B0604020202020204" pitchFamily="34" charset="0"/>
                <a:cs typeface="Arial" panose="020B0604020202020204" pitchFamily="34" charset="0"/>
              </a:rPr>
              <a:t>Притча о </a:t>
            </a:r>
            <a:r>
              <a:rPr lang="ru-RU" sz="2400" b="0" i="1" dirty="0" err="1">
                <a:latin typeface="Arial" panose="020B0604020202020204" pitchFamily="34" charset="0"/>
                <a:cs typeface="Arial" panose="020B0604020202020204" pitchFamily="34" charset="0"/>
              </a:rPr>
              <a:t>Кифе</a:t>
            </a:r>
            <a:r>
              <a:rPr lang="ru-RU" sz="2400" b="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1" dirty="0" err="1">
                <a:latin typeface="Arial" panose="020B0604020202020204" pitchFamily="34" charset="0"/>
                <a:cs typeface="Arial" panose="020B0604020202020204" pitchFamily="34" charset="0"/>
              </a:rPr>
              <a:t>Мокиевиче</a:t>
            </a:r>
            <a:r>
              <a:rPr lang="ru-RU" sz="2400" b="0" i="1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400" b="0" i="1" dirty="0" err="1">
                <a:latin typeface="Arial" panose="020B0604020202020204" pitchFamily="34" charset="0"/>
                <a:cs typeface="Arial" panose="020B0604020202020204" pitchFamily="34" charset="0"/>
              </a:rPr>
              <a:t>Мокии</a:t>
            </a:r>
            <a:r>
              <a:rPr lang="ru-RU" sz="2400" b="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1" dirty="0" err="1">
                <a:latin typeface="Arial" panose="020B0604020202020204" pitchFamily="34" charset="0"/>
                <a:cs typeface="Arial" panose="020B0604020202020204" pitchFamily="34" charset="0"/>
              </a:rPr>
              <a:t>Кифовиче</a:t>
            </a:r>
            <a:r>
              <a:rPr lang="ru-RU" altLang="ru-RU" sz="2400" b="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2400" b="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endParaRPr lang="ru-RU" altLang="ru-RU" sz="2400" b="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83768" y="4255690"/>
            <a:ext cx="44013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0" i="1" dirty="0" smtClean="0">
                <a:latin typeface="Arial" pitchFamily="34" charset="0"/>
                <a:cs typeface="Arial" pitchFamily="34" charset="0"/>
              </a:rPr>
              <a:t>3. Лирическое </a:t>
            </a:r>
            <a:r>
              <a:rPr lang="ru-RU" sz="2400" b="0" i="1" dirty="0">
                <a:latin typeface="Arial" pitchFamily="34" charset="0"/>
                <a:cs typeface="Arial" pitchFamily="34" charset="0"/>
              </a:rPr>
              <a:t>отступление </a:t>
            </a:r>
            <a:endParaRPr lang="ru-RU" sz="2400" b="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0" i="1" dirty="0" smtClean="0">
                <a:latin typeface="Arial" pitchFamily="34" charset="0"/>
                <a:cs typeface="Arial" pitchFamily="34" charset="0"/>
              </a:rPr>
              <a:t>о </a:t>
            </a:r>
            <a:r>
              <a:rPr lang="ru-RU" sz="2400" b="0" i="1" dirty="0">
                <a:latin typeface="Arial" pitchFamily="34" charset="0"/>
                <a:cs typeface="Arial" pitchFamily="34" charset="0"/>
              </a:rPr>
              <a:t>птице-тройке</a:t>
            </a:r>
          </a:p>
        </p:txBody>
      </p:sp>
    </p:spTree>
    <p:extLst>
      <p:ext uri="{BB962C8B-B14F-4D97-AF65-F5344CB8AC3E}">
        <p14:creationId xmlns:p14="http://schemas.microsoft.com/office/powerpoint/2010/main" val="390388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A0C73C8-CEA8-487E-B760-2791AD1E0969}"/>
              </a:ext>
            </a:extLst>
          </p:cNvPr>
          <p:cNvSpPr/>
          <p:nvPr/>
        </p:nvSpPr>
        <p:spPr>
          <a:xfrm>
            <a:off x="1475656" y="2132856"/>
            <a:ext cx="67687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0" i="1" dirty="0" smtClean="0">
                <a:latin typeface="Arial" charset="0"/>
              </a:rPr>
              <a:t>Давайте посмотрим,</a:t>
            </a:r>
          </a:p>
          <a:p>
            <a:pPr algn="ctr">
              <a:spcBef>
                <a:spcPct val="50000"/>
              </a:spcBef>
            </a:pPr>
            <a:r>
              <a:rPr lang="ru-RU" altLang="ru-RU" sz="2800" b="0" i="1" dirty="0" smtClean="0">
                <a:latin typeface="Arial" charset="0"/>
              </a:rPr>
              <a:t> каков образ автора в поэме?</a:t>
            </a:r>
          </a:p>
          <a:p>
            <a:pPr algn="ctr">
              <a:spcBef>
                <a:spcPct val="50000"/>
              </a:spcBef>
            </a:pPr>
            <a:r>
              <a:rPr lang="ru-RU" altLang="ru-RU" sz="2800" b="0" i="1" dirty="0" smtClean="0">
                <a:latin typeface="Arial" charset="0"/>
              </a:rPr>
              <a:t>Какими чертами обладает наш автор-рассказчик? </a:t>
            </a:r>
          </a:p>
          <a:p>
            <a:pPr algn="ctr">
              <a:spcBef>
                <a:spcPct val="50000"/>
              </a:spcBef>
            </a:pPr>
            <a:r>
              <a:rPr lang="ru-RU" altLang="ru-RU" sz="2800" b="0" i="1" dirty="0" smtClean="0">
                <a:latin typeface="Arial" charset="0"/>
              </a:rPr>
              <a:t>Какова роль образа автора в поэме?</a:t>
            </a:r>
          </a:p>
          <a:p>
            <a:pPr algn="ctr">
              <a:spcBef>
                <a:spcPct val="50000"/>
              </a:spcBef>
            </a:pPr>
            <a:endParaRPr lang="ru-RU" altLang="ru-RU" sz="2800" b="0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70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752600"/>
            <a:ext cx="6336704" cy="41148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Завершение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работы групп над сюжетными картами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marL="0" indent="0" algn="just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чтение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начальных глав 2-го тома «Мёртвых душ».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208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0155C7-D580-462D-920D-0EF6EBB05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584" y="1124744"/>
            <a:ext cx="4608512" cy="1083568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ru-RU" altLang="ru-RU" sz="3600" b="1" dirty="0" smtClean="0">
                <a:solidFill>
                  <a:srgbClr val="78430E"/>
                </a:solidFill>
                <a:latin typeface="Monotype Corsiva" pitchFamily="66" charset="0"/>
              </a:rPr>
              <a:t>8 урок </a:t>
            </a:r>
            <a:br>
              <a:rPr lang="ru-RU" altLang="ru-RU" sz="3600" b="1" dirty="0" smtClean="0">
                <a:solidFill>
                  <a:srgbClr val="78430E"/>
                </a:solidFill>
                <a:latin typeface="Monotype Corsiva" pitchFamily="66" charset="0"/>
              </a:rPr>
            </a:br>
            <a:r>
              <a:rPr lang="ru-RU" altLang="ru-RU" b="1" dirty="0" smtClean="0">
                <a:solidFill>
                  <a:srgbClr val="78430E"/>
                </a:solidFill>
                <a:latin typeface="Monotype Corsiva" pitchFamily="66" charset="0"/>
              </a:rPr>
              <a:t>Второй том</a:t>
            </a:r>
            <a:br>
              <a:rPr lang="ru-RU" altLang="ru-RU" b="1" dirty="0" smtClean="0">
                <a:solidFill>
                  <a:srgbClr val="78430E"/>
                </a:solidFill>
                <a:latin typeface="Monotype Corsiva" pitchFamily="66" charset="0"/>
              </a:rPr>
            </a:br>
            <a:r>
              <a:rPr lang="ru-RU" altLang="ru-RU" b="1" dirty="0" smtClean="0">
                <a:solidFill>
                  <a:srgbClr val="78430E"/>
                </a:solidFill>
                <a:latin typeface="Monotype Corsiva" pitchFamily="66" charset="0"/>
              </a:rPr>
              <a:t> «Мёртвые душ».</a:t>
            </a:r>
            <a:endParaRPr lang="ru-RU" altLang="ru-RU" b="1" dirty="0">
              <a:solidFill>
                <a:srgbClr val="78430E"/>
              </a:solidFill>
              <a:latin typeface="Monotype Corsiva" pitchFamily="66" charset="0"/>
            </a:endParaRPr>
          </a:p>
        </p:txBody>
      </p:sp>
      <p:pic>
        <p:nvPicPr>
          <p:cNvPr id="4" name="Picture 10" descr="Гоголь"/>
          <p:cNvPicPr>
            <a:picLocks noChangeAspect="1" noChangeArrowheads="1"/>
          </p:cNvPicPr>
          <p:nvPr/>
        </p:nvPicPr>
        <p:blipFill>
          <a:blip r:embed="rId2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552" y="1484784"/>
            <a:ext cx="2981114" cy="34867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37112" y="3423920"/>
            <a:ext cx="3888432" cy="24006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ru-RU" altLang="ru-RU" sz="2000" b="0" dirty="0"/>
              <a:t>«Если совершу это творение так, как нужно его совершить, то…какой огромный, какой оригинальный сюжет.      Какая разнообразная куча? Вся Русь явится в нём!»                         </a:t>
            </a:r>
          </a:p>
          <a:p>
            <a:pPr algn="r" eaLnBrk="1" hangingPunct="1">
              <a:spcBef>
                <a:spcPct val="50000"/>
              </a:spcBef>
            </a:pPr>
            <a:r>
              <a:rPr lang="ru-RU" sz="2000" b="0" dirty="0"/>
              <a:t>Письмо Гоголя  В.А. Жуковскому</a:t>
            </a:r>
          </a:p>
        </p:txBody>
      </p:sp>
    </p:spTree>
    <p:extLst>
      <p:ext uri="{BB962C8B-B14F-4D97-AF65-F5344CB8AC3E}">
        <p14:creationId xmlns:p14="http://schemas.microsoft.com/office/powerpoint/2010/main" val="2351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По окончании </a:t>
            </a:r>
            <a:r>
              <a:rPr lang="ru-RU" dirty="0"/>
              <a:t>учебы Гоголь переезжает в </a:t>
            </a:r>
            <a:r>
              <a:rPr lang="ru-RU" dirty="0" smtClean="0"/>
              <a:t>Петербург (1828 г.) 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Работает </a:t>
            </a:r>
            <a:r>
              <a:rPr lang="ru-RU" dirty="0"/>
              <a:t>под псевдонимом В</a:t>
            </a:r>
            <a:r>
              <a:rPr lang="ru-RU" dirty="0" smtClean="0"/>
              <a:t>. Алов, </a:t>
            </a:r>
            <a:r>
              <a:rPr lang="ru-RU" dirty="0"/>
              <a:t>издает произведение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«</a:t>
            </a:r>
            <a:r>
              <a:rPr lang="ru-RU" dirty="0"/>
              <a:t>Ганс Кюхельгартен».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356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132856"/>
            <a:ext cx="6768752" cy="1143000"/>
          </a:xfrm>
        </p:spPr>
        <p:txBody>
          <a:bodyPr/>
          <a:lstStyle/>
          <a:p>
            <a:r>
              <a:rPr lang="ru-RU" dirty="0" smtClean="0"/>
              <a:t>Проверяем результаты работы групп</a:t>
            </a:r>
            <a:br>
              <a:rPr lang="ru-RU" dirty="0" smtClean="0"/>
            </a:br>
            <a:r>
              <a:rPr lang="ru-RU" sz="3200" dirty="0" smtClean="0"/>
              <a:t> (сюжетные карты по поэме)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1645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116013" y="765175"/>
            <a:ext cx="6840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0" dirty="0">
                <a:latin typeface="Arial" charset="0"/>
              </a:rPr>
              <a:t>« И СМЕХУ ОТДАЛ ОН СЕБЯ ВСЕГО…»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2627313" y="2051050"/>
            <a:ext cx="4752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1600" b="0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900113" y="1700213"/>
            <a:ext cx="2663825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200" dirty="0">
                <a:solidFill>
                  <a:srgbClr val="660033"/>
                </a:solidFill>
                <a:latin typeface="PromtImperial" pitchFamily="34" charset="0"/>
              </a:rPr>
              <a:t>Николай Васильевич Гоголь,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200" dirty="0">
                <a:solidFill>
                  <a:srgbClr val="660033"/>
                </a:solidFill>
                <a:latin typeface="PromtImperial" pitchFamily="34" charset="0"/>
              </a:rPr>
              <a:t>вечная шинель – </a:t>
            </a:r>
            <a:r>
              <a:rPr lang="ru-RU" altLang="ru-RU" sz="1200" dirty="0" err="1">
                <a:solidFill>
                  <a:srgbClr val="660033"/>
                </a:solidFill>
                <a:latin typeface="PromtImperial" pitchFamily="34" charset="0"/>
              </a:rPr>
              <a:t>внакид</a:t>
            </a:r>
            <a:r>
              <a:rPr lang="ru-RU" altLang="ru-RU" sz="1200" dirty="0">
                <a:solidFill>
                  <a:srgbClr val="660033"/>
                </a:solidFill>
                <a:latin typeface="PromtImperial" pitchFamily="34" charset="0"/>
              </a:rPr>
              <a:t>,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200" dirty="0">
                <a:solidFill>
                  <a:srgbClr val="660033"/>
                </a:solidFill>
                <a:latin typeface="PromtImperial" pitchFamily="34" charset="0"/>
              </a:rPr>
              <a:t>озирая нашу </a:t>
            </a:r>
            <a:r>
              <a:rPr lang="ru-RU" altLang="ru-RU" sz="1200" dirty="0" err="1">
                <a:solidFill>
                  <a:srgbClr val="660033"/>
                </a:solidFill>
                <a:latin typeface="PromtImperial" pitchFamily="34" charset="0"/>
              </a:rPr>
              <a:t>оголь</a:t>
            </a:r>
            <a:r>
              <a:rPr lang="ru-RU" altLang="ru-RU" sz="1200" dirty="0">
                <a:solidFill>
                  <a:srgbClr val="660033"/>
                </a:solidFill>
                <a:latin typeface="PromtImperial" pitchFamily="34" charset="0"/>
              </a:rPr>
              <a:t>,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200" dirty="0">
                <a:solidFill>
                  <a:srgbClr val="660033"/>
                </a:solidFill>
                <a:latin typeface="PromtImperial" pitchFamily="34" charset="0"/>
              </a:rPr>
              <a:t>во дворе своём сидит.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200" dirty="0">
                <a:solidFill>
                  <a:srgbClr val="660033"/>
                </a:solidFill>
                <a:latin typeface="PromtImperial" pitchFamily="34" charset="0"/>
              </a:rPr>
              <a:t>Николай Васильевич Гоголь…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200" dirty="0">
                <a:solidFill>
                  <a:srgbClr val="660033"/>
                </a:solidFill>
                <a:latin typeface="PromtImperial" pitchFamily="34" charset="0"/>
              </a:rPr>
              <a:t>Кто сумеет разгадать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200" dirty="0">
                <a:solidFill>
                  <a:srgbClr val="660033"/>
                </a:solidFill>
                <a:latin typeface="PromtImperial" pitchFamily="34" charset="0"/>
              </a:rPr>
              <a:t>наподобие ожога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200" dirty="0">
                <a:solidFill>
                  <a:srgbClr val="660033"/>
                </a:solidFill>
                <a:latin typeface="PromtImperial" pitchFamily="34" charset="0"/>
              </a:rPr>
              <a:t>на челе его печать?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200" dirty="0">
                <a:solidFill>
                  <a:srgbClr val="660033"/>
                </a:solidFill>
                <a:latin typeface="PromtImperial" pitchFamily="34" charset="0"/>
              </a:rPr>
              <a:t>Сам с собой затеяв враки,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200" dirty="0">
                <a:solidFill>
                  <a:srgbClr val="660033"/>
                </a:solidFill>
                <a:latin typeface="PromtImperial" pitchFamily="34" charset="0"/>
              </a:rPr>
              <a:t>Сунул он камину в пасть,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200" dirty="0">
                <a:solidFill>
                  <a:srgbClr val="660033"/>
                </a:solidFill>
                <a:latin typeface="PromtImperial" pitchFamily="34" charset="0"/>
              </a:rPr>
              <a:t>Словно преданной собаке –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200" dirty="0">
                <a:solidFill>
                  <a:srgbClr val="660033"/>
                </a:solidFill>
                <a:latin typeface="PromtImperial" pitchFamily="34" charset="0"/>
              </a:rPr>
              <a:t>«Мёртвых душ» вторую часть!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200" dirty="0">
                <a:solidFill>
                  <a:srgbClr val="660033"/>
                </a:solidFill>
                <a:latin typeface="PromtImperial" pitchFamily="34" charset="0"/>
              </a:rPr>
              <a:t>Но трубою дымохода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200" dirty="0">
                <a:solidFill>
                  <a:srgbClr val="660033"/>
                </a:solidFill>
                <a:latin typeface="PromtImperial" pitchFamily="34" charset="0"/>
              </a:rPr>
              <a:t>рукописный вздыбив дым,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200" dirty="0">
                <a:solidFill>
                  <a:srgbClr val="660033"/>
                </a:solidFill>
                <a:latin typeface="PromtImperial" pitchFamily="34" charset="0"/>
              </a:rPr>
              <a:t>сатанинским хороводом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200" dirty="0">
                <a:solidFill>
                  <a:srgbClr val="660033"/>
                </a:solidFill>
                <a:latin typeface="PromtImperial" pitchFamily="34" charset="0"/>
              </a:rPr>
              <a:t>Сам герой и вслед за ним –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200" dirty="0">
                <a:solidFill>
                  <a:srgbClr val="660033"/>
                </a:solidFill>
                <a:latin typeface="PromtImperial" pitchFamily="34" charset="0"/>
              </a:rPr>
              <a:t>все другие. </a:t>
            </a:r>
          </a:p>
        </p:txBody>
      </p:sp>
      <p:sp>
        <p:nvSpPr>
          <p:cNvPr id="21509" name="Text Box 10"/>
          <p:cNvSpPr txBox="1">
            <a:spLocks noChangeArrowheads="1"/>
          </p:cNvSpPr>
          <p:nvPr/>
        </p:nvSpPr>
        <p:spPr bwMode="auto">
          <a:xfrm>
            <a:off x="3779838" y="4221163"/>
            <a:ext cx="1857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b="0"/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3563938" y="4386263"/>
            <a:ext cx="2447925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200" dirty="0">
                <a:solidFill>
                  <a:srgbClr val="660033"/>
                </a:solidFill>
                <a:latin typeface="PromtImperial" pitchFamily="34" charset="0"/>
              </a:rPr>
              <a:t>Вот так дело!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200" dirty="0">
                <a:solidFill>
                  <a:srgbClr val="660033"/>
                </a:solidFill>
                <a:latin typeface="PromtImperial" pitchFamily="34" charset="0"/>
              </a:rPr>
              <a:t>Как такое может быть,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200" dirty="0">
                <a:solidFill>
                  <a:srgbClr val="660033"/>
                </a:solidFill>
                <a:latin typeface="PromtImperial" pitchFamily="34" charset="0"/>
              </a:rPr>
              <a:t>если рукопись сгорела,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200" dirty="0">
                <a:solidFill>
                  <a:srgbClr val="660033"/>
                </a:solidFill>
                <a:latin typeface="PromtImperial" pitchFamily="34" charset="0"/>
              </a:rPr>
              <a:t>а герой остался жить?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200" dirty="0">
                <a:solidFill>
                  <a:srgbClr val="660033"/>
                </a:solidFill>
                <a:latin typeface="PromtImperial" pitchFamily="34" charset="0"/>
              </a:rPr>
              <a:t>Через дали, через годы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200" dirty="0">
                <a:solidFill>
                  <a:srgbClr val="660033"/>
                </a:solidFill>
                <a:latin typeface="PromtImperial" pitchFamily="34" charset="0"/>
              </a:rPr>
              <a:t>он заброшен на беду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200" dirty="0">
                <a:solidFill>
                  <a:srgbClr val="660033"/>
                </a:solidFill>
                <a:latin typeface="PromtImperial" pitchFamily="34" charset="0"/>
              </a:rPr>
              <a:t>катапультой дымохода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200" dirty="0">
                <a:solidFill>
                  <a:srgbClr val="660033"/>
                </a:solidFill>
                <a:latin typeface="PromtImperial" pitchFamily="34" charset="0"/>
              </a:rPr>
              <a:t>в современную среду.</a:t>
            </a:r>
          </a:p>
          <a:p>
            <a:pPr eaLnBrk="1" hangingPunct="1">
              <a:spcBef>
                <a:spcPct val="50000"/>
              </a:spcBef>
            </a:pPr>
            <a:endParaRPr lang="ru-RU" altLang="ru-RU" sz="1200" dirty="0">
              <a:solidFill>
                <a:srgbClr val="660033"/>
              </a:solidFill>
              <a:latin typeface="PromtImperial" pitchFamily="34" charset="0"/>
            </a:endParaRP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5795963" y="1700213"/>
            <a:ext cx="2808287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Lucida Console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Lucida Console" pitchFamily="49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200" dirty="0">
                <a:solidFill>
                  <a:srgbClr val="660033"/>
                </a:solidFill>
                <a:latin typeface="PromtImperial" pitchFamily="34" charset="0"/>
              </a:rPr>
              <a:t>Николай Васильевич Гоголь,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200" dirty="0">
                <a:solidFill>
                  <a:srgbClr val="660033"/>
                </a:solidFill>
                <a:latin typeface="PromtImperial" pitchFamily="34" charset="0"/>
              </a:rPr>
              <a:t>сколько ж так еще сидеть,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200" dirty="0">
                <a:solidFill>
                  <a:srgbClr val="660033"/>
                </a:solidFill>
                <a:latin typeface="PromtImperial" pitchFamily="34" charset="0"/>
              </a:rPr>
              <a:t>не в ладах с собой и с богом,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200" dirty="0">
                <a:solidFill>
                  <a:srgbClr val="660033"/>
                </a:solidFill>
                <a:latin typeface="PromtImperial" pitchFamily="34" charset="0"/>
              </a:rPr>
              <a:t>в </a:t>
            </a:r>
            <a:r>
              <a:rPr lang="ru-RU" altLang="ru-RU" sz="1200" dirty="0" err="1">
                <a:solidFill>
                  <a:srgbClr val="660033"/>
                </a:solidFill>
                <a:latin typeface="PromtImperial" pitchFamily="34" charset="0"/>
              </a:rPr>
              <a:t>чисту</a:t>
            </a:r>
            <a:r>
              <a:rPr lang="ru-RU" altLang="ru-RU" sz="1200" dirty="0">
                <a:solidFill>
                  <a:srgbClr val="660033"/>
                </a:solidFill>
                <a:latin typeface="PromtImperial" pitchFamily="34" charset="0"/>
              </a:rPr>
              <a:t>  улицу глядеть?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200" dirty="0">
                <a:solidFill>
                  <a:srgbClr val="660033"/>
                </a:solidFill>
                <a:latin typeface="PromtImperial" pitchFamily="34" charset="0"/>
              </a:rPr>
              <a:t>Там стоит на перепутье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200" dirty="0">
                <a:solidFill>
                  <a:srgbClr val="660033"/>
                </a:solidFill>
                <a:latin typeface="PromtImperial" pitchFamily="34" charset="0"/>
              </a:rPr>
              <a:t>возле городских ворот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200" dirty="0">
                <a:solidFill>
                  <a:srgbClr val="660033"/>
                </a:solidFill>
                <a:latin typeface="PromtImperial" pitchFamily="34" charset="0"/>
              </a:rPr>
              <a:t>средь героев наших будней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200" dirty="0">
                <a:solidFill>
                  <a:srgbClr val="660033"/>
                </a:solidFill>
                <a:latin typeface="PromtImperial" pitchFamily="34" charset="0"/>
              </a:rPr>
              <a:t>мёртвых душ старинный род.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200" dirty="0">
                <a:solidFill>
                  <a:srgbClr val="660033"/>
                </a:solidFill>
                <a:latin typeface="PromtImperial" pitchFamily="34" charset="0"/>
              </a:rPr>
              <a:t>И как в цирке на манеже,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200" dirty="0">
                <a:solidFill>
                  <a:srgbClr val="660033"/>
                </a:solidFill>
                <a:latin typeface="PromtImperial" pitchFamily="34" charset="0"/>
              </a:rPr>
              <a:t>в номерах своих не нов.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200" dirty="0">
                <a:solidFill>
                  <a:srgbClr val="660033"/>
                </a:solidFill>
                <a:latin typeface="PromtImperial" pitchFamily="34" charset="0"/>
              </a:rPr>
              <a:t>все </a:t>
            </a:r>
            <a:r>
              <a:rPr lang="ru-RU" altLang="ru-RU" sz="1200" dirty="0" err="1">
                <a:solidFill>
                  <a:srgbClr val="660033"/>
                </a:solidFill>
                <a:latin typeface="PromtImperial" pitchFamily="34" charset="0"/>
              </a:rPr>
              <a:t>марьяжит</a:t>
            </a:r>
            <a:r>
              <a:rPr lang="ru-RU" altLang="ru-RU" sz="1200" dirty="0">
                <a:solidFill>
                  <a:srgbClr val="660033"/>
                </a:solidFill>
                <a:latin typeface="PromtImperial" pitchFamily="34" charset="0"/>
              </a:rPr>
              <a:t> да манежит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200" dirty="0">
                <a:solidFill>
                  <a:srgbClr val="660033"/>
                </a:solidFill>
                <a:latin typeface="PromtImperial" pitchFamily="34" charset="0"/>
              </a:rPr>
              <a:t>хлюст, </a:t>
            </a:r>
            <a:r>
              <a:rPr lang="ru-RU" altLang="ru-RU" sz="1200" dirty="0" err="1">
                <a:solidFill>
                  <a:srgbClr val="660033"/>
                </a:solidFill>
                <a:latin typeface="PromtImperial" pitchFamily="34" charset="0"/>
              </a:rPr>
              <a:t>ханыга</a:t>
            </a:r>
            <a:r>
              <a:rPr lang="ru-RU" altLang="ru-RU" sz="1200" dirty="0">
                <a:solidFill>
                  <a:srgbClr val="660033"/>
                </a:solidFill>
                <a:latin typeface="PromtImperial" pitchFamily="34" charset="0"/>
              </a:rPr>
              <a:t> Хлестаков!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200" dirty="0" err="1">
                <a:solidFill>
                  <a:srgbClr val="660033"/>
                </a:solidFill>
                <a:latin typeface="PromtImperial" pitchFamily="34" charset="0"/>
              </a:rPr>
              <a:t>Несгораемы</a:t>
            </a:r>
            <a:r>
              <a:rPr lang="ru-RU" altLang="ru-RU" sz="1200" dirty="0">
                <a:solidFill>
                  <a:srgbClr val="660033"/>
                </a:solidFill>
                <a:latin typeface="PromtImperial" pitchFamily="34" charset="0"/>
              </a:rPr>
              <a:t>, хоть тресни,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200" dirty="0">
                <a:solidFill>
                  <a:srgbClr val="660033"/>
                </a:solidFill>
                <a:latin typeface="PromtImperial" pitchFamily="34" charset="0"/>
              </a:rPr>
              <a:t>в этом веке, как и в том…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200" dirty="0">
                <a:solidFill>
                  <a:srgbClr val="660033"/>
                </a:solidFill>
                <a:latin typeface="PromtImperial" pitchFamily="34" charset="0"/>
              </a:rPr>
              <a:t>Видно, встать придётся с кресла,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200" dirty="0">
                <a:solidFill>
                  <a:srgbClr val="660033"/>
                </a:solidFill>
                <a:latin typeface="PromtImperial" pitchFamily="34" charset="0"/>
              </a:rPr>
              <a:t>Написать сожжённый том.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1200" u="sng" dirty="0">
                <a:solidFill>
                  <a:srgbClr val="800000"/>
                </a:solidFill>
                <a:latin typeface="PromtImperial" pitchFamily="34" charset="0"/>
              </a:rPr>
              <a:t>П. ВЕГИН</a:t>
            </a:r>
          </a:p>
        </p:txBody>
      </p:sp>
      <p:pic>
        <p:nvPicPr>
          <p:cNvPr id="24589" name="Picture 13" descr="гоголь 1"/>
          <p:cNvPicPr>
            <a:picLocks noChangeAspect="1" noChangeArrowheads="1"/>
          </p:cNvPicPr>
          <p:nvPr/>
        </p:nvPicPr>
        <p:blipFill>
          <a:blip r:embed="rId2" cstate="print">
            <a:lum bright="-12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356" y="1293767"/>
            <a:ext cx="2101850" cy="2763838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/>
      <p:bldP spid="24587" grpId="0"/>
      <p:bldP spid="2458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548680"/>
            <a:ext cx="6696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0" dirty="0" smtClean="0">
                <a:latin typeface="Arial" pitchFamily="34" charset="0"/>
                <a:cs typeface="Arial" pitchFamily="34" charset="0"/>
              </a:rPr>
              <a:t>Вспомните историю создания поэмы «Мёртвые души».</a:t>
            </a:r>
            <a:endParaRPr lang="ru-RU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74128" y="1988840"/>
            <a:ext cx="67687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Как вы думаете, «Через </a:t>
            </a:r>
            <a:r>
              <a:rPr lang="ru-RU" sz="2800" dirty="0"/>
              <a:t>какое «чистилище» Гоголь мог провести Чичикова, чтобы исправить своего героя?»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0312" y="4437112"/>
            <a:ext cx="6696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0" dirty="0" smtClean="0">
                <a:latin typeface="Arial" pitchFamily="34" charset="0"/>
                <a:cs typeface="Arial" pitchFamily="34" charset="0"/>
              </a:rPr>
              <a:t>Почему же Гоголь сжёг 2-ой том «Мёртвых душ»?</a:t>
            </a:r>
            <a:endParaRPr lang="ru-RU" sz="2800" b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86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0155C7-D580-462D-920D-0EF6EBB05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600" y="2204864"/>
            <a:ext cx="4320480" cy="1083568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ru-RU" altLang="ru-RU" sz="3600" b="1" dirty="0" smtClean="0">
                <a:solidFill>
                  <a:srgbClr val="78430E"/>
                </a:solidFill>
                <a:latin typeface="Monotype Corsiva" pitchFamily="66" charset="0"/>
              </a:rPr>
              <a:t>9 урок </a:t>
            </a:r>
            <a:br>
              <a:rPr lang="ru-RU" altLang="ru-RU" sz="3600" b="1" dirty="0" smtClean="0">
                <a:solidFill>
                  <a:srgbClr val="78430E"/>
                </a:solidFill>
                <a:latin typeface="Monotype Corsiva" pitchFamily="66" charset="0"/>
              </a:rPr>
            </a:br>
            <a:r>
              <a:rPr lang="ru-RU" altLang="ru-RU" b="1" dirty="0" smtClean="0">
                <a:solidFill>
                  <a:srgbClr val="78430E"/>
                </a:solidFill>
                <a:latin typeface="Monotype Corsiva" pitchFamily="66" charset="0"/>
              </a:rPr>
              <a:t>Сочинение по поэме Н.В. Гоголя</a:t>
            </a:r>
            <a:br>
              <a:rPr lang="ru-RU" altLang="ru-RU" b="1" dirty="0" smtClean="0">
                <a:solidFill>
                  <a:srgbClr val="78430E"/>
                </a:solidFill>
                <a:latin typeface="Monotype Corsiva" pitchFamily="66" charset="0"/>
              </a:rPr>
            </a:br>
            <a:r>
              <a:rPr lang="ru-RU" altLang="ru-RU" b="1" dirty="0" smtClean="0">
                <a:solidFill>
                  <a:srgbClr val="78430E"/>
                </a:solidFill>
                <a:latin typeface="Monotype Corsiva" pitchFamily="66" charset="0"/>
              </a:rPr>
              <a:t> «Мёртвые души».</a:t>
            </a:r>
            <a:endParaRPr lang="ru-RU" altLang="ru-RU" b="1" dirty="0">
              <a:solidFill>
                <a:srgbClr val="78430E"/>
              </a:solidFill>
              <a:latin typeface="Monotype Corsiva" pitchFamily="66" charset="0"/>
            </a:endParaRPr>
          </a:p>
        </p:txBody>
      </p:sp>
      <p:pic>
        <p:nvPicPr>
          <p:cNvPr id="4" name="Picture 10" descr="Гоголь"/>
          <p:cNvPicPr>
            <a:picLocks noChangeAspect="1" noChangeArrowheads="1"/>
          </p:cNvPicPr>
          <p:nvPr/>
        </p:nvPicPr>
        <p:blipFill>
          <a:blip r:embed="rId2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552" y="1484784"/>
            <a:ext cx="2981114" cy="34867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A0C73C8-CEA8-487E-B760-2791AD1E0969}"/>
              </a:ext>
            </a:extLst>
          </p:cNvPr>
          <p:cNvSpPr/>
          <p:nvPr/>
        </p:nvSpPr>
        <p:spPr>
          <a:xfrm>
            <a:off x="3418820" y="908720"/>
            <a:ext cx="2944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0" i="1" dirty="0">
                <a:latin typeface="Arial" charset="0"/>
              </a:rPr>
              <a:t>Темы сочинений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4A455D-3028-44F0-ACBB-E1282E61F415}"/>
              </a:ext>
            </a:extLst>
          </p:cNvPr>
          <p:cNvSpPr/>
          <p:nvPr/>
        </p:nvSpPr>
        <p:spPr>
          <a:xfrm>
            <a:off x="1331640" y="2276872"/>
            <a:ext cx="674520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AutoNum type="arabicPeriod"/>
            </a:pPr>
            <a:r>
              <a:rPr lang="ru-RU" altLang="ru-RU" sz="2400" b="0" i="1" dirty="0">
                <a:latin typeface="Arial" charset="0"/>
              </a:rPr>
              <a:t>Мёртвые и живые души в поэме Гоголя.</a:t>
            </a:r>
          </a:p>
          <a:p>
            <a:pPr marL="457200" indent="-457200">
              <a:spcBef>
                <a:spcPct val="50000"/>
              </a:spcBef>
              <a:buAutoNum type="arabicPeriod"/>
            </a:pPr>
            <a:r>
              <a:rPr lang="ru-RU" altLang="ru-RU" sz="24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Почему душа становится мёртвой?.</a:t>
            </a:r>
            <a:endParaRPr lang="ru-RU" altLang="ru-RU" sz="2400" b="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50000"/>
              </a:spcBef>
              <a:buAutoNum type="arabicPeriod"/>
            </a:pPr>
            <a:r>
              <a:rPr lang="ru-RU" altLang="ru-RU" sz="24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Мёртвые души сегодня.</a:t>
            </a:r>
            <a:endParaRPr lang="ru-RU" altLang="ru-RU" sz="2400" b="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50000"/>
              </a:spcBef>
              <a:buAutoNum type="arabicPeriod"/>
            </a:pPr>
            <a:r>
              <a:rPr lang="ru-RU" altLang="ru-RU" sz="24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Есть ли Чичиков во мне?</a:t>
            </a:r>
          </a:p>
        </p:txBody>
      </p:sp>
    </p:spTree>
    <p:extLst>
      <p:ext uri="{BB962C8B-B14F-4D97-AF65-F5344CB8AC3E}">
        <p14:creationId xmlns:p14="http://schemas.microsoft.com/office/powerpoint/2010/main" val="204967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В 1830</a:t>
            </a:r>
            <a:r>
              <a:rPr lang="ru-RU" dirty="0"/>
              <a:t> </a:t>
            </a:r>
            <a:r>
              <a:rPr lang="ru-RU" dirty="0" smtClean="0"/>
              <a:t>г. пишет </a:t>
            </a:r>
            <a:r>
              <a:rPr lang="ru-RU" dirty="0"/>
              <a:t>повесть «</a:t>
            </a:r>
            <a:r>
              <a:rPr lang="ru-RU" dirty="0" err="1"/>
              <a:t>Бисаврюк</a:t>
            </a:r>
            <a:r>
              <a:rPr lang="ru-RU" dirty="0"/>
              <a:t>, или Вечер накануне Ивана Купала</a:t>
            </a:r>
            <a:r>
              <a:rPr lang="ru-RU" dirty="0" smtClean="0"/>
              <a:t>».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Сближается с В.А. Жуковским и А.С. </a:t>
            </a:r>
            <a:r>
              <a:rPr lang="ru-RU" dirty="0" smtClean="0"/>
              <a:t>Пушкиным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081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my-hit.org/storage/396086_1920x1080x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278" y="1196752"/>
            <a:ext cx="5791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pimg.mycdn.me/getImage?disableStub=true&amp;type=VIDEO_S_720&amp;url=http%3A%2F%2Fi.mycdn.me%2Fimage%3Fid%3D867482811207%26t%3D50%26plc%3DWEB%26tkn%3D*gWTCKWWXLEeg2lFSjv6fSErW4uQ&amp;signatureToken=va_3UKdmrXqBYiuLXRPZV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56992"/>
            <a:ext cx="5993904" cy="337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2.rozetka.ua/goods/1647716/9828074_images_164771687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2" t="6761" r="20874" b="8250"/>
          <a:stretch/>
        </p:blipFill>
        <p:spPr bwMode="auto">
          <a:xfrm>
            <a:off x="2627784" y="476672"/>
            <a:ext cx="4161656" cy="605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64288" y="6093296"/>
            <a:ext cx="9476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1831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098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feb-web.ru/feb/litnas/pictures/l58-547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98" y="188639"/>
            <a:ext cx="8171358" cy="655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35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традь">
  <a:themeElements>
    <a:clrScheme name="Тетрадь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Console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Console" pitchFamily="49" charset="0"/>
          </a:defRPr>
        </a:defPPr>
      </a:lstStyle>
    </a:lnDef>
  </a:objectDefaults>
  <a:extraClrSchemeLst>
    <a:extraClrScheme>
      <a:clrScheme name="Тетрадь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Designs\Тетрадь.pot</Template>
  <TotalTime>1481</TotalTime>
  <Words>2167</Words>
  <Application>Microsoft Office PowerPoint</Application>
  <PresentationFormat>Экран (4:3)</PresentationFormat>
  <Paragraphs>351</Paragraphs>
  <Slides>64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74" baseType="lpstr">
      <vt:lpstr>Arial</vt:lpstr>
      <vt:lpstr>Calibri</vt:lpstr>
      <vt:lpstr>Century</vt:lpstr>
      <vt:lpstr>Helvetica Neue</vt:lpstr>
      <vt:lpstr>Lucida Console</vt:lpstr>
      <vt:lpstr>Monotype Corsiva</vt:lpstr>
      <vt:lpstr>PromtImperial</vt:lpstr>
      <vt:lpstr>Times New Roman</vt:lpstr>
      <vt:lpstr>Wingdings</vt:lpstr>
      <vt:lpstr>Тетрадь</vt:lpstr>
      <vt:lpstr>Николай  Васильевич  Гоголь (Система уроков по поэме «Мёртвые души») </vt:lpstr>
      <vt:lpstr>1 урок  Николай Васильевич  Гоголь. Биография писателя.</vt:lpstr>
      <vt:lpstr>Дом в имении отца Гоголя</vt:lpstr>
      <vt:lpstr>Полтавское уездное училище</vt:lpstr>
      <vt:lpstr>Нежинская гимназия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  <vt:lpstr>2 урок  История создания поэмы  «Мёртвые души».</vt:lpstr>
      <vt:lpstr>Проверяем домашнее задание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  <vt:lpstr>3-4 урок и Образы помещиков  в поэме  «Мёртвые души».</vt:lpstr>
      <vt:lpstr>Какими средствами пользуется автор для создания образа героя?</vt:lpstr>
      <vt:lpstr>План характеристики  образов помещиков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  <vt:lpstr>5 урок  Губернский город и его жители  в поэме  «Мёртвые души».</vt:lpstr>
      <vt:lpstr>Шапка вопросов</vt:lpstr>
      <vt:lpstr>Инсценировка эпизодов, характеризующих жителей губернского города. </vt:lpstr>
      <vt:lpstr>Выводы?</vt:lpstr>
      <vt:lpstr>Домашнее задание</vt:lpstr>
      <vt:lpstr>6 урок  Образ Чичикова  в поэме  «Мёртвые души».</vt:lpstr>
      <vt:lpstr>План характеристики  Чичикова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  <vt:lpstr>7 урок  Внесюжетные элементы поэмы. Образ автора в поэме  «Мёртвые души».</vt:lpstr>
      <vt:lpstr>Презентация PowerPoint</vt:lpstr>
      <vt:lpstr>Презентация PowerPoint</vt:lpstr>
      <vt:lpstr>Презентация PowerPoint</vt:lpstr>
      <vt:lpstr>Домашнее задание</vt:lpstr>
      <vt:lpstr>8 урок  Второй том  «Мёртвые душ».</vt:lpstr>
      <vt:lpstr>Проверяем результаты работы групп  (сюжетные карты по поэме)</vt:lpstr>
      <vt:lpstr>Презентация PowerPoint</vt:lpstr>
      <vt:lpstr>Презентация PowerPoint</vt:lpstr>
      <vt:lpstr>9 урок  Сочинение по поэме Н.В. Гоголя  «Мёртвые души».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Гульмира</cp:lastModifiedBy>
  <cp:revision>170</cp:revision>
  <dcterms:created xsi:type="dcterms:W3CDTF">2004-02-27T02:54:31Z</dcterms:created>
  <dcterms:modified xsi:type="dcterms:W3CDTF">2021-02-14T09:33:48Z</dcterms:modified>
</cp:coreProperties>
</file>