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9" r:id="rId5"/>
    <p:sldId id="262" r:id="rId6"/>
    <p:sldId id="268" r:id="rId7"/>
    <p:sldId id="260" r:id="rId8"/>
    <p:sldId id="261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Терминологический диктант.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300" b="1" dirty="0" smtClean="0"/>
              <a:t>1) Два или несколько самостоятельных слов, объединенных по смыслу и грамматически</a:t>
            </a:r>
          </a:p>
          <a:p>
            <a:pPr>
              <a:buNone/>
            </a:pPr>
            <a:r>
              <a:rPr lang="ru-RU" sz="3300" b="1" dirty="0" smtClean="0"/>
              <a:t>2) Из каких слов состоит словосочетание</a:t>
            </a:r>
          </a:p>
          <a:p>
            <a:pPr>
              <a:buNone/>
            </a:pPr>
            <a:r>
              <a:rPr lang="ru-RU" sz="3300" b="1" dirty="0" smtClean="0"/>
              <a:t>3) Какова связь между главным и зависимым словом в словосочетании </a:t>
            </a:r>
          </a:p>
          <a:p>
            <a:pPr>
              <a:buNone/>
            </a:pPr>
            <a:r>
              <a:rPr lang="ru-RU" sz="3300" b="1" dirty="0" smtClean="0"/>
              <a:t>4) Подчинительная связь, при которой с изменением формы главного слова изменяются и все формы зависимого слова </a:t>
            </a:r>
          </a:p>
          <a:p>
            <a:pPr>
              <a:buNone/>
            </a:pPr>
            <a:r>
              <a:rPr lang="ru-RU" sz="3300" b="1" dirty="0" smtClean="0"/>
              <a:t>5) Подчинительная связь, при которой зависимым словом являются неизменяемые слова</a:t>
            </a:r>
          </a:p>
          <a:p>
            <a:pPr>
              <a:buNone/>
            </a:pPr>
            <a:r>
              <a:rPr lang="ru-RU" sz="3300" b="1" dirty="0" smtClean="0"/>
              <a:t>6) Раздел науки о языке, в котором изучается строение и значение словосочетаний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4. Словосочетание С НЕЖНОСТЬЮ СМОТРИТ из приведённого ниже предложения построено на основе УПРАВЛЕНИЯ. Замените его синонимичным словосочетанием со связью ПРИМЫКАНИЕ:</a:t>
            </a:r>
            <a:endParaRPr lang="ru-RU" sz="3600" dirty="0" smtClean="0"/>
          </a:p>
          <a:p>
            <a:pPr>
              <a:buNone/>
            </a:pPr>
            <a:r>
              <a:rPr lang="ru-RU" sz="3600" i="1" dirty="0" smtClean="0"/>
              <a:t>	</a:t>
            </a:r>
            <a:r>
              <a:rPr lang="ru-RU" sz="3600" i="1" dirty="0" err="1" smtClean="0"/>
              <a:t>Динка</a:t>
            </a:r>
            <a:r>
              <a:rPr lang="ru-RU" sz="3600" i="1" dirty="0" smtClean="0"/>
              <a:t> </a:t>
            </a:r>
            <a:r>
              <a:rPr lang="ru-RU" sz="3600" i="1" dirty="0" smtClean="0"/>
              <a:t>с нежностью смотрит на спящую сестру, потом снова на пустынную ночную улицу. (В.Осеева)</a:t>
            </a:r>
            <a:endParaRPr lang="ru-RU" sz="3600" dirty="0" smtClean="0"/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5. Словосочетание ХЛЕБНЫМИ КРОШКАМИ из приведённого ниже предложения построено на основе СОГЛАСОВАНИЯ. Замените его синонимичным словосочетанием со связью УПРАВЛЕНИЕ. </a:t>
            </a:r>
            <a:endParaRPr lang="ru-RU" sz="3600" dirty="0" smtClean="0"/>
          </a:p>
          <a:p>
            <a:pPr>
              <a:buNone/>
            </a:pPr>
            <a:r>
              <a:rPr lang="ru-RU" sz="3600" i="1" dirty="0" smtClean="0"/>
              <a:t>	Воробьи </a:t>
            </a:r>
            <a:r>
              <a:rPr lang="ru-RU" sz="3600" i="1" dirty="0" smtClean="0"/>
              <a:t>задорно чирикали, храбро подпрыгивая на ступени террасы за хлебными крошками. (К.Станюкович)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Самопроверка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/>
              <a:t>парили без шума</a:t>
            </a:r>
            <a:br>
              <a:rPr lang="ru-RU" sz="4800" dirty="0" smtClean="0"/>
            </a:br>
            <a:r>
              <a:rPr lang="ru-RU" sz="4800" dirty="0" smtClean="0"/>
              <a:t>горные хребты</a:t>
            </a:r>
            <a:br>
              <a:rPr lang="ru-RU" sz="4800" dirty="0" smtClean="0"/>
            </a:br>
            <a:r>
              <a:rPr lang="ru-RU" sz="4800" dirty="0" smtClean="0"/>
              <a:t>библиотека для детей</a:t>
            </a:r>
            <a:br>
              <a:rPr lang="ru-RU" sz="4800" dirty="0" smtClean="0"/>
            </a:br>
            <a:r>
              <a:rPr lang="ru-RU" sz="4800" dirty="0" smtClean="0"/>
              <a:t>не поскупилась на награды</a:t>
            </a:r>
            <a:br>
              <a:rPr lang="ru-RU" sz="4800" dirty="0" smtClean="0"/>
            </a:br>
            <a:r>
              <a:rPr lang="ru-RU" sz="4800" dirty="0" smtClean="0"/>
              <a:t>шляпа из соломы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Рефлексия.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Оцените </a:t>
            </a:r>
            <a:r>
              <a:rPr lang="ru-RU" dirty="0" smtClean="0"/>
              <a:t>свои знания и умения по теме «Словосочетание»</a:t>
            </a:r>
          </a:p>
          <a:p>
            <a:r>
              <a:rPr lang="ru-RU" dirty="0" smtClean="0"/>
              <a:t>Я уверен(а), что справлюсь со всеми заданиями самостоятельно</a:t>
            </a:r>
          </a:p>
          <a:p>
            <a:r>
              <a:rPr lang="ru-RU" dirty="0" smtClean="0"/>
              <a:t>Мне кажется, что справлюсь со всеми заданиями </a:t>
            </a:r>
          </a:p>
          <a:p>
            <a:r>
              <a:rPr lang="ru-RU" dirty="0" smtClean="0"/>
              <a:t>Мне кажется, что не справлюсь со всеми заданиями </a:t>
            </a:r>
          </a:p>
          <a:p>
            <a:r>
              <a:rPr lang="ru-RU" dirty="0" smtClean="0"/>
              <a:t>Я не смогу выполнить задания по теме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Терминологический диктант.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400" b="1" dirty="0" smtClean="0">
                <a:solidFill>
                  <a:srgbClr val="002060"/>
                </a:solidFill>
              </a:rPr>
              <a:t>словосочетание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400" b="1" dirty="0" smtClean="0">
                <a:solidFill>
                  <a:srgbClr val="002060"/>
                </a:solidFill>
              </a:rPr>
              <a:t>из главного и зависимого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400" b="1" dirty="0" smtClean="0">
                <a:solidFill>
                  <a:srgbClr val="002060"/>
                </a:solidFill>
              </a:rPr>
              <a:t>подчинительная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400" b="1" dirty="0" smtClean="0">
                <a:solidFill>
                  <a:srgbClr val="002060"/>
                </a:solidFill>
              </a:rPr>
              <a:t>согласование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400" b="1" dirty="0" smtClean="0">
                <a:solidFill>
                  <a:srgbClr val="002060"/>
                </a:solidFill>
              </a:rPr>
              <a:t>примыкание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400" b="1" dirty="0" smtClean="0">
                <a:solidFill>
                  <a:srgbClr val="002060"/>
                </a:solidFill>
              </a:rPr>
              <a:t>синтаксис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Задание: определить способ подчинительной связи в словосочетаниях .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55576" y="1628803"/>
          <a:ext cx="6011598" cy="5067300"/>
        </p:xfrm>
        <a:graphic>
          <a:graphicData uri="http://schemas.openxmlformats.org/drawingml/2006/table">
            <a:tbl>
              <a:tblPr/>
              <a:tblGrid>
                <a:gridCol w="6011598"/>
              </a:tblGrid>
              <a:tr h="38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1) Бежать быстро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2) Говорить тихо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3) Увидел в небе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4) Катилась по дороге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5) Крупные камни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6) Приближался к месту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7) Пушистый снег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8) Зеленый лес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9) Робко подошел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10) Очень тихо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Синтаксический разбор </a:t>
            </a:r>
            <a:r>
              <a:rPr lang="ru-RU" dirty="0" smtClean="0"/>
              <a:t>словосочетаний.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ЦЕЛИ </a:t>
            </a:r>
            <a:r>
              <a:rPr lang="ru-RU" b="1" dirty="0" smtClean="0"/>
              <a:t>УРОКА:</a:t>
            </a:r>
            <a:endParaRPr lang="ru-RU" dirty="0" smtClean="0"/>
          </a:p>
          <a:p>
            <a:pPr algn="l"/>
            <a:r>
              <a:rPr lang="ru-RU" dirty="0" smtClean="0"/>
              <a:t>• отработать навыки работы со словосочетанием.</a:t>
            </a:r>
          </a:p>
          <a:p>
            <a:pPr algn="l"/>
            <a:r>
              <a:rPr lang="ru-RU" dirty="0" smtClean="0"/>
              <a:t>• проверить понимание учащимися главного и зависимого слова в словосочетании.</a:t>
            </a:r>
          </a:p>
          <a:p>
            <a:pPr algn="l"/>
            <a:r>
              <a:rPr lang="ru-RU" dirty="0" smtClean="0"/>
              <a:t>• закрепить знания по видам связи слов в словосочетаниях, их структуре.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2492897"/>
          <a:ext cx="8136904" cy="2102462"/>
        </p:xfrm>
        <a:graphic>
          <a:graphicData uri="http://schemas.openxmlformats.org/drawingml/2006/table">
            <a:tbl>
              <a:tblPr/>
              <a:tblGrid>
                <a:gridCol w="2712018"/>
                <a:gridCol w="2712018"/>
                <a:gridCol w="2712868"/>
              </a:tblGrid>
              <a:tr h="761342">
                <a:tc>
                  <a:txBody>
                    <a:bodyPr/>
                    <a:lstStyle/>
                    <a:p>
                      <a:r>
                        <a:rPr lang="ru-RU" sz="4400" i="1" dirty="0" smtClean="0">
                          <a:latin typeface="Times New Roman"/>
                          <a:ea typeface="Times New Roman"/>
                        </a:rPr>
                        <a:t>примыкание </a:t>
                      </a:r>
                      <a:endParaRPr lang="ru-RU" sz="4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i="1" dirty="0">
                          <a:latin typeface="Times New Roman"/>
                          <a:ea typeface="Times New Roman"/>
                        </a:rPr>
                        <a:t>согласование</a:t>
                      </a:r>
                      <a:endParaRPr lang="ru-RU" sz="4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i="1" dirty="0">
                          <a:latin typeface="Times New Roman"/>
                          <a:ea typeface="Times New Roman"/>
                        </a:rPr>
                        <a:t>управление</a:t>
                      </a:r>
                      <a:endParaRPr lang="ru-RU" sz="4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342">
                <a:tc>
                  <a:txBody>
                    <a:bodyPr/>
                    <a:lstStyle/>
                    <a:p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ОГЭ – </a:t>
            </a:r>
            <a:r>
              <a:rPr lang="ru-RU" b="1" u="sng" dirty="0" smtClean="0">
                <a:solidFill>
                  <a:srgbClr val="C00000"/>
                </a:solidFill>
              </a:rPr>
              <a:t>2016. Задание7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Словосочетание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b="1" i="1" u="sng" dirty="0" smtClean="0"/>
              <a:t>Пример </a:t>
            </a:r>
            <a:r>
              <a:rPr lang="ru-RU" b="1" i="1" u="sng" dirty="0" smtClean="0"/>
              <a:t>задания 7.</a:t>
            </a:r>
            <a:r>
              <a:rPr lang="ru-RU" dirty="0" smtClean="0"/>
              <a:t> </a:t>
            </a:r>
            <a:r>
              <a:rPr lang="ru-RU" i="1" dirty="0" smtClean="0"/>
              <a:t>Замените словосочетание </a:t>
            </a:r>
            <a:r>
              <a:rPr lang="ru-RU" b="1" i="1" dirty="0" smtClean="0"/>
              <a:t>«озиралась грациозно»</a:t>
            </a:r>
            <a:r>
              <a:rPr lang="ru-RU" dirty="0" smtClean="0"/>
              <a:t>,</a:t>
            </a:r>
            <a:r>
              <a:rPr lang="ru-RU" i="1" dirty="0" smtClean="0"/>
              <a:t> построенное на основе </a:t>
            </a:r>
            <a:r>
              <a:rPr lang="ru-RU" b="1" i="1" dirty="0" smtClean="0"/>
              <a:t>примыкания</a:t>
            </a:r>
            <a:r>
              <a:rPr lang="ru-RU" i="1" dirty="0" smtClean="0"/>
              <a:t>, синонимичным словосочетанием со связью </a:t>
            </a:r>
            <a:r>
              <a:rPr lang="ru-RU" b="1" i="1" dirty="0" smtClean="0"/>
              <a:t>управление.</a:t>
            </a:r>
            <a:r>
              <a:rPr lang="ru-RU" i="1" dirty="0" smtClean="0"/>
              <a:t> Напишите получившееся словосочетание.</a:t>
            </a:r>
            <a:endParaRPr lang="ru-RU" dirty="0" smtClean="0"/>
          </a:p>
          <a:p>
            <a:r>
              <a:rPr lang="ru-RU" sz="4000" b="1" dirty="0" smtClean="0"/>
              <a:t>Ответ: </a:t>
            </a:r>
            <a:r>
              <a:rPr lang="ru-RU" sz="4000" b="1" dirty="0" smtClean="0"/>
              <a:t>озиралась с грациозностью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1. Словосочетание ДАЛЬ МОРЯ из приведённого ниже предложения построено на основе УПРАВЛЕНИЯ. Замените его синонимичным словосочетанием со связью СОГЛАСОВАНИЕ: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Вечером Катя одиноко сидела на скамеечке у пляжа и горящими глазами смотрела в вольную даль моря. (В.Вересаев)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___________________________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2. Словосочетание НЕПРИЯЗНЕННО ПОВЕРНУЛСЯ из приведённого ниже предложения построено на основе ПРИМЫКАНИЯ. Замените его синонимичным словосочетанием со связью УПРАВЛЕНИЕ: </a:t>
            </a:r>
            <a:endParaRPr lang="ru-RU" sz="3600" dirty="0" smtClean="0"/>
          </a:p>
          <a:p>
            <a:pPr>
              <a:buNone/>
            </a:pPr>
            <a:r>
              <a:rPr lang="ru-RU" sz="4000" i="1" dirty="0" smtClean="0"/>
              <a:t>Греков выпрямился в кресле и почти неприязненно повернулся к двери. (Ю.Бондарев)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3. Словосочетание БРЕЗЕНТОВЫЙ МЕШОК из приведённого ниже предложения построено на основе СОГЛАСОВАНИЯ. Замените его синонимичным словосочетанием со связью УПРАВЛЕНИЕ. </a:t>
            </a:r>
            <a:endParaRPr lang="ru-RU" sz="3600" dirty="0" smtClean="0"/>
          </a:p>
          <a:p>
            <a:pPr>
              <a:buNone/>
            </a:pPr>
            <a:r>
              <a:rPr lang="ru-RU" sz="3600" i="1" dirty="0" smtClean="0"/>
              <a:t>Австриец устало тащил на плечах тяжелый брезентовый мешок. (В.Быков)</a:t>
            </a:r>
            <a:endParaRPr lang="ru-RU" sz="3600" dirty="0" smtClean="0"/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353</Words>
  <Application>Microsoft Office PowerPoint</Application>
  <PresentationFormat>Экран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Терминологический диктант. </vt:lpstr>
      <vt:lpstr>Терминологический диктант. </vt:lpstr>
      <vt:lpstr>Задание: определить способ подчинительной связи в словосочетаниях .</vt:lpstr>
      <vt:lpstr>Синтаксический разбор словосочетаний. </vt:lpstr>
      <vt:lpstr>Самостоятельная работа.</vt:lpstr>
      <vt:lpstr>ОГЭ – 2016. Задание7 Словосочетание  </vt:lpstr>
      <vt:lpstr>Слайд 7</vt:lpstr>
      <vt:lpstr>Слайд 8</vt:lpstr>
      <vt:lpstr>Слайд 9</vt:lpstr>
      <vt:lpstr>Слайд 10</vt:lpstr>
      <vt:lpstr>Слайд 11</vt:lpstr>
      <vt:lpstr>Самопроверка </vt:lpstr>
      <vt:lpstr> Рефлексия.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2015-05-21T12:57:09Z</dcterms:created>
  <dcterms:modified xsi:type="dcterms:W3CDTF">2015-12-28T16:40:15Z</dcterms:modified>
</cp:coreProperties>
</file>