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5" r:id="rId2"/>
    <p:sldId id="274" r:id="rId3"/>
    <p:sldId id="264" r:id="rId4"/>
    <p:sldId id="278" r:id="rId5"/>
    <p:sldId id="293" r:id="rId6"/>
    <p:sldId id="260" r:id="rId7"/>
    <p:sldId id="279" r:id="rId8"/>
    <p:sldId id="280" r:id="rId9"/>
    <p:sldId id="282" r:id="rId10"/>
    <p:sldId id="281" r:id="rId11"/>
    <p:sldId id="284" r:id="rId12"/>
    <p:sldId id="258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277" r:id="rId21"/>
    <p:sldId id="291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81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72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9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5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54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8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7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26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6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9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7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083C-6C00-449E-986B-84D696898FF6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1C170-521B-4D50-9F97-5C3469604C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5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93846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Урок развития речи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5984" y="4286256"/>
            <a:ext cx="6205524" cy="1571636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8258204" cy="10183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Определите, к какому типу нужно отнести данный текст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543956" cy="509751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Кот обворовывал нас каждую ночь. Он воровал все: мясо, сметану, молоко и хлеб. Наконец кот попался. Он залез в лаз под домом. Мы заложили лаз старой рыбацкой сетью и начали ждать. Когда Ленька схватил кота и поднял над землей, мы рассмотрели негодника. Он оказался тощим беспризорником с белыми подпалинами на животе.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“Что же с ним делать?”– спросил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“Выдрать, ”– ответил я. Тогда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прикоснулся к коту, погладил по худенькой спинке и придумал: “Надо его накормить!”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втащили кота в чулан и дали ему сытный ужин. Кот ел больше часа. С этого дня он у нас прижился и прекратил воровать.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1470025"/>
          </a:xfrm>
        </p:spPr>
        <p:txBody>
          <a:bodyPr/>
          <a:lstStyle/>
          <a:p>
            <a:r>
              <a:rPr lang="ru-RU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Рассуждения в школьной жизни?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589588"/>
            <a:ext cx="8497887" cy="1031875"/>
          </a:xfrm>
        </p:spPr>
        <p:txBody>
          <a:bodyPr/>
          <a:lstStyle/>
          <a:p>
            <a:r>
              <a:rPr lang="ru-RU" sz="3600" b="1" i="1" u="sng">
                <a:solidFill>
                  <a:srgbClr val="333399"/>
                </a:solidFill>
              </a:rPr>
              <a:t>«Сегодня на уроке я научился…»</a:t>
            </a:r>
          </a:p>
        </p:txBody>
      </p:sp>
      <p:pic>
        <p:nvPicPr>
          <p:cNvPr id="17413" name="Picture 5" descr="0d7bfbb42edcbbc148491e5164e3ef6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1700213"/>
            <a:ext cx="2520950" cy="2305050"/>
          </a:xfrm>
          <a:prstGeom prst="rect">
            <a:avLst/>
          </a:prstGeom>
          <a:noFill/>
        </p:spPr>
      </p:pic>
      <p:pic>
        <p:nvPicPr>
          <p:cNvPr id="17415" name="Picture 7" descr="740a73b396965654d5e45d53b47d4e2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420938"/>
            <a:ext cx="2952750" cy="2305050"/>
          </a:xfrm>
          <a:prstGeom prst="rect">
            <a:avLst/>
          </a:prstGeom>
          <a:noFill/>
        </p:spPr>
      </p:pic>
      <p:pic>
        <p:nvPicPr>
          <p:cNvPr id="17416" name="Picture 8" descr="девочка у дос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1773238"/>
            <a:ext cx="2447925" cy="31924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89936"/>
          </a:xfrm>
        </p:spPr>
        <p:txBody>
          <a:bodyPr/>
          <a:lstStyle/>
          <a:p>
            <a:pPr algn="ctr"/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Схема</a:t>
            </a:r>
            <a:b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текста-рассуждения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97378"/>
          </a:xfrm>
        </p:spPr>
        <p:txBody>
          <a:bodyPr>
            <a:normAutofit/>
          </a:bodyPr>
          <a:lstStyle/>
          <a:p>
            <a:r>
              <a:rPr lang="ru-RU" sz="4400" b="1" u="sng" dirty="0" smtClean="0"/>
              <a:t>Тезис</a:t>
            </a:r>
            <a:endParaRPr lang="ru-RU" sz="4400" b="1" dirty="0" smtClean="0"/>
          </a:p>
          <a:p>
            <a:r>
              <a:rPr lang="ru-RU" sz="4400" b="1" u="sng" dirty="0" smtClean="0"/>
              <a:t>Доказательства</a:t>
            </a:r>
            <a:endParaRPr lang="ru-RU" sz="4400" b="1" dirty="0" smtClean="0"/>
          </a:p>
          <a:p>
            <a:r>
              <a:rPr lang="ru-RU" sz="4400" b="1" u="sng" dirty="0" smtClean="0"/>
              <a:t>Вывод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7494"/>
            <a:ext cx="8186766" cy="11612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186766" cy="5026072"/>
          </a:xfrm>
        </p:spPr>
        <p:txBody>
          <a:bodyPr>
            <a:normAutofit fontScale="92500" lnSpcReduction="10000"/>
          </a:bodyPr>
          <a:lstStyle/>
          <a:p>
            <a:r>
              <a:rPr lang="ru-RU" sz="4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Тезис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– основное положение, мысль, которую надо доказать.</a:t>
            </a:r>
          </a:p>
          <a:p>
            <a:r>
              <a:rPr lang="ru-RU" sz="4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Доказательства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– основные доводы, факты, используемые для подтверждения тезиса.</a:t>
            </a:r>
          </a:p>
          <a:p>
            <a:r>
              <a:rPr lang="ru-RU" sz="4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– это то, что следует из сказанного выше.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Какие элементы рассуждения мы встречаем в данном тексте?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 бег – имя существительное.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Попытаемся доказать это.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Во-первых, оно обозначает предмет в грамматическом смысле этого слова, к нему можно задать вопрос что?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Во-вторых, слово бег относится к одному из трех родов, а именно – к мужскому: этот бег, быстрый бег, красивый бег…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В-третьих, слово бег склоняется, т. е. изменяется по падежам: бег, бега, бегу…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В-четвертых, в предложении слово бег чаще всего является подлежащим и дополнением. Например: Красив бег этого спортсмена! Здесь бег-подлежащее.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Итак, мы доказали, что слово бег – имя существительное, потому что оно обладает всеми признаками данной части речи.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С. 14</a:t>
            </a:r>
          </a:p>
          <a:p>
            <a:r>
              <a:rPr lang="ru-RU" dirty="0" smtClean="0"/>
              <a:t>Упр. 398</a:t>
            </a:r>
          </a:p>
          <a:p>
            <a:r>
              <a:rPr lang="ru-RU" dirty="0" smtClean="0"/>
              <a:t>Упр. 399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Слова-помощники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Тезис: </a:t>
            </a:r>
            <a:r>
              <a:rPr lang="ru-RU" b="1" dirty="0" smtClean="0"/>
              <a:t>я считаю, по-моему,</a:t>
            </a:r>
            <a:r>
              <a:rPr lang="ru-RU" dirty="0" smtClean="0"/>
              <a:t> </a:t>
            </a:r>
            <a:r>
              <a:rPr lang="ru-RU" b="1" dirty="0" smtClean="0"/>
              <a:t>мне кажется, на мой взгляд, он утверждает…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Доказательства: </a:t>
            </a:r>
            <a:r>
              <a:rPr lang="ru-RU" b="1" dirty="0" smtClean="0"/>
              <a:t>во-первых, во-вторых, в-третьих, кроме того, к примеру, чтобы убедиться…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Вывод:</a:t>
            </a:r>
            <a:r>
              <a:rPr lang="ru-RU" b="1" dirty="0" smtClean="0"/>
              <a:t> таким</a:t>
            </a:r>
            <a:r>
              <a:rPr lang="ru-RU" dirty="0" smtClean="0"/>
              <a:t> </a:t>
            </a:r>
            <a:r>
              <a:rPr lang="ru-RU" b="1" dirty="0" smtClean="0"/>
              <a:t>образом, итак, я пришел к выводу, мы убедились в том, следовательно…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429684" cy="164307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заданному тезису составить текст рассуждение, сохраняя все структурные элементы рассуждения и используя слова-помощники.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4"/>
            <a:ext cx="8186766" cy="424025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Мы с моей подругой Машей очень любим читать.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Друзья всегда помогают друг другу.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Собака – друг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“Вы редактируете в детском журнале страницу “Дружный класс”. Помогите автору сделать его письмо более убедительным и грамотным”.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45720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классы должны быть дружными. А наш класс недружный. Попробую вам доказать.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Во-первых, наш класс недружный потому, что на каждой перемене спорят, обзываются и даже дерутся.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Во-вторых, не в полном составе участвует в трудовых делах, многие не являются без уважительных причин.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В-третьих, ребята плохо выполняют свои поручения.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самое главное, наш класс не всегда здоровается с учителями и директором.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Значит, наш класс недружный.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“Вы редактируете в детском журнале страницу “Дружный класс”. Помогите автору сделать его письмо более убедительным и грамотным”.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4572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думаю, что наш класс дружный. Во-первых, мы вместе ходим в походы и на экскурсии. Во-вторых, всегда помогаем друг другу. В– третьих, все дружно участвуем в соревнованиях, в трудовых делах, вместе озеленяем школу. Хорошо учимся, помогаем отстающим. В общем, я считаю, что мы дружные ребята! А вы как думаете?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3429024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Рассуждение</a:t>
            </a:r>
            <a:endParaRPr lang="ru-RU" sz="6600" dirty="0"/>
          </a:p>
        </p:txBody>
      </p:sp>
      <p:pic>
        <p:nvPicPr>
          <p:cNvPr id="4" name="Содержимое 3" descr="to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3212976"/>
            <a:ext cx="4019550" cy="1895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Доказательства в рассуждении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8258204" cy="31353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из книг                   из жизни</a:t>
            </a:r>
            <a:r>
              <a:rPr lang="ru-RU" dirty="0" smtClean="0"/>
              <a:t>                                      </a:t>
            </a:r>
          </a:p>
          <a:p>
            <a:pPr>
              <a:buNone/>
            </a:pPr>
            <a:r>
              <a:rPr lang="ru-RU" sz="5400" dirty="0" smtClean="0"/>
              <a:t>                                                           </a:t>
            </a:r>
            <a:endParaRPr lang="ru-RU" sz="5400" dirty="0"/>
          </a:p>
        </p:txBody>
      </p:sp>
      <p:pic>
        <p:nvPicPr>
          <p:cNvPr id="10" name="Содержимое 9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500298" y="4643446"/>
            <a:ext cx="4500594" cy="1604954"/>
          </a:xfrm>
        </p:spPr>
      </p:pic>
      <p:cxnSp>
        <p:nvCxnSpPr>
          <p:cNvPr id="6" name="Прямая со стрелкой 5"/>
          <p:cNvCxnSpPr/>
          <p:nvPr/>
        </p:nvCxnSpPr>
        <p:spPr>
          <a:xfrm rot="10800000" flipV="1">
            <a:off x="1571604" y="1785926"/>
            <a:ext cx="2143140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4876" y="1785926"/>
            <a:ext cx="207170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7494"/>
            <a:ext cx="8186766" cy="946928"/>
          </a:xfrm>
        </p:spPr>
        <p:txBody>
          <a:bodyPr/>
          <a:lstStyle/>
          <a:p>
            <a:r>
              <a:rPr lang="ru-RU" dirty="0" smtClean="0"/>
              <a:t>Вывод по уроку.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954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познакомились с новым для нас типом текста – рассуждением.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Какова основная задача текста рассуждения?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Назовите структурные элементы рассуждения?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Какие слова-помощники нужно использовать при создании рассуждения?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518696"/>
          </a:xfrm>
        </p:spPr>
        <p:txBody>
          <a:bodyPr/>
          <a:lstStyle/>
          <a:p>
            <a: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  <a:t>Домашняя работа:</a:t>
            </a:r>
            <a:b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6600" dirty="0" smtClean="0">
                <a:solidFill>
                  <a:schemeClr val="tx1">
                    <a:lumMod val="95000"/>
                  </a:schemeClr>
                </a:solidFill>
              </a:rPr>
              <a:t>Упр. 402</a:t>
            </a:r>
            <a:endParaRPr lang="ru-RU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9" name="Содержимое 8" descr="0010-010-Vstupleni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8412" y="2153444"/>
            <a:ext cx="4067175" cy="3419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7494"/>
            <a:ext cx="8186766" cy="1089804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>Цели урока:</a:t>
            </a:r>
            <a:endParaRPr lang="ru-RU" sz="6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474032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Повторить типы речи</a:t>
            </a:r>
          </a:p>
          <a:p>
            <a:r>
              <a:rPr lang="ru-RU" sz="4000" dirty="0" smtClean="0"/>
              <a:t>Познакомиться с построением текста –рассуждения</a:t>
            </a:r>
          </a:p>
          <a:p>
            <a:r>
              <a:rPr lang="ru-RU" sz="4000" dirty="0" smtClean="0"/>
              <a:t>Научиться строить доказательства в рассуждении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5486400" cy="2468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90"/>
                <a:gridCol w="458631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Повествование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Описание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Рассуждение</a:t>
                      </a:r>
                      <a:endParaRPr lang="ru-RU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3429024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Рассуждение</a:t>
            </a:r>
            <a:endParaRPr lang="ru-RU" sz="6600" dirty="0"/>
          </a:p>
        </p:txBody>
      </p:sp>
      <p:pic>
        <p:nvPicPr>
          <p:cNvPr id="4" name="Содержимое 3" descr="to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3356992"/>
            <a:ext cx="4019550" cy="1895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607223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n w="1905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Рассуждение</a:t>
            </a:r>
            <a:r>
              <a:rPr lang="ru-RU" sz="4400" b="1" dirty="0" smtClean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br>
              <a:rPr lang="ru-RU" sz="4400" b="1" dirty="0" smtClean="0">
                <a:ln w="1905"/>
                <a:solidFill>
                  <a:schemeClr val="tx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тип текста, в котором основная мысль разъясняется или доказывается с помощью различных аргументов. </a:t>
            </a:r>
            <a:r>
              <a:rPr lang="ru-RU" sz="4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Blue_book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0487" y="3367881"/>
            <a:ext cx="1343025" cy="99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Основной вопрос – </a:t>
            </a:r>
            <a:r>
              <a:rPr lang="ru-RU" sz="4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Чаще всего в рассуждении используются </a:t>
            </a:r>
            <a:r>
              <a:rPr lang="ru-RU" sz="4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наречия.</a:t>
            </a:r>
            <a:endParaRPr lang="ru-RU" sz="48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8258204" cy="10183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Определите, к какому типу нужно отнести данный текст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Белая береза под моим окном</a:t>
            </a:r>
            <a:br>
              <a:rPr lang="ru-RU" dirty="0" smtClean="0"/>
            </a:br>
            <a:r>
              <a:rPr lang="ru-RU" dirty="0" smtClean="0"/>
              <a:t>Принакрылась снегом, точно серебром.</a:t>
            </a:r>
            <a:br>
              <a:rPr lang="ru-RU" dirty="0" smtClean="0"/>
            </a:br>
            <a:r>
              <a:rPr lang="ru-RU" dirty="0" smtClean="0"/>
              <a:t>На пушистых ветках снежною каймой</a:t>
            </a:r>
            <a:br>
              <a:rPr lang="ru-RU" dirty="0" smtClean="0"/>
            </a:br>
            <a:r>
              <a:rPr lang="ru-RU" dirty="0" smtClean="0"/>
              <a:t>Распустились кисти белой бахромой.</a:t>
            </a:r>
            <a:br>
              <a:rPr lang="ru-RU" dirty="0" smtClean="0"/>
            </a:br>
            <a:r>
              <a:rPr lang="ru-RU" dirty="0" smtClean="0"/>
              <a:t>И стоит береза в сонной тишине,</a:t>
            </a:r>
            <a:br>
              <a:rPr lang="ru-RU" dirty="0" smtClean="0"/>
            </a:br>
            <a:r>
              <a:rPr lang="ru-RU" dirty="0" smtClean="0"/>
              <a:t>И горят снежинки в золотом огне.</a:t>
            </a:r>
            <a:br>
              <a:rPr lang="ru-RU" dirty="0" smtClean="0"/>
            </a:br>
            <a:r>
              <a:rPr lang="ru-RU" dirty="0" smtClean="0"/>
              <a:t>А заря, лениво обходя кругом,</a:t>
            </a:r>
            <a:br>
              <a:rPr lang="ru-RU" dirty="0" smtClean="0"/>
            </a:br>
            <a:r>
              <a:rPr lang="ru-RU" dirty="0" smtClean="0"/>
              <a:t>Обсыпает ветки новым серебром.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8258204" cy="10183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Определите, к какому типу нужно отнести данный текст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495463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Из Москвы мне привезли небольшой перочинный ножик с костяной ручкой и двумя зеркальными лезвиями. Одно лезвие побольше, другое – поменьше. На каждом – ямочка, чтобы зацеплять ногтем, когда нужно открыть. Пружины новые, крепкие: попыхтишь, прежде чем откроешь лезвие. Зато обратно – только немного наклонишь, так и летит лезвие само, да еще и щелкает на зависть всем мальчишкам. Отец наточил оба лезвия на камне, и ножик превратился в бесценное сокровище.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8679</TotalTime>
  <Words>757</Words>
  <Application>Microsoft Office PowerPoint</Application>
  <PresentationFormat>Экран (4:3)</PresentationFormat>
  <Paragraphs>74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Урок развития речи</vt:lpstr>
      <vt:lpstr>Рассуждение</vt:lpstr>
      <vt:lpstr>Цели урока:</vt:lpstr>
      <vt:lpstr>Презентация PowerPoint</vt:lpstr>
      <vt:lpstr>Рассуждение</vt:lpstr>
      <vt:lpstr>Рассуждение –  тип текста, в котором основная мысль разъясняется или доказывается с помощью различных аргументов.  </vt:lpstr>
      <vt:lpstr>Презентация PowerPoint</vt:lpstr>
      <vt:lpstr>Определите, к какому типу нужно отнести данный текст</vt:lpstr>
      <vt:lpstr>Определите, к какому типу нужно отнести данный текст</vt:lpstr>
      <vt:lpstr>Определите, к какому типу нужно отнести данный текст</vt:lpstr>
      <vt:lpstr>Рассуждения в школьной жизни?</vt:lpstr>
      <vt:lpstr>Схема текста-рассуждения</vt:lpstr>
      <vt:lpstr>Презентация PowerPoint</vt:lpstr>
      <vt:lpstr>Какие элементы рассуждения мы встречаем в данном тексте?</vt:lpstr>
      <vt:lpstr>Работа по учебнику</vt:lpstr>
      <vt:lpstr>Слова-помощники</vt:lpstr>
      <vt:lpstr>По заданному тезису составить текст рассуждение, сохраняя все структурные элементы рассуждения и используя слова-помощники.</vt:lpstr>
      <vt:lpstr>“Вы редактируете в детском журнале страницу “Дружный класс”. Помогите автору сделать его письмо более убедительным и грамотным”.</vt:lpstr>
      <vt:lpstr>“Вы редактируете в детском журнале страницу “Дружный класс”. Помогите автору сделать его письмо более убедительным и грамотным”.</vt:lpstr>
      <vt:lpstr>Доказательства в рассуждении</vt:lpstr>
      <vt:lpstr>Вывод по уроку.</vt:lpstr>
      <vt:lpstr>Домашняя работа:  Упр. 402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Доказательства в рассуждении</dc:title>
  <dc:creator>Comp</dc:creator>
  <cp:lastModifiedBy>ПК</cp:lastModifiedBy>
  <cp:revision>58</cp:revision>
  <dcterms:created xsi:type="dcterms:W3CDTF">2015-02-05T21:37:46Z</dcterms:created>
  <dcterms:modified xsi:type="dcterms:W3CDTF">2021-02-23T21:30:29Z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198928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