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58" r:id="rId3"/>
    <p:sldId id="259" r:id="rId4"/>
    <p:sldId id="280" r:id="rId5"/>
    <p:sldId id="282" r:id="rId6"/>
    <p:sldId id="269" r:id="rId7"/>
    <p:sldId id="285" r:id="rId8"/>
    <p:sldId id="287" r:id="rId9"/>
    <p:sldId id="290" r:id="rId10"/>
    <p:sldId id="292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0EB2"/>
    <a:srgbClr val="FF9900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B8141-A9C9-4A9E-977B-5DFC2EDE61F0}" type="datetimeFigureOut">
              <a:rPr lang="ru-RU"/>
              <a:pPr>
                <a:defRPr/>
              </a:pPr>
              <a:t>19.06.2013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86C41-3D8D-4051-B267-56FDFC31B5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0F3BD-82BE-4478-8870-6A268C704A11}" type="datetimeFigureOut">
              <a:rPr lang="ru-RU"/>
              <a:pPr>
                <a:defRPr/>
              </a:pPr>
              <a:t>19.06.2013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01A82-2FDD-42E6-BCB2-D80DC55097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8D0DC-2D20-4993-83AD-FE98C1C7271F}" type="datetimeFigureOut">
              <a:rPr lang="ru-RU"/>
              <a:pPr>
                <a:defRPr/>
              </a:pPr>
              <a:t>19.06.2013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065EC-38AC-4A27-AD44-708E654C5D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5D20B-62E7-43F9-89CE-A856D88B901A}" type="datetimeFigureOut">
              <a:rPr lang="ru-RU"/>
              <a:pPr>
                <a:defRPr/>
              </a:pPr>
              <a:t>19.06.2013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63931-4FE6-41A0-B6D7-2F2C210DE6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CD1B4-7262-4382-BB4F-C5B1F13BA865}" type="datetimeFigureOut">
              <a:rPr lang="ru-RU"/>
              <a:pPr>
                <a:defRPr/>
              </a:pPr>
              <a:t>19.06.2013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2BFDD-8C8D-43DE-AB66-5F8F5E4B98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D45CD-F0D4-4854-A4D1-11CB4A00D7F0}" type="datetimeFigureOut">
              <a:rPr lang="ru-RU"/>
              <a:pPr>
                <a:defRPr/>
              </a:pPr>
              <a:t>19.06.2013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DAA32-251B-41D3-A184-C18D78CFB6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5F28D-F1FC-4929-B4ED-F71C51B10191}" type="datetimeFigureOut">
              <a:rPr lang="ru-RU"/>
              <a:pPr>
                <a:defRPr/>
              </a:pPr>
              <a:t>19.06.2013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5C678-D61F-4104-AD6B-9A0CD07A36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141D6-F024-4E0F-9BEA-363A683A0744}" type="datetimeFigureOut">
              <a:rPr lang="ru-RU"/>
              <a:pPr>
                <a:defRPr/>
              </a:pPr>
              <a:t>19.06.2013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B0140-975E-40D1-B93E-097C5F86EB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F4C1B-311D-497F-8B98-64820873582D}" type="datetimeFigureOut">
              <a:rPr lang="ru-RU"/>
              <a:pPr>
                <a:defRPr/>
              </a:pPr>
              <a:t>19.06.2013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C0CDF-4AAA-419D-8DBD-0A8B0060B2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07FDF-C5D0-49B0-B5CA-DBFF539DD306}" type="datetimeFigureOut">
              <a:rPr lang="ru-RU"/>
              <a:pPr>
                <a:defRPr/>
              </a:pPr>
              <a:t>19.06.2013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28038-378C-4D4D-8FA5-B7E3FB3DC0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891A8-7646-4AE9-8A1B-8DF95D07A46C}" type="datetimeFigureOut">
              <a:rPr lang="ru-RU"/>
              <a:pPr>
                <a:defRPr/>
              </a:pPr>
              <a:t>19.06.2013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2E192-F2DE-4A6D-B4E1-2C5DF02A63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6AB2C1-8DE6-42DE-8C8D-4AB6C4CCCDA4}" type="datetimeFigureOut">
              <a:rPr lang="ru-RU"/>
              <a:pPr>
                <a:defRPr/>
              </a:pPr>
              <a:t>19.06.2013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5E8C72-7B4C-42F2-9D0F-52319A7690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555\&#1056;&#1072;&#1073;&#1086;&#1095;&#1080;&#1081;%20&#1089;&#1090;&#1086;&#1083;\Tchaik_VremenaGoda_Pletnev_02.mp3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Урок литературы  по стихотворению </a:t>
            </a:r>
            <a:r>
              <a:rPr lang="ru-RU" sz="3600" i="1" dirty="0" smtClean="0">
                <a:solidFill>
                  <a:schemeClr val="tx2">
                    <a:lumMod val="50000"/>
                  </a:schemeClr>
                </a:solidFill>
              </a:rPr>
              <a:t>А.С.Пушкина «Зимнее утро».</a:t>
            </a:r>
            <a:endParaRPr lang="ru-RU" sz="3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428736"/>
            <a:ext cx="4143375" cy="5214952"/>
          </a:xfrm>
        </p:spPr>
        <p:txBody>
          <a:bodyPr rtlCol="0">
            <a:normAutofit fontScale="32500" lnSpcReduction="20000"/>
          </a:bodyPr>
          <a:lstStyle/>
          <a:p>
            <a:pPr algn="ctr">
              <a:buNone/>
            </a:pPr>
            <a:r>
              <a:rPr lang="ru-RU" sz="5000" dirty="0" smtClean="0">
                <a:solidFill>
                  <a:schemeClr val="accent2">
                    <a:lumMod val="50000"/>
                  </a:schemeClr>
                </a:solidFill>
              </a:rPr>
              <a:t>Цели: </a:t>
            </a:r>
          </a:p>
          <a:p>
            <a:pPr algn="ctr">
              <a:buNone/>
            </a:pPr>
            <a:r>
              <a:rPr lang="ru-RU" sz="5000" b="1" dirty="0" smtClean="0"/>
              <a:t>Образовательные.  </a:t>
            </a:r>
          </a:p>
          <a:p>
            <a:pPr algn="ctr">
              <a:buNone/>
            </a:pPr>
            <a:r>
              <a:rPr lang="ru-RU" sz="5000" dirty="0" smtClean="0"/>
              <a:t>Грамотно и эмоционально анализировать поэтическое произведение, </a:t>
            </a:r>
            <a:r>
              <a:rPr lang="ru-RU" sz="5000" dirty="0" smtClean="0">
                <a:solidFill>
                  <a:schemeClr val="accent2">
                    <a:lumMod val="50000"/>
                  </a:schemeClr>
                </a:solidFill>
              </a:rPr>
              <a:t>подготовить детей к сочинению-описанию на основе личных впечатлений.</a:t>
            </a:r>
            <a:endParaRPr lang="ru-RU" sz="5000" dirty="0" smtClean="0"/>
          </a:p>
          <a:p>
            <a:pPr algn="ctr">
              <a:buNone/>
            </a:pPr>
            <a:endParaRPr lang="ru-RU" sz="5000" b="1" dirty="0" smtClean="0"/>
          </a:p>
          <a:p>
            <a:pPr algn="ctr">
              <a:buNone/>
            </a:pPr>
            <a:r>
              <a:rPr lang="ru-RU" sz="5000" b="1" dirty="0" smtClean="0"/>
              <a:t>Развивающие.</a:t>
            </a:r>
          </a:p>
          <a:p>
            <a:pPr algn="ctr">
              <a:buNone/>
            </a:pPr>
            <a:r>
              <a:rPr lang="ru-RU" sz="5000" dirty="0" smtClean="0"/>
              <a:t>Развивать навыки работы с поэтическим текстом</a:t>
            </a:r>
            <a:endParaRPr lang="ru-RU" sz="5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5000" b="1" dirty="0" smtClean="0"/>
          </a:p>
          <a:p>
            <a:pPr algn="ctr">
              <a:buNone/>
            </a:pPr>
            <a:r>
              <a:rPr lang="ru-RU" sz="5000" b="1" dirty="0" smtClean="0"/>
              <a:t>Воспитательные.</a:t>
            </a:r>
          </a:p>
          <a:p>
            <a:pPr algn="ctr">
              <a:buNone/>
            </a:pPr>
            <a:r>
              <a:rPr lang="ru-RU" sz="5000" dirty="0" smtClean="0"/>
              <a:t>Воспитывать культуру слушания, исполнения, </a:t>
            </a:r>
          </a:p>
          <a:p>
            <a:pPr algn="ctr">
              <a:buNone/>
            </a:pPr>
            <a:r>
              <a:rPr lang="ru-RU" sz="5000" dirty="0" smtClean="0"/>
              <a:t>способность эмоционально откликаться на музыкальное  произведение. </a:t>
            </a:r>
          </a:p>
          <a:p>
            <a:pPr algn="ctr">
              <a:buNone/>
            </a:pPr>
            <a:r>
              <a:rPr lang="ru-RU" sz="5000" dirty="0" smtClean="0"/>
              <a:t> </a:t>
            </a:r>
            <a:endParaRPr lang="ru-RU" sz="5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None/>
              <a:defRPr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2" descr="C:\Documents and Settings\Neo\Мои документы\Мои рисунки\ml_objects3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540" y="1600200"/>
            <a:ext cx="3733920" cy="45259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57200" y="142875"/>
            <a:ext cx="8229600" cy="714375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2051" name="Picture 3" descr="C:\Documents and Settings\Neo\Рабочий стол\Зима\Frozen Moose Lake at Sunset, Minn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14290"/>
            <a:ext cx="4171950" cy="6454799"/>
          </a:xfrm>
        </p:spPr>
      </p:pic>
      <p:sp>
        <p:nvSpPr>
          <p:cNvPr id="30723" name="Содержимое 5"/>
          <p:cNvSpPr>
            <a:spLocks noGrp="1"/>
          </p:cNvSpPr>
          <p:nvPr>
            <p:ph sz="half" idx="4294967295"/>
          </p:nvPr>
        </p:nvSpPr>
        <p:spPr>
          <a:xfrm>
            <a:off x="457200" y="142852"/>
            <a:ext cx="4038600" cy="6572296"/>
          </a:xfrm>
        </p:spPr>
        <p:txBody>
          <a:bodyPr/>
          <a:lstStyle/>
          <a:p>
            <a:r>
              <a:rPr lang="ru-RU" sz="1800" dirty="0" smtClean="0"/>
              <a:t>Каждая строчка этого стихотворения буквально пронизана свежестью и чистотой, а также восхищением и преклонением перед красотой родного края, который в любое время года не перестает удивлять поэта. Причем, Александр Пушкин не стремится скрывать переполняющие его чувства </a:t>
            </a:r>
          </a:p>
          <a:p>
            <a:pPr eaLnBrk="1" hangingPunct="1"/>
            <a:endParaRPr lang="ru-RU" sz="1800" dirty="0" smtClean="0">
              <a:solidFill>
                <a:srgbClr val="10253F"/>
              </a:solidFill>
            </a:endParaRPr>
          </a:p>
          <a:p>
            <a:pPr eaLnBrk="1" hangingPunct="1"/>
            <a:r>
              <a:rPr lang="ru-RU" sz="1800" dirty="0" smtClean="0">
                <a:solidFill>
                  <a:srgbClr val="10253F"/>
                </a:solidFill>
              </a:rPr>
              <a:t>А вы любите </a:t>
            </a:r>
            <a:r>
              <a:rPr lang="ru-RU" sz="1800" dirty="0" smtClean="0">
                <a:solidFill>
                  <a:srgbClr val="C00000"/>
                </a:solidFill>
              </a:rPr>
              <a:t>зиму</a:t>
            </a:r>
            <a:r>
              <a:rPr lang="ru-RU" sz="1800" dirty="0" smtClean="0">
                <a:solidFill>
                  <a:srgbClr val="10253F"/>
                </a:solidFill>
              </a:rPr>
              <a:t>?  Попробуйте передать своё отношение к зиме, не скрывая чувств.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1800" dirty="0" smtClean="0"/>
              <a:t>	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1800" dirty="0" smtClean="0"/>
              <a:t>	Давайте с помощью пушкинской кисти нарисуем </a:t>
            </a:r>
            <a:r>
              <a:rPr lang="ru-RU" sz="1800" dirty="0" smtClean="0">
                <a:solidFill>
                  <a:srgbClr val="C00000"/>
                </a:solidFill>
              </a:rPr>
              <a:t>портрет зимы.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dirty="0" smtClean="0">
                <a:solidFill>
                  <a:srgbClr val="10253F"/>
                </a:solidFill>
              </a:rPr>
              <a:t> Как вы ощущаете зиму в себе и себя в зиме?</a:t>
            </a:r>
          </a:p>
          <a:p>
            <a:pPr eaLnBrk="1" hangingPunct="1"/>
            <a:endParaRPr lang="ru-RU" sz="18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 Звуки зимы.</a:t>
            </a:r>
            <a:r>
              <a:rPr lang="ru-RU" b="1" i="1" dirty="0" smtClean="0">
                <a:solidFill>
                  <a:srgbClr val="C00000"/>
                </a:solidFill>
              </a:rPr>
              <a:t> Краски зимы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3794" name="Picture 2" descr="C:\Documents and Settings\Neo\Рабочий стол\Зима\5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142985"/>
            <a:ext cx="4319588" cy="5357849"/>
          </a:xfrm>
        </p:spPr>
      </p:pic>
      <p:sp>
        <p:nvSpPr>
          <p:cNvPr id="33795" name="Содержимое 3"/>
          <p:cNvSpPr>
            <a:spLocks noGrp="1"/>
          </p:cNvSpPr>
          <p:nvPr>
            <p:ph sz="half" idx="2"/>
          </p:nvPr>
        </p:nvSpPr>
        <p:spPr>
          <a:xfrm>
            <a:off x="4857750" y="857232"/>
            <a:ext cx="3829050" cy="585791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ru-RU" sz="1800" b="1" i="1" dirty="0" smtClean="0"/>
              <a:t>А какой голос у зимы?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b="1" i="1" dirty="0" smtClean="0"/>
              <a:t>1 группа (музыканты)   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b="1" i="1" dirty="0" smtClean="0"/>
              <a:t>Озвучьте словами зиму: как звучит вьюга? метель? снегопад?...</a:t>
            </a:r>
          </a:p>
          <a:p>
            <a:pPr eaLnBrk="1" hangingPunct="1">
              <a:buNone/>
            </a:pPr>
            <a:r>
              <a:rPr lang="ru-RU" sz="1800" b="1" i="1" dirty="0" smtClean="0"/>
              <a:t>	Представьте, что вы раскрашиваете зиму.</a:t>
            </a:r>
          </a:p>
          <a:p>
            <a:pPr eaLnBrk="1" hangingPunct="1">
              <a:buNone/>
            </a:pPr>
            <a:r>
              <a:rPr lang="ru-RU" sz="1800" b="1" i="1" dirty="0" smtClean="0"/>
              <a:t>	2 группа(литераторы) – напишите маленькую зарисовку «Краски зимы».</a:t>
            </a:r>
          </a:p>
          <a:p>
            <a:pPr eaLnBrk="1" hangingPunct="1">
              <a:buNone/>
            </a:pPr>
            <a:r>
              <a:rPr lang="ru-RU" sz="1800" b="1" i="1" dirty="0" smtClean="0"/>
              <a:t>	3 группа (художники) – нарисуйте красками зимний пейзаж.</a:t>
            </a:r>
          </a:p>
          <a:p>
            <a:pPr eaLnBrk="1" hangingPunct="1">
              <a:lnSpc>
                <a:spcPct val="90000"/>
              </a:lnSpc>
            </a:pPr>
            <a:r>
              <a:rPr lang="ru-RU" sz="1600" b="1" dirty="0" smtClean="0">
                <a:solidFill>
                  <a:srgbClr val="250EB2"/>
                </a:solidFill>
              </a:rPr>
              <a:t>Домашнее </a:t>
            </a:r>
            <a:r>
              <a:rPr lang="ru-RU" sz="1600" b="1" smtClean="0">
                <a:solidFill>
                  <a:srgbClr val="250EB2"/>
                </a:solidFill>
              </a:rPr>
              <a:t>задание :</a:t>
            </a:r>
            <a:r>
              <a:rPr lang="en-US" sz="1600" b="1" smtClean="0">
                <a:solidFill>
                  <a:srgbClr val="250EB2"/>
                </a:solidFill>
              </a:rPr>
              <a:t> </a:t>
            </a:r>
            <a:r>
              <a:rPr lang="ru-RU" sz="1600" dirty="0" smtClean="0">
                <a:solidFill>
                  <a:srgbClr val="250EB2"/>
                </a:solidFill>
              </a:rPr>
              <a:t> 1)Найдите и прочитайте  стихотворение Пушкина «Зимний вечер». Проследите, как поэт там описывает зиму. Запишите примеры в таблицу.</a:t>
            </a:r>
            <a:endParaRPr lang="ru-RU" sz="1600" b="1" i="1" dirty="0" smtClean="0">
              <a:solidFill>
                <a:srgbClr val="250EB2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1600" b="1" i="1" dirty="0" smtClean="0">
                <a:solidFill>
                  <a:srgbClr val="250EB2"/>
                </a:solidFill>
              </a:rPr>
              <a:t>2)Напишите сочинение по теме «Какая ты, зима?»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i="1" dirty="0" smtClean="0"/>
              <a:t>     </a:t>
            </a:r>
          </a:p>
        </p:txBody>
      </p:sp>
      <p:pic>
        <p:nvPicPr>
          <p:cNvPr id="33797" name="Tchaik_VremenaGoda_Pletnev_0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7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928" fill="hold"/>
                                        <p:tgtEl>
                                          <p:spTgt spid="337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79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Какая ты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smtClean="0">
                <a:solidFill>
                  <a:srgbClr val="C00000"/>
                </a:solidFill>
              </a:rPr>
              <a:t>ЗИМА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sz="1800" smtClean="0"/>
              <a:t>Сейчас мы проверим, любите ли вы зиму?</a:t>
            </a:r>
          </a:p>
          <a:p>
            <a:pPr eaLnBrk="1" hangingPunct="1"/>
            <a:r>
              <a:rPr lang="ru-RU" sz="1800" smtClean="0"/>
              <a:t>Вооружитесь фантазией , воспоминаниями и представлениями, и мы поговорим о зиме. Помогут нам в этом фотографии, картины, музыка.</a:t>
            </a:r>
          </a:p>
          <a:p>
            <a:pPr eaLnBrk="1" hangingPunct="1"/>
            <a:r>
              <a:rPr lang="ru-RU" sz="1800" smtClean="0"/>
              <a:t>(Звучит музыка П.И.Чайковского из цикла «Времена года» «Ноябрь. На тройке»).</a:t>
            </a:r>
          </a:p>
          <a:p>
            <a:pPr eaLnBrk="1" hangingPunct="1"/>
            <a:r>
              <a:rPr lang="ru-RU" sz="1800" smtClean="0"/>
              <a:t>Угадайте настроение автора. Какие ассоциации вызывает эта музыка?</a:t>
            </a:r>
          </a:p>
          <a:p>
            <a:pPr eaLnBrk="1" hangingPunct="1"/>
            <a:r>
              <a:rPr lang="ru-RU" sz="1800" smtClean="0"/>
              <a:t>Какую картину бы вы нарисовали, слушая её?</a:t>
            </a:r>
          </a:p>
        </p:txBody>
      </p:sp>
      <p:pic>
        <p:nvPicPr>
          <p:cNvPr id="1026" name="Picture 2" descr="C:\Documents and Settings\Наталья Аркадьевна\Рабочий стол\zaklikanie vesn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42984"/>
            <a:ext cx="4352956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950" y="142852"/>
            <a:ext cx="4387850" cy="652623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Экспресс-интервью.</a:t>
            </a:r>
            <a:endParaRPr lang="ru-RU" sz="3200" dirty="0" smtClean="0"/>
          </a:p>
          <a:p>
            <a:pPr eaLnBrk="1" hangingPunct="1">
              <a:lnSpc>
                <a:spcPct val="90000"/>
              </a:lnSpc>
            </a:pPr>
            <a:r>
              <a:rPr lang="ru-RU" sz="2600" dirty="0" smtClean="0"/>
              <a:t>Очень быстро, не задумываясь, ответьте</a:t>
            </a:r>
            <a:r>
              <a:rPr lang="ru-RU" sz="2600" dirty="0" smtClean="0">
                <a:latin typeface="Arial" charset="0"/>
              </a:rPr>
              <a:t> вопрос, </a:t>
            </a:r>
            <a:r>
              <a:rPr lang="ru-RU" sz="2400" dirty="0" smtClean="0">
                <a:latin typeface="Arial" charset="0"/>
              </a:rPr>
              <a:t>заполните таблицу</a:t>
            </a:r>
            <a:r>
              <a:rPr lang="ru-RU" sz="2600" dirty="0" smtClean="0"/>
              <a:t>: </a:t>
            </a:r>
            <a:r>
              <a:rPr lang="ru-RU" sz="2600" b="1" dirty="0" smtClean="0"/>
              <a:t>« Что такое зима?»</a:t>
            </a:r>
          </a:p>
          <a:p>
            <a:pPr eaLnBrk="1" hangingPunct="1">
              <a:lnSpc>
                <a:spcPct val="90000"/>
              </a:lnSpc>
            </a:pPr>
            <a:r>
              <a:rPr lang="ru-RU" sz="4100" b="1" i="1" dirty="0" smtClean="0">
                <a:solidFill>
                  <a:srgbClr val="C00000"/>
                </a:solidFill>
              </a:rPr>
              <a:t>   Зима </a:t>
            </a:r>
            <a:r>
              <a:rPr lang="ru-RU" sz="4100" b="1" i="1" dirty="0" smtClean="0">
                <a:solidFill>
                  <a:srgbClr val="376092"/>
                </a:solidFill>
              </a:rPr>
              <a:t>– это…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1900" b="1" dirty="0" smtClean="0"/>
              <a:t>	</a:t>
            </a:r>
            <a:r>
              <a:rPr lang="ru-RU" sz="1600" b="1" dirty="0" smtClean="0"/>
              <a:t>   </a:t>
            </a:r>
            <a:r>
              <a:rPr lang="ru-RU" sz="1800" b="1" dirty="0" smtClean="0"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4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dirty="0" smtClean="0"/>
              <a:t>    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</p:txBody>
      </p:sp>
      <p:graphicFrame>
        <p:nvGraphicFramePr>
          <p:cNvPr id="16424" name="Group 40"/>
          <p:cNvGraphicFramePr>
            <a:graphicFrameLocks noGrp="1"/>
          </p:cNvGraphicFramePr>
          <p:nvPr/>
        </p:nvGraphicFramePr>
        <p:xfrm>
          <a:off x="395288" y="3500438"/>
          <a:ext cx="3816350" cy="3086417"/>
        </p:xfrm>
        <a:graphic>
          <a:graphicData uri="http://schemas.openxmlformats.org/drawingml/2006/table">
            <a:tbl>
              <a:tblPr/>
              <a:tblGrid>
                <a:gridCol w="1909762"/>
                <a:gridCol w="1906588"/>
              </a:tblGrid>
              <a:tr h="878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Бодрость духа, тела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Сон, тишина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Радость, веселье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Унылое настроение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0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0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357686" y="142852"/>
            <a:ext cx="4643470" cy="6429420"/>
          </a:xfrm>
        </p:spPr>
        <p:txBody>
          <a:bodyPr/>
          <a:lstStyle/>
          <a:p>
            <a:r>
              <a:rPr lang="ru-RU" sz="1800" dirty="0" smtClean="0"/>
              <a:t>Какая она, зима, на самом деле ?   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Может быть, всё  дело в человеке, его мироощущении, характере?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1800" dirty="0" smtClean="0"/>
              <a:t>	А теперь представьте себе, что вы проснулись зимним утром, что вся комната залита солнечным светом. Вы подбегаете к окну…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Расскажите, что вы там видите. Как выглядит снег, соседние дома… Какое настроение вызывает у вас эта картина?</a:t>
            </a:r>
          </a:p>
          <a:p>
            <a:endParaRPr lang="ru-RU" sz="1800" dirty="0"/>
          </a:p>
        </p:txBody>
      </p:sp>
      <p:pic>
        <p:nvPicPr>
          <p:cNvPr id="7" name="Picture 2" descr="C:\Documents and Settings\Neo\Рабочий стол\Зима\Country Retreat - 1600x1200 - ID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071810"/>
            <a:ext cx="4352925" cy="33575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</a:rPr>
              <a:t>Какая зима у Пушкина? Проследите по тексту и внесите наблюдения в таблицу «Какая ты, зима?»</a:t>
            </a: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9458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038600" cy="5715040"/>
          </a:xfrm>
        </p:spPr>
        <p:txBody>
          <a:bodyPr/>
          <a:lstStyle/>
          <a:p>
            <a:pPr eaLnBrk="1" hangingPunct="1"/>
            <a:r>
              <a:rPr lang="ru-RU" sz="1800" b="1" dirty="0" smtClean="0"/>
              <a:t>С самых первых строчек Александр Пушкин настраивает читателя на романтический лад</a:t>
            </a:r>
            <a:r>
              <a:rPr lang="ru-RU" sz="1800" dirty="0" smtClean="0"/>
              <a:t>, в нескольких простых и изящных фразах описывая красоту зимней природы.  </a:t>
            </a:r>
            <a:r>
              <a:rPr lang="en-US" sz="1800" dirty="0" smtClean="0"/>
              <a:t>                        </a:t>
            </a:r>
            <a:endParaRPr lang="ru-RU" sz="1800" dirty="0" smtClean="0"/>
          </a:p>
          <a:p>
            <a:pPr eaLnBrk="1" hangingPunct="1"/>
            <a:r>
              <a:rPr lang="ru-RU" sz="1800" dirty="0" smtClean="0"/>
              <a:t>Стихотворение начинается с восклицания </a:t>
            </a:r>
            <a:r>
              <a:rPr lang="ru-RU" sz="1800" b="1" dirty="0" smtClean="0">
                <a:solidFill>
                  <a:srgbClr val="FF0000"/>
                </a:solidFill>
              </a:rPr>
              <a:t>:"Мороз и солнце; день чудесный!» </a:t>
            </a:r>
            <a:r>
              <a:rPr lang="ru-RU" sz="1800" dirty="0" smtClean="0"/>
              <a:t>Дуэт мороза и солнца создает необыкновенно праздничное и оптимистичное настроение и  вызывает у читателя чувство радости. </a:t>
            </a:r>
            <a:r>
              <a:rPr lang="en-US" sz="1800" dirty="0" smtClean="0"/>
              <a:t> </a:t>
            </a:r>
            <a:r>
              <a:rPr lang="ru-RU" sz="1800" dirty="0" smtClean="0"/>
              <a:t> </a:t>
            </a:r>
          </a:p>
          <a:p>
            <a:pPr eaLnBrk="1" hangingPunct="1"/>
            <a:r>
              <a:rPr lang="ru-RU" sz="1800" dirty="0" smtClean="0"/>
              <a:t>Открой сомкнуты негой взоры» - так в первой строфе автор обращается к красавице, используя </a:t>
            </a:r>
            <a:r>
              <a:rPr lang="ru-RU" sz="1800" b="1" i="1" dirty="0" smtClean="0">
                <a:solidFill>
                  <a:srgbClr val="C00000"/>
                </a:solidFill>
              </a:rPr>
              <a:t>метафору  (</a:t>
            </a:r>
            <a:r>
              <a:rPr lang="ru-RU" sz="1800" dirty="0" smtClean="0"/>
              <a:t>перенесение на предмет или явление какого-либо признака другого явления или предмета ) </a:t>
            </a:r>
            <a:endParaRPr lang="ru-RU" sz="1800" dirty="0" smtClean="0">
              <a:solidFill>
                <a:srgbClr val="C00000"/>
              </a:solidFill>
            </a:endParaRPr>
          </a:p>
          <a:p>
            <a:pPr eaLnBrk="1" hangingPunct="1"/>
            <a:endParaRPr lang="ru-RU" sz="2000" dirty="0" smtClean="0"/>
          </a:p>
        </p:txBody>
      </p:sp>
      <p:pic>
        <p:nvPicPr>
          <p:cNvPr id="19459" name="Picture 2" descr="C:\Documents and Settings\Neo\Рабочий стол\Зима\Awaiting the Spring Thaw - 1600x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196975"/>
            <a:ext cx="4038600" cy="52562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43063"/>
          </a:xfrm>
        </p:spPr>
        <p:txBody>
          <a:bodyPr/>
          <a:lstStyle/>
          <a:p>
            <a:pPr eaLnBrk="1" hangingPunct="1"/>
            <a:r>
              <a:rPr lang="ru-RU" sz="1600" smtClean="0"/>
              <a:t>У зимы Пушкина два лица, и чтобы показать их, поэт использует антитезу</a:t>
            </a:r>
            <a:r>
              <a:rPr lang="ru-RU" sz="1300" smtClean="0">
                <a:solidFill>
                  <a:srgbClr val="C00000"/>
                </a:solidFill>
              </a:rPr>
              <a:t>. </a:t>
            </a:r>
            <a:r>
              <a:rPr lang="ru-RU" sz="1600" smtClean="0"/>
              <a:t> </a:t>
            </a:r>
            <a:r>
              <a:rPr lang="en-US" sz="1600" smtClean="0"/>
              <a:t> </a:t>
            </a:r>
            <a:r>
              <a:rPr lang="ru-RU" sz="1600" smtClean="0"/>
              <a:t> Контрастное описание </a:t>
            </a:r>
            <a:r>
              <a:rPr lang="ru-RU" sz="1600" smtClean="0">
                <a:latin typeface="Arial" charset="0"/>
              </a:rPr>
              <a:t>«</a:t>
            </a:r>
            <a:r>
              <a:rPr lang="ru-RU" sz="1600" smtClean="0"/>
              <a:t>нынче» и </a:t>
            </a:r>
            <a:r>
              <a:rPr lang="ru-RU" sz="1600" smtClean="0">
                <a:latin typeface="Arial" charset="0"/>
              </a:rPr>
              <a:t>«</a:t>
            </a:r>
            <a:r>
              <a:rPr lang="ru-RU" sz="1600" smtClean="0"/>
              <a:t>вечор» занимает в стихотворении основное место. </a:t>
            </a:r>
            <a:r>
              <a:rPr lang="ru-RU" sz="1800" b="1" i="1" smtClean="0">
                <a:solidFill>
                  <a:srgbClr val="C00000"/>
                </a:solidFill>
              </a:rPr>
              <a:t>Антитеза </a:t>
            </a:r>
            <a:r>
              <a:rPr lang="ru-RU" sz="1800" b="1" i="1" smtClean="0"/>
              <a:t>– </a:t>
            </a:r>
            <a:r>
              <a:rPr lang="ru-RU" sz="1800" b="1" i="1" smtClean="0">
                <a:solidFill>
                  <a:srgbClr val="17375E"/>
                </a:solidFill>
              </a:rPr>
              <a:t>противопоставление слов, образов, картин для передачи мысли, чувства.</a:t>
            </a:r>
            <a:br>
              <a:rPr lang="ru-RU" sz="1800" b="1" i="1" smtClean="0">
                <a:solidFill>
                  <a:srgbClr val="17375E"/>
                </a:solidFill>
              </a:rPr>
            </a:br>
            <a:r>
              <a:rPr lang="ru-RU" sz="1800" b="1" i="1" smtClean="0">
                <a:solidFill>
                  <a:srgbClr val="17375E"/>
                </a:solidFill>
              </a:rPr>
              <a:t>Найдите примеры антитезы в стихотворении. </a:t>
            </a:r>
            <a:br>
              <a:rPr lang="ru-RU" sz="1800" b="1" i="1" smtClean="0">
                <a:solidFill>
                  <a:srgbClr val="17375E"/>
                </a:solidFill>
              </a:rPr>
            </a:br>
            <a:r>
              <a:rPr lang="ru-RU" sz="2000" b="1" i="1" smtClean="0"/>
              <a:t> </a:t>
            </a:r>
          </a:p>
        </p:txBody>
      </p:sp>
      <p:pic>
        <p:nvPicPr>
          <p:cNvPr id="10" name="Picture 2" descr="C:\Documents and Settings\Neo\Рабочий стол\Зима\Change of Season, Sommer-Linde - 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500188"/>
            <a:ext cx="4281487" cy="5072062"/>
          </a:xfrm>
        </p:spPr>
      </p:pic>
      <p:pic>
        <p:nvPicPr>
          <p:cNvPr id="1026" name="Picture 2" descr="C:\Documents and Settings\Neo\Рабочий стол\Зима\u9_38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500188"/>
            <a:ext cx="4210050" cy="507206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	</a:t>
            </a:r>
            <a:r>
              <a:rPr lang="ru-RU" sz="2400" dirty="0" smtClean="0"/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22530" name="Picture 14" descr="C:\Documents and Settings\Neo\Рабочий стол\Зима\Peaceful Season, near Hirzel, Sw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214290"/>
            <a:ext cx="4210050" cy="6143648"/>
          </a:xfrm>
        </p:spPr>
      </p:pic>
      <p:sp>
        <p:nvSpPr>
          <p:cNvPr id="22531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214290"/>
            <a:ext cx="4281518" cy="6143648"/>
          </a:xfrm>
        </p:spPr>
        <p:txBody>
          <a:bodyPr/>
          <a:lstStyle/>
          <a:p>
            <a:pPr eaLnBrk="1" hangingPunct="1"/>
            <a:r>
              <a:rPr lang="ru-RU" sz="2000" dirty="0" smtClean="0"/>
              <a:t>Самый поэтичный пейзаж – во второй строфе, он насыщен </a:t>
            </a:r>
            <a:r>
              <a:rPr lang="ru-RU" sz="2400" b="1" i="1" dirty="0" smtClean="0">
                <a:solidFill>
                  <a:srgbClr val="C00000"/>
                </a:solidFill>
              </a:rPr>
              <a:t>сравнениями  </a:t>
            </a:r>
          </a:p>
          <a:p>
            <a:pPr eaLnBrk="1" hangingPunct="1"/>
            <a:r>
              <a:rPr lang="ru-RU" sz="2000" dirty="0" smtClean="0"/>
              <a:t>(</a:t>
            </a:r>
            <a:r>
              <a:rPr lang="ru-RU" sz="2000" i="1" dirty="0" smtClean="0"/>
              <a:t>сопоставление предметов, понятий, явлений, чтобы подчеркнуть особо важный признак ) </a:t>
            </a:r>
            <a:r>
              <a:rPr lang="ru-RU" sz="2000" dirty="0" smtClean="0">
                <a:solidFill>
                  <a:srgbClr val="C00000"/>
                </a:solidFill>
              </a:rPr>
              <a:t>и </a:t>
            </a:r>
            <a:r>
              <a:rPr lang="ru-RU" sz="2400" b="1" i="1" dirty="0" smtClean="0">
                <a:solidFill>
                  <a:srgbClr val="C00000"/>
                </a:solidFill>
              </a:rPr>
              <a:t>олицетворениями</a:t>
            </a:r>
            <a:r>
              <a:rPr lang="ru-RU" sz="2000" b="1" i="1" dirty="0" smtClean="0">
                <a:solidFill>
                  <a:srgbClr val="C00000"/>
                </a:solidFill>
              </a:rPr>
              <a:t>  </a:t>
            </a:r>
            <a:r>
              <a:rPr lang="ru-RU" sz="2000" dirty="0" smtClean="0"/>
              <a:t>(</a:t>
            </a:r>
            <a:r>
              <a:rPr lang="ru-RU" sz="2000" i="1" dirty="0" smtClean="0"/>
              <a:t>присвоение предметам неживой природы свойств живых существ</a:t>
            </a:r>
            <a:r>
              <a:rPr lang="ru-RU" sz="2000" dirty="0" smtClean="0"/>
              <a:t>) </a:t>
            </a:r>
          </a:p>
          <a:p>
            <a:pPr eaLnBrk="1" hangingPunct="1"/>
            <a:r>
              <a:rPr lang="ru-RU" sz="2000" dirty="0" smtClean="0"/>
              <a:t>хотя и вызывает печаль героини. Описывает он только небо:</a:t>
            </a:r>
          </a:p>
          <a:p>
            <a:pPr eaLnBrk="1" hangingPunct="1"/>
            <a:r>
              <a:rPr lang="ru-RU" sz="2000" dirty="0" smtClean="0"/>
              <a:t>"…</a:t>
            </a:r>
            <a:r>
              <a:rPr lang="ru-RU" sz="2000" b="1" dirty="0" smtClean="0">
                <a:solidFill>
                  <a:srgbClr val="002060"/>
                </a:solidFill>
              </a:rPr>
              <a:t>вьюга злилась,</a:t>
            </a:r>
          </a:p>
          <a:p>
            <a:pPr eaLnBrk="1" hangingPunct="1"/>
            <a:r>
              <a:rPr lang="ru-RU" sz="2000" b="1" dirty="0" smtClean="0">
                <a:solidFill>
                  <a:srgbClr val="002060"/>
                </a:solidFill>
              </a:rPr>
              <a:t>На мутном небе мгла носилась;</a:t>
            </a:r>
          </a:p>
          <a:p>
            <a:pPr eaLnBrk="1" hangingPunct="1"/>
            <a:r>
              <a:rPr lang="ru-RU" sz="2000" b="1" dirty="0" smtClean="0">
                <a:solidFill>
                  <a:srgbClr val="002060"/>
                </a:solidFill>
              </a:rPr>
              <a:t>Луна, как бледное пятно,</a:t>
            </a:r>
          </a:p>
          <a:p>
            <a:pPr eaLnBrk="1" hangingPunct="1"/>
            <a:r>
              <a:rPr lang="ru-RU" sz="2000" b="1" dirty="0" smtClean="0">
                <a:solidFill>
                  <a:srgbClr val="002060"/>
                </a:solidFill>
              </a:rPr>
              <a:t>Сквозь тучи мрачные желтела,</a:t>
            </a:r>
          </a:p>
          <a:p>
            <a:pPr eaLnBrk="1" hangingPunct="1"/>
            <a:r>
              <a:rPr lang="ru-RU" sz="2000" b="1" dirty="0" smtClean="0">
                <a:solidFill>
                  <a:srgbClr val="002060"/>
                </a:solidFill>
              </a:rPr>
              <a:t>И ты печальная сидела …</a:t>
            </a:r>
          </a:p>
          <a:p>
            <a:pPr eaLnBrk="1" hangingPunct="1">
              <a:buFont typeface="Arial" charset="0"/>
              <a:buNone/>
            </a:pPr>
            <a:r>
              <a:rPr lang="ru-RU" sz="2000" dirty="0" smtClean="0"/>
              <a:t> </a:t>
            </a:r>
          </a:p>
          <a:p>
            <a:pPr eaLnBrk="1" hangingPunct="1"/>
            <a:endParaRPr lang="ru-RU" dirty="0" smtClean="0"/>
          </a:p>
        </p:txBody>
      </p:sp>
      <p:sp>
        <p:nvSpPr>
          <p:cNvPr id="22532" name="Прямоугольник 10"/>
          <p:cNvSpPr>
            <a:spLocks noChangeArrowheads="1"/>
          </p:cNvSpPr>
          <p:nvPr/>
        </p:nvSpPr>
        <p:spPr bwMode="auto">
          <a:xfrm>
            <a:off x="2841625" y="3244850"/>
            <a:ext cx="2365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Какая зима у Пушкина? Проследите по тексту и внесите наблюдения в таблицу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«Какая ты, зима?»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24578" name="Содержимое 3"/>
          <p:cNvSpPr>
            <a:spLocks noGrp="1"/>
          </p:cNvSpPr>
          <p:nvPr>
            <p:ph type="body" sz="half" idx="2"/>
          </p:nvPr>
        </p:nvSpPr>
        <p:spPr>
          <a:xfrm>
            <a:off x="457200" y="928671"/>
            <a:ext cx="4038600" cy="545308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1800" dirty="0" smtClean="0"/>
              <a:t>      </a:t>
            </a:r>
            <a:r>
              <a:rPr lang="ru-RU" sz="1800" b="1" i="1" dirty="0" smtClean="0">
                <a:solidFill>
                  <a:srgbClr val="0070C0"/>
                </a:solidFill>
              </a:rPr>
              <a:t> </a:t>
            </a:r>
            <a:r>
              <a:rPr lang="ru-RU" sz="18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«А нынче погляди в окно!»</a:t>
            </a:r>
          </a:p>
          <a:p>
            <a:pPr eaLnBrk="1" hangingPunct="1"/>
            <a:r>
              <a:rPr lang="ru-RU" sz="1800" dirty="0" smtClean="0"/>
              <a:t>Этой  строкой  автор возвращает читателя в настоящее время, в атмосферу счастья. Было бы сложно оценить всю прелесть утра, если бы не было мрачного вечера.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dirty="0" smtClean="0"/>
              <a:t> Третья строфа – зимний пейзаж. Картина, созданная поэтом, насыщена цветом: это и голубой </a:t>
            </a:r>
            <a:r>
              <a:rPr lang="ru-RU" sz="1800" dirty="0" smtClean="0">
                <a:solidFill>
                  <a:schemeClr val="hlink"/>
                </a:solidFill>
              </a:rPr>
              <a:t>("под голубыми небесами»),</a:t>
            </a:r>
            <a:r>
              <a:rPr lang="ru-RU" sz="1800" dirty="0" smtClean="0"/>
              <a:t> и чёрный </a:t>
            </a:r>
            <a:r>
              <a:rPr lang="ru-RU" sz="1800" b="1" dirty="0" smtClean="0"/>
              <a:t>("прозрачный лес один чернеет»),</a:t>
            </a:r>
            <a:r>
              <a:rPr lang="ru-RU" sz="1800" dirty="0" smtClean="0"/>
              <a:t> и зелёный </a:t>
            </a:r>
            <a:r>
              <a:rPr lang="ru-RU" sz="1800" dirty="0" smtClean="0">
                <a:solidFill>
                  <a:srgbClr val="008000"/>
                </a:solidFill>
              </a:rPr>
              <a:t>("ель сквозь иней зеленеет»).</a:t>
            </a:r>
            <a:r>
              <a:rPr lang="ru-RU" sz="1800" dirty="0" smtClean="0"/>
              <a:t> Всё сверкает, сияет; в строфе дважды повторяются однокоренные слова “блестя” и “блестит”(</a:t>
            </a:r>
            <a:r>
              <a:rPr lang="ru-RU" sz="1800" b="1" i="1" dirty="0" smtClean="0">
                <a:solidFill>
                  <a:srgbClr val="0070C0"/>
                </a:solidFill>
              </a:rPr>
              <a:t>Блестя на солнце, снег лежит</a:t>
            </a:r>
            <a:r>
              <a:rPr lang="ru-RU" sz="1800" dirty="0" smtClean="0"/>
              <a:t>; </a:t>
            </a:r>
            <a:r>
              <a:rPr lang="ru-RU" sz="1800" b="1" i="1" dirty="0" smtClean="0">
                <a:solidFill>
                  <a:srgbClr val="250EB2"/>
                </a:solidFill>
              </a:rPr>
              <a:t>И речка подо льдом блестит</a:t>
            </a:r>
            <a:r>
              <a:rPr lang="ru-RU" sz="1800" dirty="0" smtClean="0"/>
              <a:t>)</a:t>
            </a:r>
          </a:p>
        </p:txBody>
      </p:sp>
      <p:pic>
        <p:nvPicPr>
          <p:cNvPr id="24579" name="Picture 2" descr="C:\Documents and Settings\Neo\Рабочий стол\Зима\Natural Blanket - 1600x1200 - ID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28775"/>
            <a:ext cx="40386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Какая зима у Пушкина? Проследите по тексту и внесите наблюдения в таблицу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«Какая ты, зима?»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26626" name="Rectangle 6"/>
          <p:cNvSpPr>
            <a:spLocks noGrp="1"/>
          </p:cNvSpPr>
          <p:nvPr>
            <p:ph type="body" sz="half" idx="2"/>
          </p:nvPr>
        </p:nvSpPr>
        <p:spPr>
          <a:xfrm>
            <a:off x="4648200" y="1071546"/>
            <a:ext cx="4038600" cy="5572164"/>
          </a:xfrm>
        </p:spPr>
        <p:txBody>
          <a:bodyPr/>
          <a:lstStyle/>
          <a:p>
            <a:pPr eaLnBrk="1" hangingPunct="1">
              <a:buNone/>
            </a:pPr>
            <a:r>
              <a:rPr lang="ru-RU" sz="3600" dirty="0" smtClean="0">
                <a:solidFill>
                  <a:srgbClr val="00B0F0"/>
                </a:solidFill>
              </a:rPr>
              <a:t> </a:t>
            </a:r>
            <a:r>
              <a:rPr lang="ru-RU" sz="1800" dirty="0" smtClean="0"/>
              <a:t>Словом “</a:t>
            </a:r>
            <a:r>
              <a:rPr lang="ru-RU" sz="1800" dirty="0" smtClean="0">
                <a:solidFill>
                  <a:srgbClr val="250EB2"/>
                </a:solidFill>
              </a:rPr>
              <a:t>блеск”</a:t>
            </a:r>
            <a:r>
              <a:rPr lang="ru-RU" sz="1800" dirty="0" smtClean="0"/>
              <a:t> связаны третья и четвёртая строфы: "Вся комната янтарным блеском озарена». Только блеск уже не зимний, а тёплый, </a:t>
            </a:r>
            <a:r>
              <a:rPr lang="ru-RU" sz="1800" b="1" dirty="0" smtClean="0">
                <a:solidFill>
                  <a:srgbClr val="FF9900"/>
                </a:solidFill>
              </a:rPr>
              <a:t>янтарный.  </a:t>
            </a:r>
          </a:p>
          <a:p>
            <a:pPr eaLnBrk="1" hangingPunct="1">
              <a:buNone/>
            </a:pPr>
            <a:r>
              <a:rPr lang="ru-RU" sz="1800" b="1" dirty="0" smtClean="0"/>
              <a:t>Какоё художественное средство использует поэт для описания утреннего блеска?(</a:t>
            </a:r>
            <a:r>
              <a:rPr lang="ru-RU" sz="1800" b="1" dirty="0" smtClean="0">
                <a:solidFill>
                  <a:srgbClr val="250EB2"/>
                </a:solidFill>
              </a:rPr>
              <a:t>эпитет)</a:t>
            </a:r>
            <a:r>
              <a:rPr lang="ru-RU" sz="1800" dirty="0" smtClean="0"/>
              <a:t>Великолепие зимнего утра ощущается ещё острее по сравнению со вчерашней бурей. </a:t>
            </a:r>
          </a:p>
          <a:p>
            <a:pPr eaLnBrk="1" hangingPunct="1">
              <a:buNone/>
            </a:pPr>
            <a:r>
              <a:rPr lang="ru-RU" sz="1800" dirty="0" smtClean="0"/>
              <a:t>	</a:t>
            </a:r>
            <a:r>
              <a:rPr lang="ru-RU" sz="1800" b="1" dirty="0" smtClean="0"/>
              <a:t> </a:t>
            </a:r>
            <a:r>
              <a:rPr lang="ru-RU" sz="1800" dirty="0" smtClean="0"/>
              <a:t> Чувство радости поэта растёт и требует движения, ему хочется навестить </a:t>
            </a:r>
            <a:r>
              <a:rPr lang="ru-RU" sz="1800" dirty="0" smtClean="0">
                <a:solidFill>
                  <a:srgbClr val="250EB2"/>
                </a:solidFill>
              </a:rPr>
              <a:t>«поля пустые, леса недавно столь густые».</a:t>
            </a:r>
            <a:r>
              <a:rPr lang="ru-RU" sz="1800" dirty="0" smtClean="0"/>
              <a:t> Самая сильная привязанность поэта -  </a:t>
            </a:r>
            <a:r>
              <a:rPr lang="ru-RU" sz="1800" dirty="0" smtClean="0">
                <a:solidFill>
                  <a:srgbClr val="250EB2"/>
                </a:solidFill>
              </a:rPr>
              <a:t>«берег, милый для меня». </a:t>
            </a:r>
          </a:p>
          <a:p>
            <a:pPr>
              <a:lnSpc>
                <a:spcPct val="90000"/>
              </a:lnSpc>
            </a:pPr>
            <a:endParaRPr lang="ru-RU" sz="1800" dirty="0" smtClean="0"/>
          </a:p>
        </p:txBody>
      </p:sp>
      <p:pic>
        <p:nvPicPr>
          <p:cNvPr id="4" name="Picture 2" descr="F:\времена года природа\зима\фото зима\48-0-3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4071966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8" name="Rectangle 6"/>
          <p:cNvSpPr>
            <a:spLocks noGrp="1"/>
          </p:cNvSpPr>
          <p:nvPr>
            <p:ph type="body" sz="half" idx="2"/>
          </p:nvPr>
        </p:nvSpPr>
        <p:spPr>
          <a:xfrm>
            <a:off x="4648200" y="214290"/>
            <a:ext cx="4100513" cy="6500858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1800" smtClean="0"/>
              <a:t>	</a:t>
            </a:r>
          </a:p>
          <a:p>
            <a:pPr>
              <a:lnSpc>
                <a:spcPct val="80000"/>
              </a:lnSpc>
              <a:buNone/>
            </a:pPr>
            <a:r>
              <a:rPr lang="ru-RU" sz="1800" smtClean="0"/>
              <a:t>В </a:t>
            </a:r>
            <a:r>
              <a:rPr lang="ru-RU" sz="1800" dirty="0" smtClean="0"/>
              <a:t>такие дни просто грех сидеть дома, как бы уютно не потрескивал в камине огонь. И в каждой строчке пушкинского «Зимнего утра» ощущается призыв отправиться на прогулку, которая обещает </a:t>
            </a:r>
            <a:r>
              <a:rPr lang="ru-RU" sz="1800" dirty="0" smtClean="0">
                <a:latin typeface="Arial" charset="0"/>
              </a:rPr>
              <a:t>много</a:t>
            </a:r>
            <a:r>
              <a:rPr lang="ru-RU" sz="1800" dirty="0" smtClean="0"/>
              <a:t> незабываемых впечатлений.  </a:t>
            </a:r>
          </a:p>
          <a:p>
            <a:pPr>
              <a:lnSpc>
                <a:spcPct val="80000"/>
              </a:lnSpc>
              <a:buNone/>
            </a:pPr>
            <a:r>
              <a:rPr lang="ru-RU" sz="1800" dirty="0" smtClean="0"/>
              <a:t>	</a:t>
            </a:r>
          </a:p>
          <a:p>
            <a:pPr>
              <a:lnSpc>
                <a:spcPct val="80000"/>
              </a:lnSpc>
              <a:buNone/>
            </a:pPr>
            <a:endParaRPr lang="ru-RU" sz="1800" dirty="0" smtClean="0"/>
          </a:p>
          <a:p>
            <a:pPr>
              <a:lnSpc>
                <a:spcPct val="80000"/>
              </a:lnSpc>
              <a:buNone/>
            </a:pPr>
            <a:r>
              <a:rPr lang="ru-RU" sz="1800" dirty="0" smtClean="0"/>
              <a:t>	Пушкин не перестает удивляться таким разительным переменам, которые произошли всего за одну ночь. Словно бы сама природа выступила в роли укротительницы коварной метели, заставив ее сменить гнев на милость и, тем самым, подарила людям удивительное по красоте утро, наполненное морозной свежестью, скрипом пушистого снега, звенящей тишиной безмолвных снежных равнин и очарованием солнечных лучей, переливающихся всеми цветами радуги в морозных оконных узорах.</a:t>
            </a:r>
          </a:p>
        </p:txBody>
      </p:sp>
      <p:pic>
        <p:nvPicPr>
          <p:cNvPr id="29699" name="Picture 2" descr="C:\Documents and Settings\Neo\Рабочий стол\Зима\Morning Frost - 1600x1200 - ID 36.jpg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14290"/>
            <a:ext cx="4249738" cy="631033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</TotalTime>
  <Words>649</Words>
  <Application>Microsoft Office PowerPoint</Application>
  <PresentationFormat>Экран (4:3)</PresentationFormat>
  <Paragraphs>84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Урок литературы  по стихотворению А.С.Пушкина «Зимнее утро».</vt:lpstr>
      <vt:lpstr>Какая ты, ЗИМА?</vt:lpstr>
      <vt:lpstr> </vt:lpstr>
      <vt:lpstr>    Какая зима у Пушкина? Проследите по тексту и внесите наблюдения в таблицу «Какая ты, зима?»    </vt:lpstr>
      <vt:lpstr>У зимы Пушкина два лица, и чтобы показать их, поэт использует антитезу.    Контрастное описание «нынче» и «вечор» занимает в стихотворении основное место. Антитеза – противопоставление слов, образов, картин для передачи мысли, чувства. Найдите примеры антитезы в стихотворении.   </vt:lpstr>
      <vt:lpstr>           </vt:lpstr>
      <vt:lpstr> Какая зима у Пушкина? Проследите по тексту и внесите наблюдения в таблицу «Какая ты, зима?» </vt:lpstr>
      <vt:lpstr>Какая зима у Пушкина? Проследите по тексту и внесите наблюдения в таблицу «Какая ты, зима?» </vt:lpstr>
      <vt:lpstr>Слайд 9</vt:lpstr>
      <vt:lpstr> </vt:lpstr>
      <vt:lpstr>  Звуки зимы. Краски зимы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Фантазии на темы ЗИМЫ в духе Пушкина.</dc:title>
  <dc:creator>Neo</dc:creator>
  <cp:lastModifiedBy>User</cp:lastModifiedBy>
  <cp:revision>137</cp:revision>
  <dcterms:created xsi:type="dcterms:W3CDTF">2009-02-28T20:51:05Z</dcterms:created>
  <dcterms:modified xsi:type="dcterms:W3CDTF">2013-06-19T17:50:06Z</dcterms:modified>
</cp:coreProperties>
</file>