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0" r:id="rId4"/>
    <p:sldId id="257" r:id="rId5"/>
    <p:sldId id="265" r:id="rId6"/>
    <p:sldId id="266" r:id="rId7"/>
    <p:sldId id="261" r:id="rId8"/>
    <p:sldId id="262" r:id="rId9"/>
    <p:sldId id="279" r:id="rId10"/>
    <p:sldId id="258" r:id="rId11"/>
    <p:sldId id="269" r:id="rId12"/>
    <p:sldId id="264" r:id="rId13"/>
    <p:sldId id="267" r:id="rId14"/>
    <p:sldId id="268" r:id="rId15"/>
    <p:sldId id="263" r:id="rId16"/>
    <p:sldId id="271" r:id="rId17"/>
    <p:sldId id="272" r:id="rId18"/>
    <p:sldId id="273" r:id="rId19"/>
    <p:sldId id="274" r:id="rId20"/>
    <p:sldId id="275" r:id="rId21"/>
    <p:sldId id="270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6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974B9-E697-4AC5-BBE8-BB0ABF9AF7C4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2BBBC-C78A-4773-A992-71564DF05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07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13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25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98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2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8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15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2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1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0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9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E04F-1603-4F26-827D-91DA0A64172B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571C-3DC3-411C-83C1-F79E65DC6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1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29248" y="1653148"/>
            <a:ext cx="71940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Повторение по теме </a:t>
            </a:r>
          </a:p>
          <a:p>
            <a:pPr algn="ctr"/>
            <a:r>
              <a:rPr lang="ru-RU" sz="5400" b="1" cap="all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«Существительное»</a:t>
            </a:r>
            <a:endParaRPr lang="ru-RU" sz="5400" b="1" cap="all" spc="0" dirty="0">
              <a:ln/>
              <a:solidFill>
                <a:srgbClr val="0066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645024"/>
            <a:ext cx="2952328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159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468" y="116632"/>
            <a:ext cx="8988532" cy="103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Назови существительные, изображённые на картинках. Укажи их род. Какие </a:t>
            </a:r>
            <a:r>
              <a:rPr lang="ru-RU" sz="2800" b="1" smtClean="0"/>
              <a:t>это существительные?</a:t>
            </a:r>
            <a:endParaRPr lang="ru-RU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2" y="1124744"/>
            <a:ext cx="1944216" cy="25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781" y="1142716"/>
            <a:ext cx="1864468" cy="2592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2" y="4232192"/>
            <a:ext cx="1828800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42716"/>
            <a:ext cx="1944216" cy="25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4376208"/>
            <a:ext cx="2232247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699" y="4581128"/>
            <a:ext cx="2016224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204" y="3212976"/>
            <a:ext cx="1656184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255" y="1142716"/>
            <a:ext cx="223224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776" y="5004240"/>
            <a:ext cx="1347205" cy="17513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7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475656" y="1714488"/>
            <a:ext cx="7668344" cy="49371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Ч_рн___</a:t>
            </a:r>
            <a:r>
              <a:rPr lang="ru-RU" sz="3600" b="1" dirty="0" smtClean="0"/>
              <a:t> кофе;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Ар__матн____</a:t>
            </a:r>
            <a:r>
              <a:rPr lang="ru-RU" sz="3600" b="1" dirty="0" smtClean="0"/>
              <a:t> салями;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Пр_к_снулся</a:t>
            </a:r>
            <a:r>
              <a:rPr lang="ru-RU" sz="3600" b="1" dirty="0" smtClean="0"/>
              <a:t> к  </a:t>
            </a:r>
            <a:r>
              <a:rPr lang="ru-RU" sz="3600" b="1" dirty="0" err="1" smtClean="0"/>
              <a:t>лохмат__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ш_мпанзе</a:t>
            </a:r>
            <a:r>
              <a:rPr lang="ru-RU" sz="3600" b="1" dirty="0" smtClean="0"/>
              <a:t>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Пр_красн__</a:t>
            </a:r>
            <a:r>
              <a:rPr lang="ru-RU" sz="3600" b="1" dirty="0" smtClean="0"/>
              <a:t> шампунь;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Выб_рать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нов___</a:t>
            </a:r>
            <a:r>
              <a:rPr lang="ru-RU" sz="3600" b="1" dirty="0" smtClean="0"/>
              <a:t> тюль;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К_нгуру</a:t>
            </a:r>
            <a:r>
              <a:rPr lang="ru-RU" sz="3600" b="1" dirty="0" smtClean="0"/>
              <a:t>  ускакал_ от дикого </a:t>
            </a:r>
            <a:r>
              <a:rPr lang="ru-RU" sz="3600" b="1" dirty="0" err="1" smtClean="0"/>
              <a:t>плем_</a:t>
            </a:r>
            <a:r>
              <a:rPr lang="ru-RU" sz="3200" b="1" dirty="0" err="1" smtClean="0"/>
              <a:t>ни</a:t>
            </a:r>
            <a:r>
              <a:rPr lang="ru-RU" b="1" dirty="0"/>
              <a:t>.</a:t>
            </a:r>
            <a:endParaRPr lang="ru-RU" sz="3200" b="1" dirty="0" smtClean="0"/>
          </a:p>
          <a:p>
            <a:pPr>
              <a:buFont typeface="Wingdings" pitchFamily="2" charset="2"/>
              <a:buNone/>
            </a:pPr>
            <a:endParaRPr lang="ru-RU" sz="3200" dirty="0" smtClean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6952" y="-10916"/>
            <a:ext cx="87704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Орфографическая разминка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77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67" y="953358"/>
            <a:ext cx="9144000" cy="149335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Расскажите о правописании НЕ с существительными. Найдите 5 ошибок в задании, выпишите слова, исправив ошибку. </a:t>
            </a: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2474604"/>
            <a:ext cx="7848872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740342" y="30028"/>
            <a:ext cx="7418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НЕ с существительными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447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30816" y="3318570"/>
            <a:ext cx="92170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1.  Тот, кто постоянно все теряет, забывает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2. Тот, кто подлизывается к кому-нибудь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3. Человек, который всегда жалуется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4. Человек, который выдвигая себя, стремится выслужиться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5.Человек, который не может усидеть на месте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6.Человек, который зазнаётся</a:t>
            </a:r>
            <a:endParaRPr lang="ru-RU" sz="28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857354" y="714356"/>
          <a:ext cx="5643607" cy="2571768"/>
        </p:xfrm>
        <a:graphic>
          <a:graphicData uri="http://schemas.openxmlformats.org/drawingml/2006/table">
            <a:tbl>
              <a:tblPr/>
              <a:tblGrid>
                <a:gridCol w="599770"/>
                <a:gridCol w="621796"/>
                <a:gridCol w="491338"/>
                <a:gridCol w="548943"/>
                <a:gridCol w="433732"/>
                <a:gridCol w="491338"/>
                <a:gridCol w="491338"/>
                <a:gridCol w="491338"/>
                <a:gridCol w="491338"/>
                <a:gridCol w="491338"/>
                <a:gridCol w="491338"/>
              </a:tblGrid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6 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266420" y="-28812"/>
            <a:ext cx="94647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Кроссворд «Кто такой, кто такая»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1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75" y="1643052"/>
          <a:ext cx="7572429" cy="4464873"/>
        </p:xfrm>
        <a:graphic>
          <a:graphicData uri="http://schemas.openxmlformats.org/drawingml/2006/table">
            <a:tbl>
              <a:tblPr/>
              <a:tblGrid>
                <a:gridCol w="804755"/>
                <a:gridCol w="834307"/>
                <a:gridCol w="659263"/>
                <a:gridCol w="736556"/>
                <a:gridCol w="581970"/>
                <a:gridCol w="659263"/>
                <a:gridCol w="659263"/>
                <a:gridCol w="659263"/>
                <a:gridCol w="659263"/>
                <a:gridCol w="659263"/>
                <a:gridCol w="659263"/>
              </a:tblGrid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р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т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я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л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и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4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я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б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в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ы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ч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н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н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й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31078" y="30028"/>
            <a:ext cx="2037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КЛЮЧ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9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Каким членом предложения является выделенное существительное?                                         </a:t>
            </a:r>
            <a:r>
              <a:rPr lang="ru-RU" b="1" i="1" dirty="0" smtClean="0"/>
              <a:t>Мороз выбелил хрупкие </a:t>
            </a:r>
            <a:r>
              <a:rPr lang="ru-RU" b="1" i="1" dirty="0" smtClean="0">
                <a:solidFill>
                  <a:srgbClr val="006600"/>
                </a:solidFill>
              </a:rPr>
              <a:t>сучья</a:t>
            </a:r>
            <a:r>
              <a:rPr lang="ru-RU" b="1" i="1" dirty="0" smtClean="0"/>
              <a:t> берёз.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подлежащим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дополнением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обстоятельством места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обстоятельством образа действия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53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2. </a:t>
            </a:r>
            <a:r>
              <a:rPr lang="ru-RU" b="1" dirty="0" smtClean="0"/>
              <a:t>Какое существительное не относится к 1- </a:t>
            </a:r>
            <a:r>
              <a:rPr lang="ru-RU" b="1" dirty="0" err="1" smtClean="0"/>
              <a:t>му</a:t>
            </a:r>
            <a:r>
              <a:rPr lang="ru-RU" b="1" dirty="0" smtClean="0"/>
              <a:t> склонению.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галерея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пламя 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биология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оранжерея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90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3</a:t>
            </a:r>
            <a:r>
              <a:rPr lang="ru-RU" b="1" i="1" dirty="0" smtClean="0"/>
              <a:t>. </a:t>
            </a:r>
            <a:r>
              <a:rPr lang="ru-RU" b="1" dirty="0" smtClean="0"/>
              <a:t>Укажите несклоняемое существительное.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интерьер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пальто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роман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медицина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51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4. </a:t>
            </a:r>
            <a:r>
              <a:rPr lang="ru-RU" b="1" dirty="0" smtClean="0"/>
              <a:t>Найдите ошибку в согласовании.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строгое жюри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жёлтое такси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шумное Сочи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весёлый шимпанзе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8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5</a:t>
            </a:r>
            <a:r>
              <a:rPr lang="ru-RU" b="1" i="1" dirty="0" smtClean="0"/>
              <a:t>. </a:t>
            </a:r>
            <a:r>
              <a:rPr lang="ru-RU" b="1" dirty="0" smtClean="0"/>
              <a:t>Какое из выделенных слов склоняется?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учился с Олегом ( </a:t>
            </a:r>
            <a:r>
              <a:rPr lang="ru-RU" sz="3600" b="1" i="1" dirty="0" smtClean="0">
                <a:solidFill>
                  <a:srgbClr val="006600"/>
                </a:solidFill>
              </a:rPr>
              <a:t>Фоменко</a:t>
            </a:r>
            <a:r>
              <a:rPr lang="ru-RU" b="1" i="1" dirty="0" smtClean="0"/>
              <a:t>)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стихи Зои ( </a:t>
            </a:r>
            <a:r>
              <a:rPr lang="ru-RU" sz="3600" b="1" i="1" dirty="0" err="1" smtClean="0">
                <a:solidFill>
                  <a:srgbClr val="006600"/>
                </a:solidFill>
              </a:rPr>
              <a:t>Алигер</a:t>
            </a:r>
            <a:r>
              <a:rPr lang="ru-RU" b="1" i="1" dirty="0" smtClean="0"/>
              <a:t>)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встреча у Максима (</a:t>
            </a:r>
            <a:r>
              <a:rPr lang="ru-RU" sz="3600" b="1" i="1" dirty="0" smtClean="0">
                <a:solidFill>
                  <a:srgbClr val="006600"/>
                </a:solidFill>
              </a:rPr>
              <a:t>Глухих</a:t>
            </a:r>
            <a:r>
              <a:rPr lang="ru-RU" b="1" i="1" dirty="0" smtClean="0"/>
              <a:t>)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сказки Ганса ( </a:t>
            </a:r>
            <a:r>
              <a:rPr lang="ru-RU" sz="3600" b="1" i="1" dirty="0" smtClean="0">
                <a:solidFill>
                  <a:srgbClr val="006600"/>
                </a:solidFill>
              </a:rPr>
              <a:t>Андерсен</a:t>
            </a:r>
            <a:r>
              <a:rPr lang="ru-RU" b="1" i="1" dirty="0" smtClean="0"/>
              <a:t>)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95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440" y="912415"/>
            <a:ext cx="8803055" cy="107642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Указать синтаксическую роль имён существительных в предложениях.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7055" y="-10916"/>
            <a:ext cx="5622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Синтаксическая 5.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1935480"/>
            <a:ext cx="8712968" cy="4445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Книга  хранилище знаний.</a:t>
            </a:r>
          </a:p>
          <a:p>
            <a:pPr marL="0" indent="0">
              <a:buNone/>
            </a:pPr>
            <a:endParaRPr 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2) Сырость от земли начинала холодить бок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3) Туристы отправились в поход за город.</a:t>
            </a:r>
          </a:p>
          <a:p>
            <a:pPr>
              <a:buFont typeface="Arial" panose="020B0604020202020204" pitchFamily="34" charset="0"/>
              <a:buNone/>
            </a:pP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21556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6. </a:t>
            </a:r>
            <a:r>
              <a:rPr lang="ru-RU" b="1" dirty="0" smtClean="0"/>
              <a:t>В каком слове на месте пропуска пишется буква И?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1) </a:t>
            </a:r>
            <a:r>
              <a:rPr lang="ru-RU" b="1" i="1" dirty="0" err="1" smtClean="0"/>
              <a:t>горош</a:t>
            </a:r>
            <a:r>
              <a:rPr lang="ru-RU" b="1" i="1" dirty="0" smtClean="0"/>
              <a:t>..к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2) </a:t>
            </a:r>
            <a:r>
              <a:rPr lang="ru-RU" b="1" i="1" dirty="0" err="1" smtClean="0"/>
              <a:t>сухар</a:t>
            </a:r>
            <a:r>
              <a:rPr lang="ru-RU" b="1" i="1" dirty="0" smtClean="0"/>
              <a:t>..к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3) </a:t>
            </a:r>
            <a:r>
              <a:rPr lang="ru-RU" b="1" i="1" dirty="0" err="1" smtClean="0"/>
              <a:t>комоч</a:t>
            </a:r>
            <a:r>
              <a:rPr lang="ru-RU" b="1" i="1" dirty="0" smtClean="0"/>
              <a:t>..к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4) </a:t>
            </a:r>
            <a:r>
              <a:rPr lang="ru-RU" b="1" i="1" dirty="0" err="1" smtClean="0"/>
              <a:t>платоч</a:t>
            </a:r>
            <a:r>
              <a:rPr lang="ru-RU" b="1" i="1" dirty="0" smtClean="0"/>
              <a:t>..к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1610" y="30028"/>
            <a:ext cx="5455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i="1" dirty="0" smtClean="0"/>
              <a:t>- 2) дополнением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- 2) пламя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- 2) пальто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- 3) шумное Сочи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- 4) сказки Ганса Андерсена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- 2) сухарик</a:t>
            </a:r>
          </a:p>
          <a:p>
            <a:pPr marL="0" indent="0">
              <a:buNone/>
            </a:pPr>
            <a:r>
              <a:rPr lang="ru-RU" b="1" i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50122" y="30028"/>
            <a:ext cx="8999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задание: проверка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41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161277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1вариант:  </a:t>
            </a:r>
          </a:p>
          <a:p>
            <a:pPr marL="0" indent="0">
              <a:buNone/>
            </a:pPr>
            <a:r>
              <a:rPr lang="ru-RU" b="1" dirty="0" smtClean="0"/>
              <a:t>Надо мной </a:t>
            </a:r>
            <a:r>
              <a:rPr lang="ru-RU" b="1" dirty="0" smtClean="0">
                <a:solidFill>
                  <a:srgbClr val="006600"/>
                </a:solidFill>
              </a:rPr>
              <a:t>в </a:t>
            </a:r>
            <a:r>
              <a:rPr lang="ru-RU" b="1" dirty="0" err="1" smtClean="0">
                <a:solidFill>
                  <a:srgbClr val="006600"/>
                </a:solidFill>
              </a:rPr>
              <a:t>лазур</a:t>
            </a:r>
            <a:r>
              <a:rPr lang="ru-RU" b="1" dirty="0" smtClean="0">
                <a:solidFill>
                  <a:srgbClr val="006600"/>
                </a:solidFill>
              </a:rPr>
              <a:t>_ </a:t>
            </a:r>
            <a:r>
              <a:rPr lang="ru-RU" b="1" dirty="0" smtClean="0"/>
              <a:t>ясной </a:t>
            </a:r>
            <a:r>
              <a:rPr lang="ru-RU" b="1" dirty="0" err="1" smtClean="0"/>
              <a:t>бл_стит</a:t>
            </a:r>
            <a:r>
              <a:rPr lang="ru-RU" b="1" dirty="0" smtClean="0"/>
              <a:t> звёздочка.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2184" y="30028"/>
            <a:ext cx="8094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Морфологический разбор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02184" y="3789040"/>
            <a:ext cx="8507288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2 вариант: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Мы шли по тенистой </a:t>
            </a:r>
            <a:r>
              <a:rPr lang="ru-RU" b="1" dirty="0" smtClean="0">
                <a:solidFill>
                  <a:srgbClr val="006600"/>
                </a:solidFill>
              </a:rPr>
              <a:t>алле_.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65" y="2033478"/>
            <a:ext cx="2863868" cy="48245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КОРШУН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МАРКА</a:t>
            </a:r>
          </a:p>
          <a:p>
            <a:pPr marL="0" indent="0">
              <a:buNone/>
            </a:pPr>
            <a:r>
              <a:rPr lang="ru-RU" b="1" dirty="0" smtClean="0"/>
              <a:t> ЛАПША</a:t>
            </a:r>
          </a:p>
          <a:p>
            <a:pPr marL="0" indent="0">
              <a:buNone/>
            </a:pPr>
            <a:r>
              <a:rPr lang="ru-RU" b="1" dirty="0" smtClean="0"/>
              <a:t> КОМАР</a:t>
            </a:r>
          </a:p>
          <a:p>
            <a:pPr marL="0" indent="0">
              <a:buNone/>
            </a:pPr>
            <a:r>
              <a:rPr lang="ru-RU" b="1" dirty="0" smtClean="0"/>
              <a:t> ОПРОС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АДРЕС</a:t>
            </a:r>
          </a:p>
          <a:p>
            <a:pPr marL="0" indent="0">
              <a:buNone/>
            </a:pPr>
            <a:r>
              <a:rPr lang="ru-RU" b="1" dirty="0" smtClean="0"/>
              <a:t> ИСТЕЦ</a:t>
            </a:r>
          </a:p>
          <a:p>
            <a:pPr marL="0" indent="0">
              <a:buNone/>
            </a:pPr>
            <a:r>
              <a:rPr lang="ru-RU" b="1" dirty="0" smtClean="0"/>
              <a:t> ХАЛВА</a:t>
            </a:r>
          </a:p>
          <a:p>
            <a:pPr marL="0" indent="0">
              <a:buNone/>
            </a:pPr>
            <a:r>
              <a:rPr lang="ru-RU" b="1" dirty="0" smtClean="0"/>
              <a:t> СОСНА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8713" y="0"/>
            <a:ext cx="3501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Переделай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5964" y="953358"/>
            <a:ext cx="8948035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/>
              <a:t>Переставив буквы, превратите каждое слово в другое слово, тоже имя существительное.</a:t>
            </a:r>
            <a:endParaRPr lang="ru-RU" sz="28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275856" y="2033478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ШНУРОК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195398" y="2505241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КАРМА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293791" y="3068960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ШПАЛА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246738" y="3573016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КОРМА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195398" y="4077072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ПРОСО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75856" y="4653136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СРЕДА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085805" y="5157192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  СИТЕЦ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3085805" y="5661248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  ХВАЛА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3032153" y="6182558"/>
            <a:ext cx="3168352" cy="675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006600"/>
                </a:solidFill>
              </a:rPr>
              <a:t>   НАСОС</a:t>
            </a:r>
            <a:endParaRPr lang="ru-RU" sz="2800" b="1" dirty="0">
              <a:solidFill>
                <a:srgbClr val="006600"/>
              </a:solidFill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72536"/>
            <a:ext cx="1963707" cy="1871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491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 к диктанту( повторить правило)</a:t>
            </a:r>
          </a:p>
          <a:p>
            <a:r>
              <a:rPr lang="ru-RU" dirty="0" smtClean="0"/>
              <a:t>Составить творческое задание на закрепление темы «</a:t>
            </a:r>
            <a:r>
              <a:rPr lang="ru-RU" smtClean="0"/>
              <a:t>Имя существительное»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76997" y="0"/>
            <a:ext cx="4345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Дом.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26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0377" y="-10916"/>
            <a:ext cx="4795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Самопроверка.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4514" y="1556792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хранилище знаний.</a:t>
            </a:r>
          </a:p>
          <a:p>
            <a:pPr marL="0" indent="0">
              <a:buNone/>
            </a:pPr>
            <a:endParaRPr 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2) Сырость от земли начинала холодить бок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 Туристы отправились в поход за город.</a:t>
            </a:r>
          </a:p>
          <a:p>
            <a:pPr>
              <a:buFont typeface="Arial" panose="020B0604020202020204" pitchFamily="34" charset="0"/>
              <a:buNone/>
            </a:pPr>
            <a:endParaRPr lang="ru-RU" sz="2800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71600" y="2132856"/>
            <a:ext cx="122339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699792" y="2277688"/>
            <a:ext cx="194421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99792" y="2420888"/>
            <a:ext cx="194421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14974" y="3356992"/>
            <a:ext cx="154080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14974" y="5013176"/>
            <a:ext cx="154080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80112" y="5013176"/>
            <a:ext cx="2520280" cy="0"/>
          </a:xfrm>
          <a:prstGeom prst="line">
            <a:avLst/>
          </a:prstGeom>
          <a:ln w="508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932471" y="2197003"/>
            <a:ext cx="1367328" cy="0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4514" y="3861048"/>
            <a:ext cx="979134" cy="0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2659788" y="3343505"/>
            <a:ext cx="1719262" cy="52388"/>
            <a:chOff x="1144281" y="5037303"/>
            <a:chExt cx="1497317" cy="52354"/>
          </a:xfrm>
        </p:grpSpPr>
        <p:sp>
          <p:nvSpPr>
            <p:cNvPr id="26" name="Дуга 25"/>
            <p:cNvSpPr/>
            <p:nvPr/>
          </p:nvSpPr>
          <p:spPr>
            <a:xfrm>
              <a:off x="1144281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Дуга 26"/>
            <p:cNvSpPr/>
            <p:nvPr/>
          </p:nvSpPr>
          <p:spPr>
            <a:xfrm rot="16200000">
              <a:off x="114713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0800000">
              <a:off x="1202349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Дуга 28"/>
            <p:cNvSpPr/>
            <p:nvPr/>
          </p:nvSpPr>
          <p:spPr>
            <a:xfrm rot="5400000">
              <a:off x="1204515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>
              <a:off x="1259033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16200000">
              <a:off x="1261891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10800000">
              <a:off x="1317101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Дуга 32"/>
            <p:cNvSpPr/>
            <p:nvPr/>
          </p:nvSpPr>
          <p:spPr>
            <a:xfrm rot="5400000">
              <a:off x="131995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Дуга 33"/>
            <p:cNvSpPr/>
            <p:nvPr/>
          </p:nvSpPr>
          <p:spPr>
            <a:xfrm>
              <a:off x="1375169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Дуга 34"/>
            <p:cNvSpPr/>
            <p:nvPr/>
          </p:nvSpPr>
          <p:spPr>
            <a:xfrm rot="16200000">
              <a:off x="1377335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0800000">
              <a:off x="1431854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Дуга 36"/>
            <p:cNvSpPr/>
            <p:nvPr/>
          </p:nvSpPr>
          <p:spPr>
            <a:xfrm rot="5400000">
              <a:off x="1434712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>
              <a:off x="1489922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 rot="16200000">
              <a:off x="1492779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Дуга 39"/>
            <p:cNvSpPr/>
            <p:nvPr/>
          </p:nvSpPr>
          <p:spPr>
            <a:xfrm rot="10800000">
              <a:off x="1547990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Дуга 40"/>
            <p:cNvSpPr/>
            <p:nvPr/>
          </p:nvSpPr>
          <p:spPr>
            <a:xfrm rot="5400000">
              <a:off x="1550156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Дуга 41"/>
            <p:cNvSpPr/>
            <p:nvPr/>
          </p:nvSpPr>
          <p:spPr>
            <a:xfrm>
              <a:off x="1604675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Дуга 42"/>
            <p:cNvSpPr/>
            <p:nvPr/>
          </p:nvSpPr>
          <p:spPr>
            <a:xfrm rot="16200000">
              <a:off x="1607532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Дуга 43"/>
            <p:cNvSpPr/>
            <p:nvPr/>
          </p:nvSpPr>
          <p:spPr>
            <a:xfrm rot="10800000">
              <a:off x="1662742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Дуга 44"/>
            <p:cNvSpPr/>
            <p:nvPr/>
          </p:nvSpPr>
          <p:spPr>
            <a:xfrm rot="5400000">
              <a:off x="1665600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Дуга 45"/>
            <p:cNvSpPr/>
            <p:nvPr/>
          </p:nvSpPr>
          <p:spPr>
            <a:xfrm>
              <a:off x="1720810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 rot="16200000">
              <a:off x="1722976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 rot="10800000">
              <a:off x="1777496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5400000">
              <a:off x="1780353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>
              <a:off x="1835563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 rot="16200000">
              <a:off x="1837729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Дуга 51"/>
            <p:cNvSpPr/>
            <p:nvPr/>
          </p:nvSpPr>
          <p:spPr>
            <a:xfrm rot="10800000">
              <a:off x="1893631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Дуга 52"/>
            <p:cNvSpPr/>
            <p:nvPr/>
          </p:nvSpPr>
          <p:spPr>
            <a:xfrm rot="5400000">
              <a:off x="1895105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>
              <a:off x="1950316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 rot="16200000">
              <a:off x="1953173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Дуга 55"/>
            <p:cNvSpPr/>
            <p:nvPr/>
          </p:nvSpPr>
          <p:spPr>
            <a:xfrm rot="10800000">
              <a:off x="2008383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Дуга 56"/>
            <p:cNvSpPr/>
            <p:nvPr/>
          </p:nvSpPr>
          <p:spPr>
            <a:xfrm rot="5400000">
              <a:off x="2010549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Дуга 57"/>
            <p:cNvSpPr/>
            <p:nvPr/>
          </p:nvSpPr>
          <p:spPr>
            <a:xfrm>
              <a:off x="2065069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Дуга 58"/>
            <p:cNvSpPr/>
            <p:nvPr/>
          </p:nvSpPr>
          <p:spPr>
            <a:xfrm rot="16200000">
              <a:off x="2067926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Дуга 59"/>
            <p:cNvSpPr/>
            <p:nvPr/>
          </p:nvSpPr>
          <p:spPr>
            <a:xfrm rot="10800000">
              <a:off x="2123137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Дуга 60"/>
            <p:cNvSpPr/>
            <p:nvPr/>
          </p:nvSpPr>
          <p:spPr>
            <a:xfrm rot="5400000">
              <a:off x="2125994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>
              <a:off x="2181204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 rot="16200000">
              <a:off x="2183370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Дуга 63"/>
            <p:cNvSpPr/>
            <p:nvPr/>
          </p:nvSpPr>
          <p:spPr>
            <a:xfrm rot="10800000">
              <a:off x="2237889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Дуга 64"/>
            <p:cNvSpPr/>
            <p:nvPr/>
          </p:nvSpPr>
          <p:spPr>
            <a:xfrm rot="5400000">
              <a:off x="2240746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Дуга 65"/>
            <p:cNvSpPr/>
            <p:nvPr/>
          </p:nvSpPr>
          <p:spPr>
            <a:xfrm>
              <a:off x="2295957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Дуга 66"/>
            <p:cNvSpPr/>
            <p:nvPr/>
          </p:nvSpPr>
          <p:spPr>
            <a:xfrm rot="16200000">
              <a:off x="2298814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Дуга 67"/>
            <p:cNvSpPr/>
            <p:nvPr/>
          </p:nvSpPr>
          <p:spPr>
            <a:xfrm rot="10800000">
              <a:off x="2354025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Дуга 68"/>
            <p:cNvSpPr/>
            <p:nvPr/>
          </p:nvSpPr>
          <p:spPr>
            <a:xfrm rot="5400000">
              <a:off x="2356190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Дуга 69"/>
            <p:cNvSpPr/>
            <p:nvPr/>
          </p:nvSpPr>
          <p:spPr>
            <a:xfrm>
              <a:off x="2410710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rot="16200000">
              <a:off x="2413567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Дуга 71"/>
            <p:cNvSpPr/>
            <p:nvPr/>
          </p:nvSpPr>
          <p:spPr>
            <a:xfrm rot="10800000">
              <a:off x="2468778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rot="5400000">
              <a:off x="2471635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Дуга 73"/>
            <p:cNvSpPr/>
            <p:nvPr/>
          </p:nvSpPr>
          <p:spPr>
            <a:xfrm>
              <a:off x="2526846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Дуга 74"/>
            <p:cNvSpPr/>
            <p:nvPr/>
          </p:nvSpPr>
          <p:spPr>
            <a:xfrm rot="16200000">
              <a:off x="2529011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Дуга 75"/>
            <p:cNvSpPr/>
            <p:nvPr/>
          </p:nvSpPr>
          <p:spPr>
            <a:xfrm rot="10800000">
              <a:off x="2583530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Дуга 76"/>
            <p:cNvSpPr/>
            <p:nvPr/>
          </p:nvSpPr>
          <p:spPr>
            <a:xfrm rot="5400000">
              <a:off x="258638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>
            <a:off x="2759006" y="5013176"/>
            <a:ext cx="2389058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726464" y="5165576"/>
            <a:ext cx="2389058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451194" y="3343504"/>
            <a:ext cx="3361166" cy="26196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451194" y="3470855"/>
            <a:ext cx="336116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1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12414"/>
            <a:ext cx="8507288" cy="76633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1) Что обозначает имя существительное?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43521" y="-10916"/>
            <a:ext cx="4009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Блиц - опрос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1678747"/>
            <a:ext cx="88569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2</a:t>
            </a:r>
            <a:r>
              <a:rPr lang="ru-RU" b="1" dirty="0" smtClean="0"/>
              <a:t>) Род имён существительных </a:t>
            </a:r>
            <a:r>
              <a:rPr lang="ru-RU" b="1" i="1" dirty="0" smtClean="0"/>
              <a:t>пламя, животное, солнышко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62613" y="2542843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3</a:t>
            </a:r>
            <a:r>
              <a:rPr lang="ru-RU" b="1" dirty="0" smtClean="0"/>
              <a:t>) Изменение существительного по падежам?</a:t>
            </a:r>
            <a:endParaRPr lang="ru-RU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01878" y="3212976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4</a:t>
            </a:r>
            <a:r>
              <a:rPr lang="ru-RU" b="1" dirty="0" smtClean="0"/>
              <a:t>) Существительные, называющие живой предмет и отвечающие на вопрос КТО?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01878" y="4077072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5</a:t>
            </a:r>
            <a:r>
              <a:rPr lang="ru-RU" b="1" dirty="0" smtClean="0"/>
              <a:t>) Имена существительные, называющие единичный предмет?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01878" y="4941168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6</a:t>
            </a:r>
            <a:r>
              <a:rPr lang="ru-RU" b="1" dirty="0" smtClean="0"/>
              <a:t>) Существительное в косвенном падеже как член предложения?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01878" y="5805264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7</a:t>
            </a:r>
            <a:r>
              <a:rPr lang="ru-RU" b="1" dirty="0" smtClean="0"/>
              <a:t>) Ь пишется у существительных?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6761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  <p:bldP spid="8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449" y="1124744"/>
            <a:ext cx="8229600" cy="1108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В цепочке слов спрятано 10 имён собственных – названий географических объектов России.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1833" y="-10916"/>
            <a:ext cx="6132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Распутайте цепочку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42" y="2967335"/>
            <a:ext cx="907286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УРАЛЕНАРХАНГЕЛЬСКОСТРО</a:t>
            </a:r>
          </a:p>
          <a:p>
            <a:pPr algn="ctr"/>
            <a:r>
              <a:rPr lang="ru-RU" sz="5400" b="1" cap="all" spc="0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МАНГАРАЛДАНОВГОРОДОНО</a:t>
            </a:r>
          </a:p>
          <a:p>
            <a:pPr algn="ctr"/>
            <a:r>
              <a:rPr lang="ru-RU" sz="5400" b="1" cap="all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РИЛЬСКРАСНОЯРСК</a:t>
            </a:r>
            <a:endParaRPr lang="ru-RU" sz="5400" b="1" cap="all" spc="0" dirty="0">
              <a:ln/>
              <a:solidFill>
                <a:srgbClr val="0066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273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285" y="3089540"/>
            <a:ext cx="8229600" cy="74868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г</a:t>
            </a:r>
            <a:r>
              <a:rPr lang="ru-RU" b="1" dirty="0" smtClean="0"/>
              <a:t>остиница Северная</a:t>
            </a:r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32931" y="116632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006600"/>
                </a:solidFill>
              </a:rPr>
              <a:t>Укажите имена собственные, которые требуется выделить кавычками.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60496" y="2276872"/>
            <a:ext cx="4087235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м</a:t>
            </a:r>
            <a:r>
              <a:rPr lang="ru-RU" b="1" dirty="0" smtClean="0"/>
              <a:t>оре Лаптевых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60496" y="558924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л</a:t>
            </a:r>
            <a:r>
              <a:rPr lang="ru-RU" b="1" dirty="0" smtClean="0"/>
              <a:t>едокол Арктика</a:t>
            </a:r>
            <a:endParaRPr lang="ru-RU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60496" y="378904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п</a:t>
            </a:r>
            <a:r>
              <a:rPr lang="ru-RU" b="1" dirty="0" smtClean="0"/>
              <a:t>овесть Школа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60496" y="4653136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Былина Илья Муромец и Соловей - разбойник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60496" y="1574372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с</a:t>
            </a:r>
            <a:r>
              <a:rPr lang="ru-RU" b="1" dirty="0" smtClean="0"/>
              <a:t>ело Красное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159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142852"/>
            <a:ext cx="5652120" cy="20620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Какой признак существительных иллюстрирует эта картинка?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0853" r="10853"/>
          <a:stretch>
            <a:fillRect/>
          </a:stretch>
        </p:blipFill>
        <p:spPr bwMode="auto">
          <a:xfrm>
            <a:off x="5580112" y="20311"/>
            <a:ext cx="3406403" cy="2851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-17273" y="1909972"/>
            <a:ext cx="6210105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Отгадайте загадки и определите одушевлённость/ неодушевлённость </a:t>
            </a:r>
            <a:r>
              <a:rPr lang="ru-RU" b="1" dirty="0" err="1" smtClean="0"/>
              <a:t>сущ-ных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17586" y="3047577"/>
            <a:ext cx="885698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 1) Не зверь, не птица, а нос как спица.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36825" y="391001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2)  Катится бочка, нет на ней ни сучочка.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44488" y="4630091"/>
            <a:ext cx="8856984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3) Ходили мужики в лес без топоров, срубили избу без углов.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44488" y="5736507"/>
            <a:ext cx="8856984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6600"/>
                </a:solidFill>
              </a:rPr>
              <a:t>Отгадки: комар, яйцо, муравьи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0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12414"/>
            <a:ext cx="8856984" cy="1108720"/>
          </a:xfrm>
        </p:spPr>
        <p:txBody>
          <a:bodyPr/>
          <a:lstStyle/>
          <a:p>
            <a:r>
              <a:rPr lang="ru-RU" b="1" dirty="0" smtClean="0"/>
              <a:t>Вставьте пропущенные буквы, отметьте их на «ленте ответов».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5522" y="-10916"/>
            <a:ext cx="6105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Буквенный д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иктант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2173534"/>
            <a:ext cx="9098042" cy="823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1. Ослабеть от </a:t>
            </a:r>
            <a:r>
              <a:rPr lang="ru-RU" b="1" dirty="0" err="1" smtClean="0"/>
              <a:t>усталост</a:t>
            </a:r>
            <a:r>
              <a:rPr lang="ru-RU" b="1" dirty="0" smtClean="0"/>
              <a:t>..  2. Прикреплён к </a:t>
            </a:r>
            <a:r>
              <a:rPr lang="ru-RU" b="1" dirty="0" err="1" smtClean="0"/>
              <a:t>батаре</a:t>
            </a:r>
            <a:r>
              <a:rPr lang="ru-RU" b="1" dirty="0" smtClean="0"/>
              <a:t>..</a:t>
            </a:r>
            <a:endParaRPr lang="ru-RU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958" y="2821606"/>
            <a:ext cx="9098042" cy="823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/>
              <a:t>3</a:t>
            </a:r>
            <a:r>
              <a:rPr lang="ru-RU" b="1" dirty="0" smtClean="0"/>
              <a:t>. Скучает по </a:t>
            </a:r>
            <a:r>
              <a:rPr lang="ru-RU" b="1" dirty="0" err="1" smtClean="0"/>
              <a:t>матушк</a:t>
            </a:r>
            <a:r>
              <a:rPr lang="ru-RU" b="1" dirty="0" smtClean="0"/>
              <a:t>..  4. В картинной галере..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1252" y="3645024"/>
            <a:ext cx="9098042" cy="823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 Деревья в </a:t>
            </a:r>
            <a:r>
              <a:rPr lang="ru-RU" b="1" dirty="0" err="1" smtClean="0"/>
              <a:t>ине</a:t>
            </a:r>
            <a:r>
              <a:rPr lang="ru-RU" b="1" dirty="0" smtClean="0"/>
              <a:t>..     </a:t>
            </a:r>
            <a:r>
              <a:rPr lang="ru-RU" b="1" dirty="0"/>
              <a:t>6</a:t>
            </a:r>
            <a:r>
              <a:rPr lang="ru-RU" b="1" dirty="0" smtClean="0"/>
              <a:t>. Заслушался на </a:t>
            </a:r>
            <a:r>
              <a:rPr lang="ru-RU" b="1" dirty="0" err="1" smtClean="0"/>
              <a:t>экскурси</a:t>
            </a:r>
            <a:r>
              <a:rPr lang="ru-RU" b="1" dirty="0" smtClean="0"/>
              <a:t>..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-24706" y="4221088"/>
            <a:ext cx="9098042" cy="823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/>
              <a:t>7</a:t>
            </a:r>
            <a:r>
              <a:rPr lang="ru-RU" b="1" dirty="0" smtClean="0"/>
              <a:t>. Отдыхает в </a:t>
            </a:r>
            <a:r>
              <a:rPr lang="ru-RU" b="1" dirty="0" err="1" smtClean="0"/>
              <a:t>деревн</a:t>
            </a:r>
            <a:r>
              <a:rPr lang="ru-RU" b="1" dirty="0" smtClean="0"/>
              <a:t>..  8. в нашем </a:t>
            </a:r>
            <a:r>
              <a:rPr lang="ru-RU" b="1" dirty="0" err="1" smtClean="0"/>
              <a:t>поколени</a:t>
            </a:r>
            <a:r>
              <a:rPr lang="ru-RU" b="1" dirty="0" smtClean="0"/>
              <a:t>..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-24706" y="4869160"/>
            <a:ext cx="9098042" cy="823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/>
              <a:t>9</a:t>
            </a:r>
            <a:r>
              <a:rPr lang="ru-RU" b="1" dirty="0" smtClean="0"/>
              <a:t>. Оазис в </a:t>
            </a:r>
            <a:r>
              <a:rPr lang="ru-RU" b="1" dirty="0" err="1" smtClean="0"/>
              <a:t>пустын</a:t>
            </a:r>
            <a:r>
              <a:rPr lang="ru-RU" b="1" dirty="0" smtClean="0"/>
              <a:t>..  10. экскурсия по </a:t>
            </a:r>
            <a:r>
              <a:rPr lang="ru-RU" b="1" dirty="0" err="1" smtClean="0"/>
              <a:t>Якути</a:t>
            </a:r>
            <a:r>
              <a:rPr lang="ru-RU" b="1" dirty="0" smtClean="0"/>
              <a:t>..</a:t>
            </a:r>
            <a:endParaRPr lang="ru-RU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50339"/>
              </p:ext>
            </p:extLst>
          </p:nvPr>
        </p:nvGraphicFramePr>
        <p:xfrm>
          <a:off x="539548" y="5696118"/>
          <a:ext cx="7632850" cy="79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  <a:gridCol w="76328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 1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7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8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9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6600"/>
                          </a:solidFill>
                        </a:rPr>
                        <a:t>10</a:t>
                      </a:r>
                      <a:endParaRPr lang="ru-RU" sz="20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7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Гореть синим </a:t>
            </a:r>
            <a:r>
              <a:rPr lang="ru-RU" b="1" i="1" dirty="0" err="1"/>
              <a:t>пламе</a:t>
            </a:r>
            <a:r>
              <a:rPr lang="ru-RU" b="1" dirty="0"/>
              <a:t>__, </a:t>
            </a:r>
            <a:r>
              <a:rPr lang="ru-RU" b="1" i="1" dirty="0"/>
              <a:t>под </a:t>
            </a:r>
            <a:r>
              <a:rPr lang="ru-RU" b="1" i="1" dirty="0" err="1"/>
              <a:t>брем_нем</a:t>
            </a:r>
            <a:r>
              <a:rPr lang="ru-RU" b="1" i="1" dirty="0"/>
              <a:t> забот, без роду и </a:t>
            </a:r>
            <a:r>
              <a:rPr lang="ru-RU" b="1" i="1" dirty="0" err="1"/>
              <a:t>плем_н</a:t>
            </a:r>
            <a:r>
              <a:rPr lang="ru-RU" b="1" dirty="0"/>
              <a:t>__, </a:t>
            </a:r>
            <a:r>
              <a:rPr lang="ru-RU" b="1" i="1" dirty="0"/>
              <a:t>до поры до</a:t>
            </a:r>
            <a:r>
              <a:rPr lang="ru-RU" dirty="0"/>
              <a:t> </a:t>
            </a:r>
            <a:r>
              <a:rPr lang="ru-RU" b="1" i="1" dirty="0" smtClean="0"/>
              <a:t>врем</a:t>
            </a:r>
            <a:r>
              <a:rPr lang="en-US" b="1" i="1" dirty="0" smtClean="0"/>
              <a:t>_</a:t>
            </a:r>
            <a:r>
              <a:rPr lang="ru-RU" b="1" i="1" dirty="0" smtClean="0"/>
              <a:t>н</a:t>
            </a:r>
            <a:r>
              <a:rPr lang="ru-RU" b="1" dirty="0" smtClean="0"/>
              <a:t>__,</a:t>
            </a:r>
            <a:r>
              <a:rPr lang="ru-RU" b="1" dirty="0"/>
              <a:t> </a:t>
            </a:r>
            <a:r>
              <a:rPr lang="ru-RU" b="1" i="1" dirty="0"/>
              <a:t>со </a:t>
            </a:r>
            <a:r>
              <a:rPr lang="ru-RU" b="1" i="1" dirty="0" err="1"/>
              <a:t>врем__н</a:t>
            </a:r>
            <a:r>
              <a:rPr lang="ru-RU" b="1" i="1" dirty="0"/>
              <a:t> царя Гороха, называть вещи своими </a:t>
            </a:r>
            <a:r>
              <a:rPr lang="ru-RU" b="1" i="1" dirty="0" err="1"/>
              <a:t>им_нами</a:t>
            </a:r>
            <a:r>
              <a:rPr lang="ru-RU" b="1" i="1" dirty="0"/>
              <a:t>_, в кои-то</a:t>
            </a:r>
            <a:r>
              <a:rPr lang="ru-RU" dirty="0"/>
              <a:t> </a:t>
            </a:r>
            <a:r>
              <a:rPr lang="ru-RU" b="1" i="1" dirty="0" err="1" smtClean="0"/>
              <a:t>врем_на</a:t>
            </a:r>
            <a:r>
              <a:rPr lang="ru-RU" b="1" i="1" dirty="0"/>
              <a:t>.</a:t>
            </a:r>
            <a:endParaRPr lang="ru-RU" dirty="0"/>
          </a:p>
          <a:p>
            <a:r>
              <a:rPr lang="ru-RU" dirty="0"/>
              <a:t>– </a:t>
            </a:r>
            <a:r>
              <a:rPr lang="ru-RU" b="1" dirty="0"/>
              <a:t>Известны вам эти выражения, а как они называются?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0061" y="-10916"/>
            <a:ext cx="79163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Объяснительный диктант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7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838</Words>
  <Application>Microsoft Office PowerPoint</Application>
  <PresentationFormat>Экран (4:3)</PresentationFormat>
  <Paragraphs>211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ПК</cp:lastModifiedBy>
  <cp:revision>18</cp:revision>
  <dcterms:created xsi:type="dcterms:W3CDTF">2015-11-29T07:50:02Z</dcterms:created>
  <dcterms:modified xsi:type="dcterms:W3CDTF">2018-02-02T01:01:14Z</dcterms:modified>
</cp:coreProperties>
</file>