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8" r:id="rId4"/>
    <p:sldId id="265" r:id="rId5"/>
    <p:sldId id="266" r:id="rId6"/>
    <p:sldId id="270" r:id="rId7"/>
    <p:sldId id="271" r:id="rId8"/>
    <p:sldId id="272" r:id="rId9"/>
    <p:sldId id="273" r:id="rId10"/>
    <p:sldId id="258" r:id="rId11"/>
    <p:sldId id="274" r:id="rId12"/>
    <p:sldId id="259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21B3B-CAB3-44E3-BDE7-FFF826B22B31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5CAB-1218-4669-A5D2-6DCD2A241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«Повести Белкина — первое законченное прозаическое произведение Пушкина. Они созданы в знаменитую Болдинскую осень 1830 года. Пушкин взял на себя роль издателя, автор- </a:t>
            </a:r>
            <a:r>
              <a:rPr lang="ru-RU" dirty="0" err="1" smtClean="0"/>
              <a:t>ство</a:t>
            </a:r>
            <a:r>
              <a:rPr lang="ru-RU" dirty="0" smtClean="0"/>
              <a:t> же приписал провинциальному помещику Ивану Петровичу Белкину. Почему Пушкин, уже прославленный литератор, вздумал мистифицировать читателя, вымышляя какого-то несу- </a:t>
            </a:r>
            <a:r>
              <a:rPr lang="ru-RU" dirty="0" err="1" smtClean="0"/>
              <a:t>ществовавшего</a:t>
            </a:r>
            <a:r>
              <a:rPr lang="ru-RU" dirty="0" smtClean="0"/>
              <a:t> Белкина? Какую функцию выполняет И. П. Белкин как автор? Попытаемся ответить на эти вопросы.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Цикл создан в знаменитую Болдинскую осень 1830 года за очень короткое время. В село Болдино Нижегородской губернии Пушкин приехал 3 сентября хлопотать о приданом (у невесты приданого не было). Ему было немного досадно, что за этими хлопотами пропадет осень – лучшее для него рабочее время: «Все это не очень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утешно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– пишет он в письме другу и издателю Плетневу. – Еду в деревню, Бог весть, буду ли там иметь время заниматься и душевное спокойствие, без которого ничего не произведешь…» Однако оглядевшись, уже 9 сентября он пишет тому же Плетневу: «Ах, мой милый! Что за прелесть здешняя деревня! Вообрази: степь да степь; соседей ни души; пиши дома, сколько вздумается, никто не помешает. Уж я тебе наготовлю всякой всячины, и прозы и стихов». В болдинском уединении есть еще одно для Пушкина очарованье, оно совсем не мирное: рядом таится смерть, кругом ходит холера. Чувство опасности веселит и дразнит – Пушкин любил опасность и риск, это будило его творческие силы.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5CAB-1218-4669-A5D2-6DCD2A2419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(«Выстрел», «Метель», «Гробовщик», «Станционный смотритель», «Барышня- крестьянка»). </a:t>
            </a:r>
            <a:r>
              <a:rPr lang="ru-RU" sz="1200" dirty="0" smtClean="0"/>
              <a:t>События, о которых повествует Белкин, в его глазах выглядят истинно «романтически- ми»: в них есть все — пули, неожиданные случайности, счастливая любовь, смерть, тайные страсти, приключения с переодеваниями и фантастические видения.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5CAB-1218-4669-A5D2-6DCD2A2419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представим себе, о чем рассказывает Белкин. Жизненный материал, легший в основу повестей,— истории, случаи, происшествия провинциального быта. События, происходившие за блестящим фасадом Российской империи, привлекали Пушкина и раньше. Но обычно о них повествовал сам автор. Самостоятельных «голосов» мелких помещиков, офицеров, затерянных в глухих закоулках огромной страны, и вообще простого люда не было слышно.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Теперь же Пушкин дает слово Белкину, выходцу из поместных глубин России. В «Повестях Белкина» нет народа как собирательного образа, но всюду присутствуют персонажи из разных социальных слоев. Это в крепостные крестьяне, и гробовщик, и провинциальные барышни, и смотритель с его дочкой, и множество других персонажей, только упомянутых или лаконично обрисованных. Тут и богатые и бедные помещики, и нежданно залетевшие на почтовую станцию аристократы, и офицеры, службой занесенные в отдаленные места. Психологически, например, достоверно, что Белкина привлекают острые сюжеты, истории и случаи, анекдоты, как сказали бы в старину. Они словно яркие, быстро промелькнувшие огоньки в застойном быту тусклой и однообразной поместной жизни с ее медленным темпом. В судьбе «рассказчиков», которые поделились с Белкиным известными им необычными событиями, как у самого повествователя, не было ничего примечательного, кроме одной-двух историй. Титулярный советник А. Г. Н. рассказал покойному «Смотрителя», Подполковник И. Л. П.— «Выстрел», приказчик Б. В. — «Гробовщика», девица К. И. Т. — «Метель» и «Барышню-крестьянку». С этими людьми И. П. Белкину легко было встретиться и непринужденно общаться. Причем они рассказывали о том, что им хорошо, доподлинно известно. Пушкин подчеркнул как бы «профессиональную» причастность всех этих людей к известным им историям: чиновник рассказал о чиновнике, военный — о военном, мелкий торговец — о таком же мелком торговце, а уж девицу К. И. Т. больше всего интересовали, конечно, любовные приключения.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5CAB-1218-4669-A5D2-6DCD2A24190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Есть, однако, еще одна очень важная особенность таких рассказов. Все рассказчики принадлежат людям одного уровня миропонимания. У них разные профессии, но относятся они к одной провинциальной среде деревенской или городской. Различия в их взглядах на жизнь </a:t>
            </a:r>
            <a:r>
              <a:rPr lang="ru-RU" dirty="0" err="1" smtClean="0"/>
              <a:t>незначи-тельны</a:t>
            </a:r>
            <a:r>
              <a:rPr lang="ru-RU" dirty="0" smtClean="0"/>
              <a:t> и могут не приниматься во внимание. А вот общность их интересов, духовного развития существенна. Она как раз и позволяет Пушкину объединить повести одним рассказчиком — Иваном Петровичем Белкиным, который им духовно близок, собственно от них неотличим. Это означает, что Пушкин задумал представить истории в таком свете, в каком их увидели все рассказчики и Белкин в том числе. Русская жизнь должна была явиться в изображении самих рассказчиков, то есть изнутри. Пушкину было очень важно, чтобы осмысление историй шло не от автора, уже знакомого читателям, не с позиций высокого критического сознания, а с точки зрения обыкновенного человека, происшествиями изумленного, но не отдающего себе ясный отчет в их смысле.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5CAB-1218-4669-A5D2-6DCD2A24190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Доверяя роль основного рассказчика Белкину, Пушкин, однако, не устраняется из повествования. То, что кажется Белкину необыкновенным, Пушкин сводит к самой обыкновенной прозе жизни. И наоборот: самые ординарные сюжеты оказываются полными поэзии и таят непредвиденные повороты в судьбах героев. Тем самым узкие границы </a:t>
            </a:r>
            <a:r>
              <a:rPr lang="ru-RU" dirty="0" err="1" smtClean="0"/>
              <a:t>белкинского</a:t>
            </a:r>
            <a:r>
              <a:rPr lang="ru-RU" dirty="0" smtClean="0"/>
              <a:t> взгляда неизмеримо расширяются.  «Повести Белкина» выросли на скрещении двух писательских взглядов. К одному и то- </a:t>
            </a:r>
            <a:r>
              <a:rPr lang="ru-RU" dirty="0" err="1" smtClean="0"/>
              <a:t>му</a:t>
            </a:r>
            <a:r>
              <a:rPr lang="ru-RU" dirty="0" smtClean="0"/>
              <a:t> же жизненному материалу у вымышленного и истинного повествователей разное, не </a:t>
            </a:r>
            <a:r>
              <a:rPr lang="ru-RU" dirty="0" err="1" smtClean="0"/>
              <a:t>совпа</a:t>
            </a:r>
            <a:r>
              <a:rPr lang="ru-RU" dirty="0" smtClean="0"/>
              <a:t>- дающее отношение. Поэтому немудрящая </a:t>
            </a:r>
            <a:r>
              <a:rPr lang="ru-RU" dirty="0" err="1" smtClean="0"/>
              <a:t>белкинская</a:t>
            </a:r>
            <a:r>
              <a:rPr lang="ru-RU" dirty="0" smtClean="0"/>
              <a:t> проза постоянно поправляется, </a:t>
            </a:r>
            <a:r>
              <a:rPr lang="ru-RU" dirty="0" err="1" smtClean="0"/>
              <a:t>корректи</a:t>
            </a:r>
            <a:r>
              <a:rPr lang="ru-RU" dirty="0" smtClean="0"/>
              <a:t>- </a:t>
            </a:r>
            <a:r>
              <a:rPr lang="ru-RU" dirty="0" err="1" smtClean="0"/>
              <a:t>руется</a:t>
            </a:r>
            <a:r>
              <a:rPr lang="ru-RU" dirty="0" smtClean="0"/>
              <a:t>, по-иному освещается Пушкиным, который то вставит ироническое слово, то вспомнит какую-нибудь притчу (например, о блудном сыне), то отошлет к литературному сюжету.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5CAB-1218-4669-A5D2-6DCD2A24190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Цикл предваряет предисловие «От издателя».</a:t>
            </a:r>
          </a:p>
          <a:p>
            <a:r>
              <a:rPr lang="ru-RU" dirty="0" smtClean="0"/>
              <a:t>Кто берет на себя роль издателя? ( Роль издателя Пушкин взял, вероятно, на себя, обозначив инициалы «А.П.») </a:t>
            </a:r>
          </a:p>
          <a:p>
            <a:r>
              <a:rPr lang="ru-RU" dirty="0" smtClean="0"/>
              <a:t>Вопрос: Кому Пушкин приписывает авторство «Повестей»? (Авторство же он приписал провинциальному помещику Ивану Петровичу Белкину). </a:t>
            </a:r>
          </a:p>
          <a:p>
            <a:r>
              <a:rPr lang="ru-RU" dirty="0" smtClean="0"/>
              <a:t>Вопрос: Что мы о нем узнаем?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друга и соседа Белкина узнаем, что Иван Петрович родился в добропорядочной семье, вырос и вел обычную жизнь помещика после их смерти, был человек честный и кроткий, был сердечно привязан к другу А.П.; оставил после внезапной смерти много рукописей, одна из которых и досталась А.П. Это первый литературный опыт Ивана Петровича, и друг в предисловии просит читателя отнестись к нему снисходительно.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5CAB-1218-4669-A5D2-6DCD2A24190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«Повести Белкина», созданные осенью 1830 года в селе Болдино и опубликованные в 1831 году, отличаются широтой тематической амплитуды. В них отображены военно-офицерские нравы («Выстрел»), быт мелких чиновников и аристократов («Станционный смотритель»), поместно-усадебный уклад («Метель», «Барышня-крестьянка»), и жизнь ремесленников и мещан («Гробовщик») 10-20-х годов 19 века. 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5CAB-1218-4669-A5D2-6DCD2A24190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Главная тема «Повестей Белкина» — стихия жизни, «жизни мышья беготня», невозможно разобраться, найти логику, сюжет, смысл жизни. Невозможно прежде всего потому, что жизнь является нам в опосредованном (чужими мнениями, костюмами, ролями, словами) виде. «Повести Белкина» — не просто веселое пушкинское произведение с забавными сюжетами. Люди, начинающие играть в литературных героев, оказываются во власти неких сюжетных закономерностей и становятся не только смешными, забавными, но рискуют по правде погибнуть на дуэли, поте- </a:t>
            </a:r>
            <a:r>
              <a:rPr lang="ru-RU" dirty="0" err="1" smtClean="0">
                <a:latin typeface="Arial Narrow" pitchFamily="34" charset="0"/>
              </a:rPr>
              <a:t>рять</a:t>
            </a:r>
            <a:r>
              <a:rPr lang="ru-RU" dirty="0" smtClean="0">
                <a:latin typeface="Arial Narrow" pitchFamily="34" charset="0"/>
              </a:rPr>
              <a:t> любимую и т. 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5CAB-1218-4669-A5D2-6DCD2A24190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«Повести Белкина» были созданы знаменитой болдинской осенью 1830 года. Под общим названием объединены пять повестей («Выстрел», «Метель», «Гробовщик», «Станционный смотритель», «Барышня-крестьянка»). А.С.Пушкин выдает написанные им повести за произведения некоего И.П.Белкина.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Иван Петрович Белкин – «человек вымышленный, да еще и покойный. Это был кроткий, честный, добрый юноша, отставной офицер и помещик, получивший свое первоначальное образование от деревенского дьячка и на досуге заинтересовавшийся изящной словесностью. Он и собрал эти «простые» повести, причем записал их от разных рассказчиков (они названы в предисловии), обработав их по своему умению и усмотрению».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5CAB-1218-4669-A5D2-6DCD2A24190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9ED57D-F625-4CA7-B76A-DF4FED4B5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2EBE-7E42-49FD-B013-7E6F1A1F6974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447E-E006-43F5-8BF1-6ECF15E31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rus-usadba-volkova.ru/Images/Objects/Big/114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07" y="0"/>
            <a:ext cx="91612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12976"/>
            <a:ext cx="673224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  <a:t>А.С.Пушкин</a:t>
            </a:r>
            <a:endParaRPr lang="ru-RU" sz="7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6660232" cy="115212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«Повести 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Белкина»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http://haecker-kitchen.ru/layouts/image/aHR0cDovL2J1a2luaXN0LnN1L2Jvb2tzX2ltZ3MvMjE2Ml8zMjAwXzA0Lmpw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438509"/>
            <a:ext cx="2411760" cy="341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01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3864298"/>
            <a:ext cx="4499992" cy="2993702"/>
          </a:xfrm>
          <a:noFill/>
          <a:ln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03784"/>
          </a:xfr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3.Тематика </a:t>
            </a:r>
            <a:r>
              <a:rPr lang="ru-RU" b="1" dirty="0"/>
              <a:t>«Повестей Белкина»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91440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rial Narrow" pitchFamily="34" charset="0"/>
              </a:rPr>
              <a:t>«Повести </a:t>
            </a:r>
            <a:r>
              <a:rPr lang="ru-RU" sz="2800" b="1" dirty="0" smtClean="0">
                <a:latin typeface="Arial Narrow" pitchFamily="34" charset="0"/>
              </a:rPr>
              <a:t>Белкина» отличаются  тематическим разнообразием:</a:t>
            </a:r>
          </a:p>
          <a:p>
            <a:pPr>
              <a:lnSpc>
                <a:spcPct val="80000"/>
              </a:lnSpc>
              <a:buAutoNum type="arabicParenR"/>
            </a:pPr>
            <a:r>
              <a:rPr lang="ru-RU" sz="2800" dirty="0" smtClean="0">
                <a:latin typeface="Arial Narrow" pitchFamily="34" charset="0"/>
              </a:rPr>
              <a:t>Отображение военно-офицерских нравов </a:t>
            </a:r>
            <a:r>
              <a:rPr lang="ru-RU" sz="2800" dirty="0">
                <a:latin typeface="Arial Narrow" pitchFamily="34" charset="0"/>
              </a:rPr>
              <a:t>(«Выстрел»), </a:t>
            </a: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AutoNum type="arabicParenR"/>
            </a:pPr>
            <a:r>
              <a:rPr lang="ru-RU" sz="2800" dirty="0" smtClean="0">
                <a:latin typeface="Arial Narrow" pitchFamily="34" charset="0"/>
              </a:rPr>
              <a:t>быт </a:t>
            </a:r>
            <a:r>
              <a:rPr lang="ru-RU" sz="2800" dirty="0">
                <a:latin typeface="Arial Narrow" pitchFamily="34" charset="0"/>
              </a:rPr>
              <a:t>мелких чиновников и аристократов («Станционный смотритель»), </a:t>
            </a: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AutoNum type="arabicParenR"/>
            </a:pPr>
            <a:r>
              <a:rPr lang="ru-RU" sz="2800" dirty="0" smtClean="0">
                <a:latin typeface="Arial Narrow" pitchFamily="34" charset="0"/>
              </a:rPr>
              <a:t>поместно-усадебный </a:t>
            </a:r>
            <a:r>
              <a:rPr lang="ru-RU" sz="2800" dirty="0">
                <a:latin typeface="Arial Narrow" pitchFamily="34" charset="0"/>
              </a:rPr>
              <a:t>уклад </a:t>
            </a:r>
            <a:r>
              <a:rPr lang="ru-RU" sz="2600" dirty="0">
                <a:latin typeface="Arial Narrow" pitchFamily="34" charset="0"/>
              </a:rPr>
              <a:t>(«Метель», «Барышня-крестьянка»), </a:t>
            </a:r>
            <a:endParaRPr lang="ru-RU" sz="26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AutoNum type="arabicParenR"/>
            </a:pPr>
            <a:r>
              <a:rPr lang="ru-RU" sz="2800" dirty="0" smtClean="0">
                <a:latin typeface="Arial Narrow" pitchFamily="34" charset="0"/>
              </a:rPr>
              <a:t>жизнь </a:t>
            </a:r>
            <a:r>
              <a:rPr lang="ru-RU" sz="2800" dirty="0">
                <a:latin typeface="Arial Narrow" pitchFamily="34" charset="0"/>
              </a:rPr>
              <a:t>ремесленников и мещан </a:t>
            </a:r>
            <a:endParaRPr lang="ru-RU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Arial Narrow" pitchFamily="34" charset="0"/>
              </a:rPr>
              <a:t>(«</a:t>
            </a:r>
            <a:r>
              <a:rPr lang="ru-RU" sz="2800" dirty="0">
                <a:latin typeface="Arial Narrow" pitchFamily="34" charset="0"/>
              </a:rPr>
              <a:t>Гробовщик») 10-20-х </a:t>
            </a:r>
            <a:r>
              <a:rPr lang="ru-RU" sz="2800" dirty="0" err="1" smtClean="0">
                <a:latin typeface="Arial Narrow" pitchFamily="34" charset="0"/>
              </a:rPr>
              <a:t>гг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>
                <a:latin typeface="Arial Narrow" pitchFamily="34" charset="0"/>
              </a:rPr>
              <a:t>19 века.          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4114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Главная тема «Повестей Белкина» — стихия жизни, «жизни мышья беготня», невозможно разобраться, найти логику, сюжет, смысл жизни. </a:t>
            </a:r>
          </a:p>
          <a:p>
            <a:r>
              <a:rPr lang="ru-RU" sz="3600" dirty="0" smtClean="0">
                <a:latin typeface="Arial Narrow" pitchFamily="34" charset="0"/>
              </a:rPr>
              <a:t>«Повести Белкина» — не просто веселое пушкинское произведение с забавными сюжетами. 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1026" name="Picture 2" descr="http://skaz-pushkina.ru/poetry/images/izbr/0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85344"/>
            <a:ext cx="4932040" cy="367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860032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основная </a:t>
            </a:r>
            <a:r>
              <a:rPr lang="ru-RU" b="1" dirty="0"/>
              <a:t>проблематика -  маленький, бедный человек, его положение в обществе, социальные противоречия и нравственное достоинство, человеческое счастье.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4105" name="Picture 9" descr="1277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6963" y="404664"/>
            <a:ext cx="4237037" cy="5975350"/>
          </a:xfrm>
          <a:noFill/>
          <a:ln/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381000"/>
            <a:ext cx="8640960" cy="1175792"/>
          </a:xfr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4.Проблематика </a:t>
            </a:r>
            <a:r>
              <a:rPr lang="ru-RU" sz="4000" dirty="0"/>
              <a:t>«Повестей Белкина»</a:t>
            </a:r>
          </a:p>
        </p:txBody>
      </p:sp>
      <p:pic>
        <p:nvPicPr>
          <p:cNvPr id="5" name="Рисунок 1" descr="Kiprensky Pu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966"/>
            <a:ext cx="2428860" cy="3068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6444208" y="4179094"/>
            <a:ext cx="1887612" cy="64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Автор </a:t>
            </a:r>
          </a:p>
          <a:p>
            <a:pPr algn="ctr"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А.С.Пушкин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43625" y="1171352"/>
            <a:ext cx="2748855" cy="1368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Вымышленный рассказчик-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Иван Петрович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Белкин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72240" y="2812458"/>
            <a:ext cx="1643062" cy="85725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«ПОВЕСТИ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БЕЛКИНА»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09798" y="1162731"/>
            <a:ext cx="2253482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«Гробовщик»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09798" y="2060848"/>
            <a:ext cx="2253482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«</a:t>
            </a:r>
            <a:r>
              <a:rPr lang="ru-RU" sz="2400" b="1" dirty="0">
                <a:solidFill>
                  <a:schemeClr val="tx1"/>
                </a:solidFill>
              </a:rPr>
              <a:t>Станционный смотритель»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9798" y="3140968"/>
            <a:ext cx="2253482" cy="463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«Выстрел»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711" y="5157192"/>
            <a:ext cx="2269569" cy="463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«Метель»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711" y="3928269"/>
            <a:ext cx="2269569" cy="893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«Барышня-крестьянка»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143625" y="1820863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4" name="TextBox 49"/>
          <p:cNvSpPr txBox="1">
            <a:spLocks noChangeArrowheads="1"/>
          </p:cNvSpPr>
          <p:nvPr/>
        </p:nvSpPr>
        <p:spPr bwMode="auto">
          <a:xfrm>
            <a:off x="3563888" y="260648"/>
            <a:ext cx="1651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990000"/>
                </a:solidFill>
                <a:latin typeface="Monotype Corsiva" pitchFamily="66" charset="0"/>
              </a:rPr>
              <a:t>Вывод</a:t>
            </a:r>
            <a:endParaRPr lang="ru-RU" sz="4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cxnSp>
        <p:nvCxnSpPr>
          <p:cNvPr id="6" name="Прямая со стрелкой 5"/>
          <p:cNvCxnSpPr>
            <a:stCxn id="39" idx="3"/>
          </p:cNvCxnSpPr>
          <p:nvPr/>
        </p:nvCxnSpPr>
        <p:spPr>
          <a:xfrm>
            <a:off x="5215302" y="3241083"/>
            <a:ext cx="1588946" cy="0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375826" y="2528014"/>
            <a:ext cx="0" cy="853483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75826" y="3254281"/>
            <a:ext cx="0" cy="830854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059832" y="1576246"/>
            <a:ext cx="648072" cy="969203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2724024" y="2289989"/>
            <a:ext cx="671616" cy="314238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915816" y="3873683"/>
            <a:ext cx="1172758" cy="1515284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2915816" y="3816080"/>
            <a:ext cx="732923" cy="684482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2724024" y="3266290"/>
            <a:ext cx="743773" cy="1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enta.tv/typo3temp/pics/46a8e29f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996952"/>
            <a:ext cx="2286000" cy="1714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429400" cy="1143000"/>
          </a:xfr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1.История создания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83691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Arial Narrow" pitchFamily="34" charset="0"/>
              </a:rPr>
              <a:t>«Повести Белкина — первое законченное прозаическое произведение Пушкина.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Arial Narrow" pitchFamily="34" charset="0"/>
              </a:rPr>
              <a:t>Созданы в знаменитую Болдинскую осень 1830 г.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Arial Narrow" pitchFamily="34" charset="0"/>
              </a:rPr>
              <a:t>Пушкин взял на себя роль издателя, </a:t>
            </a:r>
          </a:p>
          <a:p>
            <a:pPr>
              <a:buClr>
                <a:srgbClr val="FF0000"/>
              </a:buClr>
              <a:buNone/>
            </a:pPr>
            <a:r>
              <a:rPr lang="ru-RU" b="1" dirty="0" smtClean="0">
                <a:latin typeface="Arial Narrow" pitchFamily="34" charset="0"/>
              </a:rPr>
              <a:t>авторство же приписал провинциальному </a:t>
            </a:r>
          </a:p>
          <a:p>
            <a:pPr>
              <a:buClr>
                <a:srgbClr val="FF0000"/>
              </a:buClr>
              <a:buNone/>
            </a:pPr>
            <a:r>
              <a:rPr lang="ru-RU" b="1" dirty="0" smtClean="0">
                <a:latin typeface="Arial Narrow" pitchFamily="34" charset="0"/>
              </a:rPr>
              <a:t>помещику Ивану Петровичу Белкину.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95897"/>
            <a:ext cx="9144000" cy="1815882"/>
          </a:xfrm>
          <a:prstGeom prst="rect">
            <a:avLst/>
          </a:prstGeom>
          <a:ln w="7620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Почему Пушкин, уже прославленный литератор, вздумал мистифицировать, вымышляя какого-то </a:t>
            </a:r>
            <a:r>
              <a:rPr lang="ru-RU" sz="2800" dirty="0" err="1" smtClean="0">
                <a:solidFill>
                  <a:prstClr val="black"/>
                </a:solidFill>
              </a:rPr>
              <a:t>несуществовавшего</a:t>
            </a:r>
            <a:r>
              <a:rPr lang="ru-RU" sz="2800" dirty="0" smtClean="0">
                <a:solidFill>
                  <a:prstClr val="black"/>
                </a:solidFill>
              </a:rPr>
              <a:t> Белкина? Какую функцию выполняет И. П. Белкин как автор?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p.gr-assets.com/max_square/fill/books/1332021563/2672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17241"/>
            <a:ext cx="3635896" cy="3635896"/>
          </a:xfrm>
          <a:prstGeom prst="rect">
            <a:avLst/>
          </a:prstGeom>
          <a:noFill/>
        </p:spPr>
      </p:pic>
      <p:pic>
        <p:nvPicPr>
          <p:cNvPr id="29704" name="Picture 8" descr="http://www.imobilco.ru/f/products/3928/102/797/119/original_resized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1042">
            <a:off x="3737995" y="1801639"/>
            <a:ext cx="2000250" cy="2667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1888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За короткий промежуток времени с 9 сентября по 20 октября были закончены все пять повестей цикла. 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29698" name="Picture 2" descr="http://arch.rgdb.ru/xmlui/bitstream/handle/123456789/27775/00000001.jpg?sequence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5698">
            <a:off x="209014" y="1838763"/>
            <a:ext cx="1907704" cy="2709166"/>
          </a:xfrm>
          <a:prstGeom prst="rect">
            <a:avLst/>
          </a:prstGeom>
          <a:noFill/>
        </p:spPr>
      </p:pic>
      <p:pic>
        <p:nvPicPr>
          <p:cNvPr id="29702" name="Picture 6" descr="http://www.libex.ru/dimg/5eb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93213">
            <a:off x="2341496" y="3893305"/>
            <a:ext cx="1876187" cy="2436887"/>
          </a:xfrm>
          <a:prstGeom prst="rect">
            <a:avLst/>
          </a:prstGeom>
          <a:noFill/>
        </p:spPr>
      </p:pic>
      <p:pic>
        <p:nvPicPr>
          <p:cNvPr id="29706" name="Picture 10" descr="http://antiquart.ru/image/Large/multimedia/books_covers/10106721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90208">
            <a:off x="6741602" y="3648167"/>
            <a:ext cx="205291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023.radikal.ru/1308/0e/877a2d4d1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u="sng" dirty="0" smtClean="0">
                <a:latin typeface="Arial Narrow" pitchFamily="34" charset="0"/>
              </a:rPr>
              <a:t>Жизненный материал, легший в основу повестей,— истории, случаи, происшествия провинциального быта.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u="sng" dirty="0" smtClean="0">
                <a:latin typeface="Arial Narrow" pitchFamily="34" charset="0"/>
              </a:rPr>
              <a:t>Присутствуют персонажи из разных социальных слоев.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 Narrow" pitchFamily="34" charset="0"/>
              </a:rPr>
              <a:t>В судьбе «рассказчиков» не было ничего примечательного.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 Narrow" pitchFamily="34" charset="0"/>
              </a:rPr>
              <a:t>Пушкин подчеркнул как бы </a:t>
            </a:r>
          </a:p>
          <a:p>
            <a:pPr>
              <a:buClr>
                <a:srgbClr val="FF0000"/>
              </a:buClr>
              <a:buNone/>
            </a:pPr>
            <a:r>
              <a:rPr lang="ru-RU" dirty="0" smtClean="0">
                <a:latin typeface="Arial Narrow" pitchFamily="34" charset="0"/>
              </a:rPr>
              <a:t>«профессиональную» причастность </a:t>
            </a:r>
          </a:p>
          <a:p>
            <a:pPr>
              <a:buClr>
                <a:srgbClr val="FF0000"/>
              </a:buClr>
              <a:buNone/>
            </a:pPr>
            <a:r>
              <a:rPr lang="ru-RU" dirty="0" smtClean="0">
                <a:latin typeface="Arial Narrow" pitchFamily="34" charset="0"/>
              </a:rPr>
              <a:t>всех этих людей к известным им </a:t>
            </a:r>
          </a:p>
          <a:p>
            <a:pPr>
              <a:buClr>
                <a:srgbClr val="FF0000"/>
              </a:buClr>
              <a:buNone/>
            </a:pPr>
            <a:r>
              <a:rPr lang="ru-RU" dirty="0" smtClean="0">
                <a:latin typeface="Arial Narrow" pitchFamily="34" charset="0"/>
              </a:rPr>
              <a:t>историям.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ypresentation.ru/documents/478fe7a4c7aca508008fa1db34c42006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601216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849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У них разные профессии, но относятся они к одной провинциальной среде деревенской или городской.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dirty="0" smtClean="0">
                <a:latin typeface="Arial Narrow" pitchFamily="34" charset="0"/>
              </a:rPr>
              <a:t>Общность интересов и духовного развития позволяет Пушкину объединить повести одним рассказчиком — Иваном Петровичем Белкиным, который им духовно близок, собственно от них неотличим.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072348"/>
            <a:ext cx="334786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000" b="1" u="sng" dirty="0" smtClean="0">
                <a:latin typeface="Arial Narrow" pitchFamily="34" charset="0"/>
              </a:rPr>
              <a:t>Пушкину было очень важно, чтобы осмысление историй шло не от автора, а с точки зрения обыкновенного человека.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u="sng" dirty="0" smtClean="0">
                <a:latin typeface="Arial Narrow" pitchFamily="34" charset="0"/>
              </a:rPr>
              <a:t>Доверяя роль основного рассказчика Белкину, Пушкин не устраняется из повествования</a:t>
            </a:r>
            <a:r>
              <a:rPr lang="ru-RU" dirty="0" smtClean="0">
                <a:latin typeface="Arial Narrow" pitchFamily="34" charset="0"/>
              </a:rPr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atin typeface="Arial Narrow" pitchFamily="34" charset="0"/>
              </a:rPr>
              <a:t>«Повести Белкина» выросли на скрещении двух писательских взглядов (Белкина и Пушкина).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32770" name="Picture 2" descr="http://www.hrono.ru/img/kartiny/pshkn1gr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5782022" cy="441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1143000"/>
          </a:xfr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2.Содержание предисловия повести.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Arial Narrow" pitchFamily="34" charset="0"/>
              </a:rPr>
              <a:t>Цикл предваряет предисловие «От издателя».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Arial Narrow" pitchFamily="34" charset="0"/>
              </a:rPr>
              <a:t>Кто берет на себя роль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издателя?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Arial Narrow" pitchFamily="34" charset="0"/>
              </a:rPr>
              <a:t>Кому Пушкин приписывает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авторство «Повестей»?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Arial Narrow" pitchFamily="34" charset="0"/>
              </a:rPr>
              <a:t>Что мы о нем узнаем? </a:t>
            </a:r>
          </a:p>
          <a:p>
            <a:pPr>
              <a:buFont typeface="Wingdings" pitchFamily="2" charset="2"/>
              <a:buChar char="q"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37890" name="Picture 2" descr="http://i809.photobucket.com/albums/zz11/bukvoed/9977/233665/img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414" y="1988840"/>
            <a:ext cx="3696586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-fotki.yandex.ru/get/6444/24302342.9f/0_872c3_fab342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956" y="1385392"/>
            <a:ext cx="4295044" cy="5472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Для чего Пушкину понадобилась мистификация с авторством Белкина?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00404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dirty="0" smtClean="0"/>
              <a:t>	Белкин оказывается идеальным повествователем, который не сочиняет свои истории, а лишь излагает то, что услышал от других лиц.</a:t>
            </a:r>
          </a:p>
          <a:p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uslide.ru/images/16/22625/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1781</Words>
  <Application>Microsoft Office PowerPoint</Application>
  <PresentationFormat>Экран (4:3)</PresentationFormat>
  <Paragraphs>81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А.С.Пушкин</vt:lpstr>
      <vt:lpstr>1.История создания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2.Содержание предисловия повести. </vt:lpstr>
      <vt:lpstr>Для чего Пушкину понадобилась мистификация с авторством Белкина? </vt:lpstr>
      <vt:lpstr>Презентация PowerPoint</vt:lpstr>
      <vt:lpstr>3.Тематика «Повестей Белкина»</vt:lpstr>
      <vt:lpstr>Презентация PowerPoint</vt:lpstr>
      <vt:lpstr>4.Проблематика «Повестей Белкина»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Суслопарова</dc:creator>
  <cp:lastModifiedBy>211</cp:lastModifiedBy>
  <cp:revision>12</cp:revision>
  <dcterms:created xsi:type="dcterms:W3CDTF">2015-10-18T12:03:07Z</dcterms:created>
  <dcterms:modified xsi:type="dcterms:W3CDTF">2017-01-18T07:22:22Z</dcterms:modified>
</cp:coreProperties>
</file>