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09" r:id="rId2"/>
    <p:sldId id="293" r:id="rId3"/>
    <p:sldId id="294" r:id="rId4"/>
    <p:sldId id="285" r:id="rId5"/>
    <p:sldId id="296" r:id="rId6"/>
    <p:sldId id="276" r:id="rId7"/>
    <p:sldId id="297" r:id="rId8"/>
    <p:sldId id="304" r:id="rId9"/>
    <p:sldId id="302" r:id="rId10"/>
    <p:sldId id="298" r:id="rId11"/>
    <p:sldId id="303" r:id="rId12"/>
    <p:sldId id="307" r:id="rId13"/>
    <p:sldId id="300" r:id="rId14"/>
    <p:sldId id="299" r:id="rId15"/>
    <p:sldId id="288" r:id="rId16"/>
    <p:sldId id="301" r:id="rId17"/>
    <p:sldId id="281" r:id="rId18"/>
    <p:sldId id="290" r:id="rId19"/>
    <p:sldId id="306" r:id="rId20"/>
    <p:sldId id="305" r:id="rId21"/>
    <p:sldId id="282" r:id="rId22"/>
    <p:sldId id="30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FBDEFA-36BF-4BE4-AC18-0490D954FA84}">
          <p14:sldIdLst/>
        </p14:section>
        <p14:section name="Раздел без заголовка" id="{A9ACD6B7-5EEF-4AEF-B612-69771FC2D276}">
          <p14:sldIdLst>
            <p14:sldId id="309"/>
            <p14:sldId id="293"/>
            <p14:sldId id="294"/>
            <p14:sldId id="285"/>
            <p14:sldId id="296"/>
            <p14:sldId id="276"/>
            <p14:sldId id="297"/>
            <p14:sldId id="304"/>
            <p14:sldId id="302"/>
            <p14:sldId id="298"/>
            <p14:sldId id="303"/>
            <p14:sldId id="307"/>
            <p14:sldId id="300"/>
            <p14:sldId id="299"/>
            <p14:sldId id="288"/>
            <p14:sldId id="301"/>
            <p14:sldId id="281"/>
            <p14:sldId id="290"/>
            <p14:sldId id="306"/>
            <p14:sldId id="305"/>
            <p14:sldId id="282"/>
            <p14:sldId id="30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99"/>
    <a:srgbClr val="009900"/>
    <a:srgbClr val="D60093"/>
    <a:srgbClr val="00FF00"/>
    <a:srgbClr val="66FF66"/>
    <a:srgbClr val="0066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62" autoAdjust="0"/>
    <p:restoredTop sz="94660"/>
  </p:normalViewPr>
  <p:slideViewPr>
    <p:cSldViewPr>
      <p:cViewPr>
        <p:scale>
          <a:sx n="57" d="100"/>
          <a:sy n="57" d="100"/>
        </p:scale>
        <p:origin x="-390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45D6B-4C39-4B08-B2CE-DCDAC18DEEF1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50A4A-71A4-479E-809A-808D23C576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109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0A50D52-A482-46BC-B4E6-C93290D4E3EA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623CD07-6163-48E7-8060-9F9586B01CD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b="1" dirty="0" smtClean="0"/>
              <a:t>ДОБРЫЙ ДЕНЬ!</a:t>
            </a:r>
            <a:endParaRPr lang="ru-RU" sz="72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97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72067" y="2675466"/>
            <a:ext cx="7444349" cy="34898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>
                <a:latin typeface="Bookman Old Style" panose="02050604050505020204" pitchFamily="18" charset="0"/>
              </a:rPr>
              <a:t>	</a:t>
            </a:r>
            <a:r>
              <a:rPr lang="ru-RU" b="1" i="1" dirty="0" smtClean="0">
                <a:latin typeface="Bookman Old Style" panose="02050604050505020204" pitchFamily="18" charset="0"/>
              </a:rPr>
              <a:t>Толя и Оля спорили. </a:t>
            </a:r>
          </a:p>
          <a:p>
            <a:pPr marL="0" indent="0">
              <a:buNone/>
            </a:pPr>
            <a:r>
              <a:rPr lang="ru-RU" b="1" i="1" dirty="0" smtClean="0">
                <a:latin typeface="Bookman Old Style" panose="02050604050505020204" pitchFamily="18" charset="0"/>
              </a:rPr>
              <a:t>Толя утверждал, что слово ПЛАЧ пишется без мягкого знака, а Оля считала, что ПЛАЧЬ пишется с мягким знаком.</a:t>
            </a:r>
          </a:p>
          <a:p>
            <a:pPr marL="0" indent="0">
              <a:buNone/>
            </a:pPr>
            <a:endParaRPr lang="ru-RU" b="1" i="1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Bookman Old Style" panose="02050604050505020204" pitchFamily="18" charset="0"/>
              </a:rPr>
              <a:t>Кто из ребят прав? </a:t>
            </a:r>
          </a:p>
          <a:p>
            <a:pPr marL="0" indent="0">
              <a:buNone/>
            </a:pPr>
            <a:endParaRPr lang="ru-RU" b="1" i="1" dirty="0" smtClean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Bookman Old Style" panose="02050604050505020204" pitchFamily="18" charset="0"/>
              </a:rPr>
              <a:t>Докажите. </a:t>
            </a:r>
            <a:endParaRPr lang="ru-RU" b="1" i="1" dirty="0">
              <a:latin typeface="Bookman Old Style" panose="020506040505050202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ЗАДАЧА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423076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3068960"/>
            <a:ext cx="8568952" cy="3450696"/>
          </a:xfrm>
        </p:spPr>
        <p:txBody>
          <a:bodyPr numCol="2">
            <a:normAutofit/>
          </a:bodyPr>
          <a:lstStyle/>
          <a:p>
            <a:r>
              <a:rPr lang="ru-RU" sz="4800" dirty="0" smtClean="0"/>
              <a:t> </a:t>
            </a:r>
            <a:r>
              <a:rPr lang="ru-RU" sz="4800" b="1" dirty="0"/>
              <a:t>БРОСИТЬ – </a:t>
            </a:r>
            <a:endParaRPr lang="ru-RU" sz="4800" b="1" dirty="0" smtClean="0"/>
          </a:p>
          <a:p>
            <a:r>
              <a:rPr lang="ru-RU" sz="4800" b="1" dirty="0" smtClean="0"/>
              <a:t>ПРЯТАТЬСЯ – </a:t>
            </a:r>
          </a:p>
          <a:p>
            <a:pPr marL="0" indent="0">
              <a:buNone/>
            </a:pPr>
            <a:endParaRPr lang="ru-RU" sz="4800" b="1" dirty="0"/>
          </a:p>
          <a:p>
            <a:r>
              <a:rPr lang="ru-RU" sz="4800" b="1" dirty="0" smtClean="0"/>
              <a:t>СТАВИТЬ –</a:t>
            </a:r>
          </a:p>
          <a:p>
            <a:r>
              <a:rPr lang="ru-RU" sz="4800" b="1" dirty="0" smtClean="0"/>
              <a:t>РЕЗАТЬ </a:t>
            </a:r>
            <a:r>
              <a:rPr lang="ru-RU" sz="4800" b="1" dirty="0"/>
              <a:t>–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31224" cy="11464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Образуйте форму повелительного наклонения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ед. и мн. числа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6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8020413" cy="345069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dirty="0"/>
              <a:t>БРОСИТЬ – брос</a:t>
            </a:r>
            <a:r>
              <a:rPr lang="ru-RU" sz="3600" b="1" dirty="0">
                <a:solidFill>
                  <a:srgbClr val="FF0000"/>
                </a:solidFill>
              </a:rPr>
              <a:t>ь</a:t>
            </a:r>
            <a:r>
              <a:rPr lang="ru-RU" sz="3600" dirty="0"/>
              <a:t> – </a:t>
            </a:r>
            <a:r>
              <a:rPr lang="ru-RU" sz="3600" dirty="0" smtClean="0"/>
              <a:t>брос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dirty="0" smtClean="0"/>
              <a:t>те</a:t>
            </a:r>
          </a:p>
          <a:p>
            <a:r>
              <a:rPr lang="ru-RU" sz="3600" dirty="0" smtClean="0"/>
              <a:t>ПРЯТАТЬСЯ – пряч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dirty="0" smtClean="0"/>
              <a:t>ся – пряч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dirty="0" smtClean="0"/>
              <a:t>тесь</a:t>
            </a:r>
          </a:p>
          <a:p>
            <a:pPr marL="0" indent="0">
              <a:buNone/>
            </a:pPr>
            <a:endParaRPr lang="ru-RU" sz="3600" dirty="0"/>
          </a:p>
          <a:p>
            <a:r>
              <a:rPr lang="ru-RU" sz="3600" dirty="0" smtClean="0"/>
              <a:t>СТАВИТЬ </a:t>
            </a:r>
            <a:r>
              <a:rPr lang="ru-RU" sz="3600" dirty="0"/>
              <a:t>– </a:t>
            </a:r>
            <a:r>
              <a:rPr lang="ru-RU" sz="3600" dirty="0" smtClean="0"/>
              <a:t>став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dirty="0" smtClean="0"/>
              <a:t> – став</a:t>
            </a:r>
            <a:r>
              <a:rPr lang="ru-RU" sz="3600" b="1" dirty="0" smtClean="0">
                <a:solidFill>
                  <a:srgbClr val="FF0000"/>
                </a:solidFill>
              </a:rPr>
              <a:t>ь</a:t>
            </a:r>
            <a:r>
              <a:rPr lang="ru-RU" sz="3600" dirty="0" smtClean="0"/>
              <a:t>те</a:t>
            </a:r>
          </a:p>
          <a:p>
            <a:r>
              <a:rPr lang="ru-RU" sz="3600" dirty="0" smtClean="0"/>
              <a:t>РЕЗАТЬ </a:t>
            </a:r>
            <a:r>
              <a:rPr lang="ru-RU" sz="3600" dirty="0"/>
              <a:t>– реж</a:t>
            </a:r>
            <a:r>
              <a:rPr lang="ru-RU" sz="3600" b="1" dirty="0">
                <a:solidFill>
                  <a:srgbClr val="FF0000"/>
                </a:solidFill>
              </a:rPr>
              <a:t>ь</a:t>
            </a:r>
            <a:r>
              <a:rPr lang="ru-RU" sz="3600" dirty="0"/>
              <a:t> - реж</a:t>
            </a:r>
            <a:r>
              <a:rPr lang="ru-RU" sz="3600" b="1" dirty="0">
                <a:solidFill>
                  <a:srgbClr val="FF0000"/>
                </a:solidFill>
              </a:rPr>
              <a:t>ь</a:t>
            </a:r>
            <a:r>
              <a:rPr lang="ru-RU" sz="3600" dirty="0"/>
              <a:t>те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bg1"/>
                </a:solidFill>
              </a:rPr>
              <a:t>НЕ ЗАБУДЬТЕ!</a:t>
            </a:r>
            <a:endParaRPr lang="ru-RU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admin\Desktop\getImage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620" y="116632"/>
            <a:ext cx="1116124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Vadim-Shefner-Mig-Ne-privykayte-k-chudesam--Иspolnyaet-Andrey-Pyshkin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68560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6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Задач, делаешь, из-за туч, молодежь, шалаш, хорош, беречь, с крыш, стричь, </a:t>
            </a:r>
            <a:r>
              <a:rPr lang="ru-RU" sz="4000" b="1" dirty="0"/>
              <a:t>пригож, речь, </a:t>
            </a:r>
            <a:r>
              <a:rPr lang="ru-RU" sz="4000" b="1" dirty="0" smtClean="0"/>
              <a:t>отрежьте, меч, могуч.</a:t>
            </a:r>
            <a:endParaRPr lang="ru-RU" sz="4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ВНИМАНИЕ</a:t>
            </a:r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43160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4000" dirty="0" err="1">
                <a:latin typeface="Comic Sans MS" panose="030F0702030302020204" pitchFamily="66" charset="0"/>
              </a:rPr>
              <a:t>Ехайте</a:t>
            </a:r>
            <a:r>
              <a:rPr lang="ru-RU" sz="4000" dirty="0">
                <a:latin typeface="Comic Sans MS" panose="030F0702030302020204" pitchFamily="66" charset="0"/>
              </a:rPr>
              <a:t> быстрее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>
                <a:latin typeface="Comic Sans MS" panose="030F0702030302020204" pitchFamily="66" charset="0"/>
              </a:rPr>
              <a:t>Не </a:t>
            </a:r>
            <a:r>
              <a:rPr lang="ru-RU" sz="4000" dirty="0" err="1">
                <a:latin typeface="Comic Sans MS" panose="030F0702030302020204" pitchFamily="66" charset="0"/>
              </a:rPr>
              <a:t>лжите</a:t>
            </a:r>
            <a:r>
              <a:rPr lang="ru-RU" sz="4000" dirty="0">
                <a:latin typeface="Comic Sans MS" panose="030F0702030302020204" pitchFamily="66" charset="0"/>
              </a:rPr>
              <a:t> мне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 err="1" smtClean="0">
                <a:latin typeface="Comic Sans MS" panose="030F0702030302020204" pitchFamily="66" charset="0"/>
              </a:rPr>
              <a:t>Ляжте</a:t>
            </a:r>
            <a:r>
              <a:rPr lang="ru-RU" sz="4000" dirty="0" smtClean="0">
                <a:latin typeface="Comic Sans MS" panose="030F0702030302020204" pitchFamily="66" charset="0"/>
              </a:rPr>
              <a:t> </a:t>
            </a:r>
            <a:r>
              <a:rPr lang="ru-RU" sz="4000" dirty="0">
                <a:latin typeface="Comic Sans MS" panose="030F0702030302020204" pitchFamily="66" charset="0"/>
              </a:rPr>
              <a:t>на коврик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 err="1">
                <a:latin typeface="Comic Sans MS" panose="030F0702030302020204" pitchFamily="66" charset="0"/>
              </a:rPr>
              <a:t>Поклади</a:t>
            </a:r>
            <a:r>
              <a:rPr lang="ru-RU" sz="4000" dirty="0">
                <a:latin typeface="Comic Sans MS" panose="030F0702030302020204" pitchFamily="66" charset="0"/>
              </a:rPr>
              <a:t> на стол</a:t>
            </a:r>
          </a:p>
          <a:p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ИСПРАВЬТЕ ОШИБКУ</a:t>
            </a:r>
            <a:endParaRPr lang="ru-RU" b="1" u="sng" dirty="0"/>
          </a:p>
        </p:txBody>
      </p:sp>
      <p:pic>
        <p:nvPicPr>
          <p:cNvPr id="3074" name="Picture 2" descr="C:\Users\admin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479923" cy="247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74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2708920"/>
            <a:ext cx="7408333" cy="345069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Поезжайте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быстрее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Не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лгите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мне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Лягте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на коврик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Положи </a:t>
            </a: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на стол</a:t>
            </a:r>
          </a:p>
          <a:p>
            <a:endParaRPr lang="ru-RU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ЗАПОМНИТЕ!!!</a:t>
            </a:r>
            <a:endParaRPr lang="ru-RU" b="1" u="sng" dirty="0"/>
          </a:p>
        </p:txBody>
      </p:sp>
      <p:pic>
        <p:nvPicPr>
          <p:cNvPr id="5122" name="Picture 2" descr="C:\Users\admin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0153">
            <a:off x="5601773" y="3492635"/>
            <a:ext cx="3051537" cy="241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52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3096274" y="2525542"/>
            <a:ext cx="3021555" cy="2144514"/>
          </a:xfrm>
          <a:prstGeom prst="ellipse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ТЕМА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096274" y="321467"/>
            <a:ext cx="3378400" cy="2204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Н</a:t>
            </a:r>
            <a:r>
              <a:rPr lang="ru-RU" sz="4000" b="1" dirty="0" smtClean="0">
                <a:solidFill>
                  <a:schemeClr val="bg1"/>
                </a:solidFill>
              </a:rPr>
              <a:t>НОВОЕ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20850106">
            <a:off x="5894285" y="1650775"/>
            <a:ext cx="3132571" cy="2443435"/>
          </a:xfrm>
          <a:prstGeom prst="ellips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ВЫЗВАЛО ТРЕВОГУ</a:t>
            </a:r>
            <a:endParaRPr lang="ru-RU" sz="2800" b="1" dirty="0"/>
          </a:p>
        </p:txBody>
      </p:sp>
      <p:sp>
        <p:nvSpPr>
          <p:cNvPr id="17" name="Овал 16"/>
          <p:cNvSpPr/>
          <p:nvPr/>
        </p:nvSpPr>
        <p:spPr>
          <a:xfrm rot="19898218">
            <a:off x="831018" y="4222720"/>
            <a:ext cx="3196242" cy="23379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НАУЧИЛСЯ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1881975">
            <a:off x="5309969" y="4123025"/>
            <a:ext cx="3060432" cy="2537305"/>
          </a:xfrm>
          <a:prstGeom prst="ellipse">
            <a:avLst/>
          </a:prstGeom>
          <a:gradFill flip="none" rotWithShape="1">
            <a:gsLst>
              <a:gs pos="0">
                <a:srgbClr val="D60093">
                  <a:shade val="30000"/>
                  <a:satMod val="115000"/>
                </a:srgbClr>
              </a:gs>
              <a:gs pos="50000">
                <a:srgbClr val="D60093">
                  <a:shade val="67500"/>
                  <a:satMod val="115000"/>
                </a:srgbClr>
              </a:gs>
              <a:gs pos="100000">
                <a:srgbClr val="D60093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УБЕДИЛСЯ</a:t>
            </a:r>
            <a:endParaRPr lang="ru-RU" sz="2800" b="1" dirty="0"/>
          </a:p>
        </p:txBody>
      </p:sp>
      <p:sp>
        <p:nvSpPr>
          <p:cNvPr id="19" name="Овал 18"/>
          <p:cNvSpPr/>
          <p:nvPr/>
        </p:nvSpPr>
        <p:spPr>
          <a:xfrm rot="883011">
            <a:off x="493146" y="1523513"/>
            <a:ext cx="2935589" cy="2239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ВСПОМНИЛ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27457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Параграф №93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Упражнение №554.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Отыскать на стр.126-127 еще один способ образования глаголов повелительного наклонения.</a:t>
            </a:r>
          </a:p>
          <a:p>
            <a:endParaRPr lang="ru-RU" dirty="0" smtClean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ru-RU" dirty="0"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marL="0" indent="0">
              <a:buNone/>
            </a:pPr>
            <a:r>
              <a:rPr lang="ru-RU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ДЛЯ ЛЮБОЗНАТЕЛЬНЫХ:</a:t>
            </a:r>
          </a:p>
          <a:p>
            <a:r>
              <a:rPr lang="ru-RU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Найдите глаголы, у которых нет формы повелительного наклонения. </a:t>
            </a:r>
            <a:endParaRPr lang="ru-RU" dirty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51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algn="ctr"/>
            <a:r>
              <a:rPr lang="ru-RU" sz="4800" dirty="0" smtClean="0"/>
              <a:t>бури</a:t>
            </a:r>
          </a:p>
          <a:p>
            <a:pPr algn="ctr"/>
            <a:r>
              <a:rPr lang="ru-RU" sz="4800" dirty="0" smtClean="0"/>
              <a:t>дроби </a:t>
            </a:r>
          </a:p>
          <a:p>
            <a:pPr algn="ctr"/>
            <a:r>
              <a:rPr lang="ru-RU" sz="4800" dirty="0" smtClean="0"/>
              <a:t>отруби</a:t>
            </a:r>
          </a:p>
          <a:p>
            <a:pPr algn="ctr"/>
            <a:r>
              <a:rPr lang="ru-RU" sz="4800" dirty="0" smtClean="0"/>
              <a:t> пряди</a:t>
            </a:r>
          </a:p>
          <a:p>
            <a:pPr algn="ctr"/>
            <a:r>
              <a:rPr lang="ru-RU" sz="4800" dirty="0" smtClean="0"/>
              <a:t> соли </a:t>
            </a:r>
          </a:p>
          <a:p>
            <a:pPr algn="ctr"/>
            <a:r>
              <a:rPr lang="ru-RU" sz="4800" dirty="0" smtClean="0"/>
              <a:t>топи</a:t>
            </a:r>
            <a:endParaRPr lang="ru-RU" sz="4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превратить глаголы повелительного наклонения в существительные?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00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2675467"/>
            <a:ext cx="4203989" cy="345069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Лети, лети, лепесток,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Через </a:t>
            </a:r>
            <a:r>
              <a:rPr lang="ru-RU" b="1" dirty="0"/>
              <a:t>запад на восток,</a:t>
            </a:r>
          </a:p>
          <a:p>
            <a:pPr marL="0" indent="0">
              <a:buNone/>
            </a:pPr>
            <a:r>
              <a:rPr lang="ru-RU" b="1" dirty="0"/>
              <a:t>Через север, через юг,</a:t>
            </a:r>
          </a:p>
          <a:p>
            <a:pPr marL="0" indent="0">
              <a:buNone/>
            </a:pPr>
            <a:r>
              <a:rPr lang="ru-RU" b="1" dirty="0"/>
              <a:t>Возвращайся, сделав круг.</a:t>
            </a:r>
          </a:p>
          <a:p>
            <a:pPr marL="0" indent="0">
              <a:buNone/>
            </a:pPr>
            <a:r>
              <a:rPr lang="ru-RU" b="1" dirty="0"/>
              <a:t>Лишь коснешься ты земли –</a:t>
            </a:r>
          </a:p>
          <a:p>
            <a:pPr marL="0" indent="0">
              <a:buNone/>
            </a:pPr>
            <a:r>
              <a:rPr lang="ru-RU" b="1" dirty="0"/>
              <a:t>Быть по-моему вели.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skidki-Perm-14192796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60" b="16760"/>
          <a:stretch/>
        </p:blipFill>
        <p:spPr bwMode="auto">
          <a:xfrm rot="318807">
            <a:off x="4997687" y="1844824"/>
            <a:ext cx="3436664" cy="343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07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3528" y="980728"/>
            <a:ext cx="8640960" cy="17801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Образуйте </a:t>
            </a:r>
            <a:br>
              <a:rPr lang="ru-RU" dirty="0" smtClean="0"/>
            </a:br>
            <a:r>
              <a:rPr lang="ru-RU" dirty="0" smtClean="0"/>
              <a:t>от данных глаголов форму повелительного наклонения </a:t>
            </a:r>
            <a:br>
              <a:rPr lang="ru-RU" dirty="0" smtClean="0"/>
            </a:br>
            <a:r>
              <a:rPr lang="ru-RU" dirty="0" smtClean="0"/>
              <a:t>2 лица </a:t>
            </a:r>
            <a:r>
              <a:rPr lang="ru-RU" dirty="0" err="1" smtClean="0"/>
              <a:t>ед.числа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400" b="1" cap="all" dirty="0">
                <a:solidFill>
                  <a:schemeClr val="tx2">
                    <a:lumMod val="75000"/>
                  </a:schemeClr>
                </a:solidFill>
              </a:rPr>
              <a:t>выть, лаять, нагонять, парить, попугать</a:t>
            </a:r>
          </a:p>
        </p:txBody>
      </p:sp>
    </p:spTree>
    <p:extLst>
      <p:ext uri="{BB962C8B-B14F-4D97-AF65-F5344CB8AC3E}">
        <p14:creationId xmlns:p14="http://schemas.microsoft.com/office/powerpoint/2010/main" val="24346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2910" y="2204864"/>
            <a:ext cx="7386442" cy="367240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700" b="1" dirty="0" smtClean="0">
                <a:latin typeface="AnastasiaScript" panose="02000505070000020002" pitchFamily="2" charset="0"/>
              </a:rPr>
              <a:t>Не </a:t>
            </a:r>
            <a:r>
              <a:rPr lang="ru-RU" sz="4700" b="1" dirty="0">
                <a:latin typeface="AnastasiaScript" panose="02000505070000020002" pitchFamily="2" charset="0"/>
              </a:rPr>
              <a:t>позволяй душе лениться! Чтоб в ступе воду не толочь, Душа обязана трудиться </a:t>
            </a:r>
            <a:r>
              <a:rPr lang="ru-RU" sz="4700" b="1" dirty="0" smtClean="0">
                <a:latin typeface="AnastasiaScript" panose="02000505070000020002" pitchFamily="2" charset="0"/>
              </a:rPr>
              <a:t/>
            </a:r>
            <a:br>
              <a:rPr lang="ru-RU" sz="4700" b="1" dirty="0" smtClean="0">
                <a:latin typeface="AnastasiaScript" panose="02000505070000020002" pitchFamily="2" charset="0"/>
              </a:rPr>
            </a:br>
            <a:r>
              <a:rPr lang="ru-RU" sz="4700" b="1" dirty="0" smtClean="0">
                <a:latin typeface="AnastasiaScript" panose="02000505070000020002" pitchFamily="2" charset="0"/>
              </a:rPr>
              <a:t>И </a:t>
            </a:r>
            <a:r>
              <a:rPr lang="ru-RU" sz="4700" b="1" dirty="0">
                <a:latin typeface="AnastasiaScript" panose="02000505070000020002" pitchFamily="2" charset="0"/>
              </a:rPr>
              <a:t>день и ночь, </a:t>
            </a:r>
            <a:r>
              <a:rPr lang="ru-RU" sz="4700" b="1" dirty="0" smtClean="0">
                <a:latin typeface="AnastasiaScript" panose="02000505070000020002" pitchFamily="2" charset="0"/>
              </a:rPr>
              <a:t/>
            </a:r>
            <a:br>
              <a:rPr lang="ru-RU" sz="4700" b="1" dirty="0" smtClean="0">
                <a:latin typeface="AnastasiaScript" panose="02000505070000020002" pitchFamily="2" charset="0"/>
              </a:rPr>
            </a:br>
            <a:r>
              <a:rPr lang="ru-RU" sz="4700" b="1" dirty="0" smtClean="0">
                <a:latin typeface="AnastasiaScript" panose="02000505070000020002" pitchFamily="2" charset="0"/>
              </a:rPr>
              <a:t>и </a:t>
            </a:r>
            <a:r>
              <a:rPr lang="ru-RU" sz="4700" b="1" dirty="0">
                <a:latin typeface="AnastasiaScript" panose="02000505070000020002" pitchFamily="2" charset="0"/>
              </a:rPr>
              <a:t>день и ночь</a:t>
            </a:r>
            <a:r>
              <a:rPr lang="ru-RU" sz="4700" b="1" dirty="0" smtClean="0">
                <a:latin typeface="AnastasiaScript" panose="02000505070000020002" pitchFamily="2" charset="0"/>
              </a:rPr>
              <a:t>!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200" b="1" i="1" dirty="0" smtClean="0">
                <a:latin typeface="AnastasiaScript" panose="02000505070000020002" pitchFamily="2" charset="0"/>
              </a:rPr>
              <a:t>(Н. Заболоцкий)</a:t>
            </a:r>
            <a:endParaRPr lang="ru-RU" sz="2200" b="1" i="1" dirty="0">
              <a:latin typeface="AnastasiaScript" panose="02000505070000020002" pitchFamily="2" charset="0"/>
            </a:endParaRP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Picture 2" descr="C:\Users\User\Pictures\093115f16d924f6a669787e5ae57bdd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97152"/>
            <a:ext cx="1666797" cy="18628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913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b="1" dirty="0" smtClean="0">
                <a:latin typeface="Bookman Old Style" panose="02050604050505020204" pitchFamily="18" charset="0"/>
              </a:rPr>
              <a:t>Спасибо за урок</a:t>
            </a:r>
            <a:endParaRPr lang="ru-RU" sz="6000" b="1" dirty="0">
              <a:latin typeface="Bookman Old Style" panose="020506040505050202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11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Лети, лети</a:t>
            </a:r>
            <a:r>
              <a:rPr lang="ru-RU" b="1" dirty="0"/>
              <a:t>, лепесток,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Через </a:t>
            </a:r>
            <a:r>
              <a:rPr lang="ru-RU" b="1" dirty="0"/>
              <a:t>запад на восток,</a:t>
            </a:r>
          </a:p>
          <a:p>
            <a:pPr marL="0" indent="0">
              <a:buNone/>
            </a:pPr>
            <a:r>
              <a:rPr lang="ru-RU" b="1" dirty="0"/>
              <a:t>Через север, через юг,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Возвращайся</a:t>
            </a:r>
            <a:r>
              <a:rPr lang="ru-RU" b="1" dirty="0"/>
              <a:t>, сделав круг.</a:t>
            </a:r>
          </a:p>
          <a:p>
            <a:pPr marL="0" indent="0">
              <a:buNone/>
            </a:pPr>
            <a:r>
              <a:rPr lang="ru-RU" b="1" dirty="0"/>
              <a:t>Лишь коснешься ты земли –</a:t>
            </a:r>
          </a:p>
          <a:p>
            <a:pPr marL="0" indent="0">
              <a:buNone/>
            </a:pPr>
            <a:r>
              <a:rPr lang="ru-RU" b="1" dirty="0"/>
              <a:t>Быть по-моему </a:t>
            </a:r>
            <a:r>
              <a:rPr lang="ru-RU" b="1" dirty="0">
                <a:solidFill>
                  <a:srgbClr val="FF0000"/>
                </a:solidFill>
              </a:rPr>
              <a:t>вели</a:t>
            </a:r>
            <a:r>
              <a:rPr lang="ru-RU" dirty="0"/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admin\Desktop\skidki-Perm-14192796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" t="-18153" r="709" b="17040"/>
          <a:stretch/>
        </p:blipFill>
        <p:spPr bwMode="auto">
          <a:xfrm rot="267625">
            <a:off x="4860032" y="1772816"/>
            <a:ext cx="3407004" cy="356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4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Девятнадцатое </a:t>
            </a:r>
            <a:r>
              <a:rPr lang="ru-RU" b="1" dirty="0" smtClean="0"/>
              <a:t>апреля</a:t>
            </a:r>
            <a:br>
              <a:rPr lang="ru-RU" b="1" dirty="0" smtClean="0"/>
            </a:br>
            <a:r>
              <a:rPr lang="ru-RU" b="1" dirty="0" smtClean="0"/>
              <a:t>Классная работа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ПОВЕЛИТЕЛЬНОЕ НАКЛОНЕНИЕ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3096274" y="2525542"/>
            <a:ext cx="3021555" cy="2144514"/>
          </a:xfrm>
          <a:prstGeom prst="ellipse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chemeClr val="tx1"/>
                </a:solidFill>
              </a:rPr>
              <a:t>Повелительное наклонение</a:t>
            </a:r>
            <a:endParaRPr lang="ru-RU" sz="2000" b="1" u="sng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121782" y="304098"/>
            <a:ext cx="3378400" cy="22040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Используется в пословицах, инструкциях, рекламе, рецептах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 rot="20850106">
            <a:off x="5894286" y="1650774"/>
            <a:ext cx="3132571" cy="2443435"/>
          </a:xfrm>
          <a:prstGeom prst="ellipse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Имеет форму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 2 лица единственного и множественного числа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 rot="19898218">
            <a:off x="831018" y="4222720"/>
            <a:ext cx="3196242" cy="233791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Выражает просьбу, пожелание, приказ, совет, команду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 rot="1881975">
            <a:off x="5309969" y="4123025"/>
            <a:ext cx="3060432" cy="2537305"/>
          </a:xfrm>
          <a:prstGeom prst="ellipse">
            <a:avLst/>
          </a:prstGeom>
          <a:gradFill flip="none" rotWithShape="1">
            <a:gsLst>
              <a:gs pos="0">
                <a:srgbClr val="D60093">
                  <a:shade val="30000"/>
                  <a:satMod val="115000"/>
                </a:srgbClr>
              </a:gs>
              <a:gs pos="50000">
                <a:srgbClr val="D60093">
                  <a:shade val="67500"/>
                  <a:satMod val="115000"/>
                </a:srgbClr>
              </a:gs>
              <a:gs pos="100000">
                <a:srgbClr val="D60093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Не изменяется по временам</a:t>
            </a:r>
            <a:endParaRPr lang="ru-RU" sz="2800" b="1" dirty="0"/>
          </a:p>
        </p:txBody>
      </p:sp>
      <p:sp>
        <p:nvSpPr>
          <p:cNvPr id="19" name="Овал 18"/>
          <p:cNvSpPr/>
          <p:nvPr/>
        </p:nvSpPr>
        <p:spPr>
          <a:xfrm rot="883011">
            <a:off x="493146" y="1523513"/>
            <a:ext cx="2935589" cy="22391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Одно из трёх наклонений</a:t>
            </a:r>
          </a:p>
          <a:p>
            <a:pPr algn="ctr"/>
            <a:r>
              <a:rPr lang="ru-RU" sz="2800" b="1" smtClean="0"/>
              <a:t>глагола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39271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780928"/>
            <a:ext cx="7704857" cy="3234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b="1" i="1" dirty="0" smtClean="0">
                <a:latin typeface="Bookman Old Style" panose="02050604050505020204" pitchFamily="18" charset="0"/>
              </a:rPr>
              <a:t>Ребята, пишите в тетради аккуратно.</a:t>
            </a:r>
          </a:p>
          <a:p>
            <a:pPr marL="0" indent="0">
              <a:buNone/>
            </a:pPr>
            <a:endParaRPr lang="ru-RU" sz="3500" b="1" i="1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sz="3500" b="1" i="1" dirty="0" smtClean="0">
                <a:latin typeface="Bookman Old Style" panose="02050604050505020204" pitchFamily="18" charset="0"/>
              </a:rPr>
              <a:t>Когда пишете разборчиво,  вовремя замечаете ошибки.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РЕКОМЕНДАЦИИ</a:t>
            </a:r>
            <a:endParaRPr lang="ru-RU" b="1" u="sng" dirty="0"/>
          </a:p>
        </p:txBody>
      </p:sp>
      <p:pic>
        <p:nvPicPr>
          <p:cNvPr id="4" name="Рисунок 3" descr="кни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260" y="144351"/>
            <a:ext cx="1872860" cy="19714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04192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ИССЛЕДОВАНИЕ</a:t>
            </a:r>
            <a:endParaRPr lang="ru-RU" b="1" u="sng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611560" y="2708920"/>
            <a:ext cx="2455184" cy="1368152"/>
          </a:xfrm>
        </p:spPr>
        <p:txBody>
          <a:bodyPr>
            <a:normAutofit fontScale="92500"/>
          </a:bodyPr>
          <a:lstStyle/>
          <a:p>
            <a:r>
              <a:rPr lang="ru-RU" b="1" u="sng" dirty="0" smtClean="0"/>
              <a:t>ИЗЪЯВИТЕЛЬНОЕ</a:t>
            </a:r>
          </a:p>
          <a:p>
            <a:r>
              <a:rPr lang="ru-RU" b="1" u="sng" dirty="0" smtClean="0"/>
              <a:t>(2 л., </a:t>
            </a:r>
            <a:r>
              <a:rPr lang="ru-RU" b="1" u="sng" dirty="0" err="1" smtClean="0"/>
              <a:t>мн.числа</a:t>
            </a:r>
            <a:r>
              <a:rPr lang="ru-RU" b="1" u="sng" dirty="0" smtClean="0"/>
              <a:t>. БУДУЩ.ВР)</a:t>
            </a:r>
          </a:p>
          <a:p>
            <a:endParaRPr lang="ru-RU" b="1" u="sng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395536" y="4293097"/>
            <a:ext cx="2232248" cy="122413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1" cap="all" dirty="0" smtClean="0"/>
              <a:t>Сказать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cap="all" dirty="0" smtClean="0"/>
              <a:t>Застелить</a:t>
            </a: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>
          <a:xfrm>
            <a:off x="3347864" y="4365104"/>
            <a:ext cx="1800200" cy="131571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1" cap="all" dirty="0" smtClean="0"/>
              <a:t>Купить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cap="all" dirty="0" smtClean="0"/>
              <a:t>Держать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16" name="Текст 11"/>
          <p:cNvSpPr>
            <a:spLocks noGrp="1"/>
          </p:cNvSpPr>
          <p:nvPr>
            <p:ph type="body" idx="1"/>
          </p:nvPr>
        </p:nvSpPr>
        <p:spPr>
          <a:xfrm>
            <a:off x="3275856" y="2861246"/>
            <a:ext cx="2455184" cy="1503858"/>
          </a:xfrm>
        </p:spPr>
        <p:txBody>
          <a:bodyPr>
            <a:normAutofit fontScale="92500"/>
          </a:bodyPr>
          <a:lstStyle/>
          <a:p>
            <a:r>
              <a:rPr lang="ru-RU" b="1" u="sng" dirty="0" smtClean="0"/>
              <a:t>ИЗЪЯВИТЕЛЬНОЕ</a:t>
            </a:r>
          </a:p>
          <a:p>
            <a:r>
              <a:rPr lang="ru-RU" b="1" u="sng" dirty="0"/>
              <a:t>(2 л., </a:t>
            </a:r>
            <a:r>
              <a:rPr lang="ru-RU" b="1" u="sng" dirty="0" err="1" smtClean="0"/>
              <a:t>мн.числа</a:t>
            </a:r>
            <a:endParaRPr lang="ru-RU" b="1" u="sng" dirty="0" smtClean="0"/>
          </a:p>
          <a:p>
            <a:r>
              <a:rPr lang="ru-RU" b="1" u="sng" dirty="0" smtClean="0"/>
              <a:t>БУДУЩ.ВР)</a:t>
            </a:r>
            <a:endParaRPr lang="ru-RU" b="1" u="sng" dirty="0"/>
          </a:p>
          <a:p>
            <a:endParaRPr lang="en-US" b="1" u="sng" dirty="0" smtClean="0"/>
          </a:p>
          <a:p>
            <a:endParaRPr lang="ru-RU" b="1" u="sng" dirty="0"/>
          </a:p>
        </p:txBody>
      </p:sp>
      <p:sp>
        <p:nvSpPr>
          <p:cNvPr id="17" name="Текст 11"/>
          <p:cNvSpPr>
            <a:spLocks noGrp="1"/>
          </p:cNvSpPr>
          <p:nvPr>
            <p:ph type="body" idx="1"/>
          </p:nvPr>
        </p:nvSpPr>
        <p:spPr>
          <a:xfrm>
            <a:off x="5951316" y="2780928"/>
            <a:ext cx="2455184" cy="639762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/>
              <a:t>ПОВЕЛИТЕЛЬНОЕ</a:t>
            </a:r>
          </a:p>
          <a:p>
            <a:r>
              <a:rPr lang="ru-RU" b="1" u="sng" dirty="0" smtClean="0"/>
              <a:t>(2л, </a:t>
            </a:r>
            <a:r>
              <a:rPr lang="ru-RU" b="1" u="sng" dirty="0" err="1" smtClean="0"/>
              <a:t>мн</a:t>
            </a:r>
            <a:r>
              <a:rPr lang="ru-RU" b="1" u="sng" dirty="0" smtClean="0"/>
              <a:t> числа)</a:t>
            </a:r>
            <a:endParaRPr lang="en-US" b="1" u="sng" dirty="0" smtClean="0"/>
          </a:p>
        </p:txBody>
      </p:sp>
      <p:sp>
        <p:nvSpPr>
          <p:cNvPr id="18" name="Объект 13"/>
          <p:cNvSpPr txBox="1">
            <a:spLocks/>
          </p:cNvSpPr>
          <p:nvPr/>
        </p:nvSpPr>
        <p:spPr>
          <a:xfrm>
            <a:off x="6027289" y="3717032"/>
            <a:ext cx="2303239" cy="2016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/>
              <a:t>СКАЗАТЬ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/>
              <a:t>ЗАСТЕЛИТЬ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/>
              <a:t>КУПИТЬ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 smtClean="0"/>
              <a:t>ДЕРЖАТЬ</a:t>
            </a:r>
          </a:p>
        </p:txBody>
      </p:sp>
    </p:spTree>
    <p:extLst>
      <p:ext uri="{BB962C8B-B14F-4D97-AF65-F5344CB8AC3E}">
        <p14:creationId xmlns:p14="http://schemas.microsoft.com/office/powerpoint/2010/main" val="382203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ИССЛЕДОВАНИЯ</a:t>
            </a:r>
            <a:endParaRPr lang="ru-RU" b="1" u="sng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611560" y="2708920"/>
            <a:ext cx="2455184" cy="639762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/>
              <a:t>ИЗЪЯВИТЕЛЬНОЕ</a:t>
            </a:r>
          </a:p>
          <a:p>
            <a:r>
              <a:rPr lang="en-US" b="1" u="sng" dirty="0"/>
              <a:t>I</a:t>
            </a:r>
            <a:endParaRPr lang="ru-RU" b="1" u="sng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395536" y="3429001"/>
            <a:ext cx="2376265" cy="216024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 err="1" smtClean="0"/>
              <a:t>Скаж-ете</a:t>
            </a:r>
            <a:endParaRPr lang="ru-RU" sz="3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err="1" smtClean="0"/>
              <a:t>Застел-ете</a:t>
            </a:r>
            <a:endParaRPr lang="ru-RU" sz="3200" dirty="0" smtClean="0"/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  <a:p>
            <a:pPr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4"/>
          </p:nvPr>
        </p:nvSpPr>
        <p:spPr>
          <a:xfrm>
            <a:off x="3131840" y="3481437"/>
            <a:ext cx="2303239" cy="216024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/>
              <a:t>Куп-</a:t>
            </a:r>
            <a:r>
              <a:rPr lang="ru-RU" sz="3200" dirty="0" err="1" smtClean="0"/>
              <a:t>ите</a:t>
            </a:r>
            <a:endParaRPr lang="ru-RU" sz="3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err="1" smtClean="0"/>
              <a:t>Держ-ите</a:t>
            </a:r>
            <a:endParaRPr lang="ru-RU" sz="3200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16" name="Текст 11"/>
          <p:cNvSpPr>
            <a:spLocks noGrp="1"/>
          </p:cNvSpPr>
          <p:nvPr>
            <p:ph type="body" idx="1"/>
          </p:nvPr>
        </p:nvSpPr>
        <p:spPr>
          <a:xfrm>
            <a:off x="3275856" y="2708920"/>
            <a:ext cx="2455184" cy="639762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/>
              <a:t>ИЗЪЯВИТЕЛЬНОЕ</a:t>
            </a:r>
            <a:endParaRPr lang="en-US" b="1" u="sng" dirty="0" smtClean="0"/>
          </a:p>
          <a:p>
            <a:r>
              <a:rPr lang="en-US" b="1" u="sng" dirty="0" smtClean="0"/>
              <a:t>II</a:t>
            </a:r>
            <a:endParaRPr lang="ru-RU" b="1" u="sng" dirty="0"/>
          </a:p>
        </p:txBody>
      </p:sp>
      <p:sp>
        <p:nvSpPr>
          <p:cNvPr id="17" name="Текст 11"/>
          <p:cNvSpPr>
            <a:spLocks noGrp="1"/>
          </p:cNvSpPr>
          <p:nvPr>
            <p:ph type="body" idx="1"/>
          </p:nvPr>
        </p:nvSpPr>
        <p:spPr>
          <a:xfrm>
            <a:off x="5868144" y="2492896"/>
            <a:ext cx="2455184" cy="639762"/>
          </a:xfrm>
        </p:spPr>
        <p:txBody>
          <a:bodyPr>
            <a:normAutofit fontScale="92500"/>
          </a:bodyPr>
          <a:lstStyle/>
          <a:p>
            <a:r>
              <a:rPr lang="ru-RU" b="1" u="sng" dirty="0" smtClean="0"/>
              <a:t>ПОВЕЛИТЕЛЬНОЕ</a:t>
            </a:r>
            <a:endParaRPr lang="en-US" b="1" u="sng" dirty="0" smtClean="0"/>
          </a:p>
        </p:txBody>
      </p:sp>
      <p:sp>
        <p:nvSpPr>
          <p:cNvPr id="18" name="Объект 13"/>
          <p:cNvSpPr txBox="1">
            <a:spLocks/>
          </p:cNvSpPr>
          <p:nvPr/>
        </p:nvSpPr>
        <p:spPr>
          <a:xfrm>
            <a:off x="5652120" y="3140968"/>
            <a:ext cx="2683756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/>
              <a:t>СКАЖ-И-ТЕ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/>
              <a:t>ЗАСТЕЛ-И-ТЕ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/>
              <a:t>КУП-И-ТЕ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800" dirty="0" smtClean="0"/>
              <a:t>ДЕРЖ-И-ТЕ</a:t>
            </a:r>
          </a:p>
        </p:txBody>
      </p:sp>
    </p:spTree>
    <p:extLst>
      <p:ext uri="{BB962C8B-B14F-4D97-AF65-F5344CB8AC3E}">
        <p14:creationId xmlns:p14="http://schemas.microsoft.com/office/powerpoint/2010/main" val="154620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ВЫВОД</a:t>
            </a:r>
            <a:endParaRPr lang="ru-RU" b="1" u="sng" dirty="0"/>
          </a:p>
        </p:txBody>
      </p:sp>
      <p:pic>
        <p:nvPicPr>
          <p:cNvPr id="6146" name="Picture 2" descr="C:\Users\admin\Desktop\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8136904" cy="47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3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2274</TotalTime>
  <Words>344</Words>
  <Application>Microsoft Office PowerPoint</Application>
  <PresentationFormat>Экран (4:3)</PresentationFormat>
  <Paragraphs>116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Презентация PowerPoint</vt:lpstr>
      <vt:lpstr>Презентация PowerPoint</vt:lpstr>
      <vt:lpstr>Презентация PowerPoint</vt:lpstr>
      <vt:lpstr>Девятнадцатое апреля Классная работа</vt:lpstr>
      <vt:lpstr>Презентация PowerPoint</vt:lpstr>
      <vt:lpstr>РЕКОМЕНДАЦИИ</vt:lpstr>
      <vt:lpstr>ИССЛЕДОВАНИЕ</vt:lpstr>
      <vt:lpstr>ИССЛЕДОВАНИЯ</vt:lpstr>
      <vt:lpstr>ВЫВОД</vt:lpstr>
      <vt:lpstr>ЗАДАЧА</vt:lpstr>
      <vt:lpstr>Образуйте форму повелительного наклонения  ед. и мн. числа</vt:lpstr>
      <vt:lpstr>НЕ ЗАБУДЬТЕ!</vt:lpstr>
      <vt:lpstr>Презентация PowerPoint</vt:lpstr>
      <vt:lpstr>ВНИМАНИЕ</vt:lpstr>
      <vt:lpstr>ИСПРАВЬТЕ ОШИБКУ</vt:lpstr>
      <vt:lpstr>ЗАПОМНИТЕ!!!</vt:lpstr>
      <vt:lpstr>Презентация PowerPoint</vt:lpstr>
      <vt:lpstr>Домашнее задание</vt:lpstr>
      <vt:lpstr>Как превратить глаголы повелительного наклонения в существительные?</vt:lpstr>
      <vt:lpstr>Образуйте  от данных глаголов форму повелительного наклонения  2 лица ед.числа</vt:lpstr>
      <vt:lpstr>Презентация PowerPoint</vt:lpstr>
      <vt:lpstr>Презентация PowerPoint</vt:lpstr>
    </vt:vector>
  </TitlesOfParts>
  <Company>DNA Project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Неопределённая форма глагола (инфинитив)</dc:title>
  <dc:creator>DNA7 X86</dc:creator>
  <cp:lastModifiedBy>ПК</cp:lastModifiedBy>
  <cp:revision>101</cp:revision>
  <dcterms:created xsi:type="dcterms:W3CDTF">2013-04-07T00:00:40Z</dcterms:created>
  <dcterms:modified xsi:type="dcterms:W3CDTF">2019-04-19T01:08:04Z</dcterms:modified>
</cp:coreProperties>
</file>