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9" r:id="rId3"/>
    <p:sldId id="266" r:id="rId4"/>
    <p:sldId id="267" r:id="rId5"/>
    <p:sldId id="268" r:id="rId6"/>
    <p:sldId id="269" r:id="rId7"/>
    <p:sldId id="270" r:id="rId8"/>
    <p:sldId id="274" r:id="rId9"/>
    <p:sldId id="273" r:id="rId10"/>
    <p:sldId id="272" r:id="rId11"/>
    <p:sldId id="271" r:id="rId12"/>
    <p:sldId id="275" r:id="rId13"/>
    <p:sldId id="276" r:id="rId14"/>
    <p:sldId id="280" r:id="rId15"/>
    <p:sldId id="282" r:id="rId16"/>
    <p:sldId id="281" r:id="rId17"/>
    <p:sldId id="279" r:id="rId18"/>
    <p:sldId id="283" r:id="rId19"/>
    <p:sldId id="284" r:id="rId20"/>
    <p:sldId id="278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7A4B7E-3874-4586-AEE2-5D89887BDE6B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FBEA1-A7EB-41F7-A2C7-5E1608757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1625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im6-tub-ru.yandex.net/i?id=462225383-28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04346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843808" y="1916832"/>
            <a:ext cx="597666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smtClean="0">
                <a:solidFill>
                  <a:srgbClr val="FFFF00"/>
                </a:solidFill>
              </a:rPr>
              <a:t>Повелительное наклонение глаголов</a:t>
            </a:r>
          </a:p>
          <a:p>
            <a:r>
              <a:rPr lang="ru-RU" sz="4400" b="1" dirty="0" smtClean="0"/>
              <a:t>6 класс</a:t>
            </a:r>
            <a:endParaRPr lang="ru-RU" sz="4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fotoramki.in/risovannie/ramka-photoshop-45.jpg"/>
          <p:cNvPicPr>
            <a:picLocks noChangeAspect="1" noChangeArrowheads="1"/>
          </p:cNvPicPr>
          <p:nvPr/>
        </p:nvPicPr>
        <p:blipFill>
          <a:blip r:embed="rId2" cstate="print"/>
          <a:srcRect t="2506" r="4790" b="1400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11560" y="764704"/>
            <a:ext cx="813690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ru-RU" sz="3200" dirty="0" smtClean="0"/>
              <a:t>Глаголы в </a:t>
            </a:r>
            <a:r>
              <a:rPr lang="ru-RU" sz="3200" b="1" i="1" dirty="0" smtClean="0">
                <a:solidFill>
                  <a:srgbClr val="002060"/>
                </a:solidFill>
              </a:rPr>
              <a:t>повелительном наклонении</a:t>
            </a:r>
          </a:p>
          <a:p>
            <a:pPr>
              <a:buFont typeface="Wingdings" pitchFamily="2" charset="2"/>
              <a:buNone/>
            </a:pPr>
            <a:r>
              <a:rPr lang="ru-RU" sz="3200" dirty="0" smtClean="0"/>
              <a:t>обозначают такие действия, которые </a:t>
            </a:r>
            <a:r>
              <a:rPr lang="ru-RU" sz="3200" b="1" dirty="0" smtClean="0"/>
              <a:t>кто-то</a:t>
            </a:r>
          </a:p>
          <a:p>
            <a:pPr>
              <a:buFont typeface="Wingdings" pitchFamily="2" charset="2"/>
              <a:buNone/>
            </a:pPr>
            <a:r>
              <a:rPr lang="ru-RU" sz="3200" b="1" dirty="0" smtClean="0"/>
              <a:t>приказывает или просит выполнить.</a:t>
            </a:r>
          </a:p>
          <a:p>
            <a:pPr>
              <a:buFont typeface="Wingdings" pitchFamily="2" charset="2"/>
              <a:buNone/>
            </a:pPr>
            <a:endParaRPr lang="ru-RU" sz="3200" b="1" dirty="0" smtClean="0"/>
          </a:p>
          <a:p>
            <a:pPr>
              <a:buFont typeface="Wingdings" pitchFamily="2" charset="2"/>
              <a:buNone/>
            </a:pPr>
            <a:r>
              <a:rPr lang="ru-RU" sz="3200" dirty="0" smtClean="0"/>
              <a:t>Они отвечают на вопросы </a:t>
            </a:r>
            <a:r>
              <a:rPr lang="ru-RU" sz="3200" b="1" dirty="0" smtClean="0"/>
              <a:t>ЧТО ДЕЛАЙ(ТЕ)?</a:t>
            </a:r>
          </a:p>
          <a:p>
            <a:pPr>
              <a:buFont typeface="Wingdings" pitchFamily="2" charset="2"/>
              <a:buNone/>
            </a:pPr>
            <a:r>
              <a:rPr lang="ru-RU" sz="3200" b="1" dirty="0" smtClean="0"/>
              <a:t>ЧТО СДЕЛАЙ(ТЕ)?</a:t>
            </a:r>
          </a:p>
          <a:p>
            <a:pPr>
              <a:buFont typeface="Wingdings" pitchFamily="2" charset="2"/>
              <a:buNone/>
            </a:pPr>
            <a:endParaRPr lang="ru-RU" sz="3200" b="1" dirty="0" smtClean="0"/>
          </a:p>
          <a:p>
            <a:pPr>
              <a:buFont typeface="Wingdings" pitchFamily="2" charset="2"/>
              <a:buNone/>
            </a:pPr>
            <a:r>
              <a:rPr lang="ru-RU" sz="3200" dirty="0" smtClean="0"/>
              <a:t>       </a:t>
            </a:r>
            <a:r>
              <a:rPr lang="ru-RU" sz="3200" b="1" dirty="0" smtClean="0"/>
              <a:t>Берегите, приходи, выучи, садитесь.</a:t>
            </a:r>
            <a:endParaRPr lang="ru-RU" sz="32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fotoramki.in/risovannie/ramka-photoshop-45.jpg"/>
          <p:cNvPicPr>
            <a:picLocks noChangeAspect="1" noChangeArrowheads="1"/>
          </p:cNvPicPr>
          <p:nvPr/>
        </p:nvPicPr>
        <p:blipFill>
          <a:blip r:embed="rId2" cstate="print"/>
          <a:srcRect t="2506" r="4790" b="1400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002060"/>
                </a:solidFill>
              </a:rPr>
              <a:t>Смысловые оттенки предложений </a:t>
            </a:r>
            <a:br>
              <a:rPr lang="ru-RU" sz="3600" dirty="0" smtClean="0">
                <a:solidFill>
                  <a:srgbClr val="002060"/>
                </a:solidFill>
              </a:rPr>
            </a:br>
            <a:r>
              <a:rPr lang="ru-RU" sz="3600" dirty="0" smtClean="0">
                <a:solidFill>
                  <a:srgbClr val="002060"/>
                </a:solidFill>
              </a:rPr>
              <a:t>с глаголами в повелительном наклонении: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" name="Rectangle 5"/>
          <p:cNvSpPr txBox="1">
            <a:spLocks noRot="1" noChangeArrowheads="1"/>
          </p:cNvSpPr>
          <p:nvPr/>
        </p:nvSpPr>
        <p:spPr>
          <a:xfrm>
            <a:off x="539552" y="1916832"/>
            <a:ext cx="4392488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Принеси, пожалуйста, тетрадь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Быстро принеси тетрадь!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Принеси-ка тетрадь.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 мог бы ты принести  тетрадь?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88024" y="1988840"/>
            <a:ext cx="374441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ru-RU" sz="2800" dirty="0" smtClean="0">
                <a:solidFill>
                  <a:schemeClr val="folHlink"/>
                </a:solidFill>
              </a:rPr>
              <a:t>Просьба</a:t>
            </a:r>
          </a:p>
          <a:p>
            <a:pPr>
              <a:buFontTx/>
              <a:buChar char="-"/>
            </a:pPr>
            <a:endParaRPr lang="ru-RU" sz="2800" dirty="0" smtClean="0">
              <a:solidFill>
                <a:schemeClr val="folHlink"/>
              </a:solidFill>
            </a:endParaRPr>
          </a:p>
          <a:p>
            <a:pPr>
              <a:buFontTx/>
              <a:buNone/>
            </a:pPr>
            <a:r>
              <a:rPr lang="ru-RU" sz="2800" dirty="0" smtClean="0">
                <a:solidFill>
                  <a:schemeClr val="folHlink"/>
                </a:solidFill>
              </a:rPr>
              <a:t>- Приказ, требование</a:t>
            </a:r>
          </a:p>
          <a:p>
            <a:pPr>
              <a:buFontTx/>
              <a:buChar char="-"/>
            </a:pPr>
            <a:endParaRPr lang="ru-RU" sz="2800" dirty="0" smtClean="0">
              <a:solidFill>
                <a:schemeClr val="folHlink"/>
              </a:solidFill>
            </a:endParaRPr>
          </a:p>
          <a:p>
            <a:pPr>
              <a:buFontTx/>
              <a:buNone/>
            </a:pPr>
            <a:r>
              <a:rPr lang="ru-RU" sz="2800" dirty="0" smtClean="0">
                <a:solidFill>
                  <a:schemeClr val="folHlink"/>
                </a:solidFill>
              </a:rPr>
              <a:t>- Просьба с оттенком</a:t>
            </a:r>
          </a:p>
          <a:p>
            <a:pPr>
              <a:buFontTx/>
              <a:buNone/>
            </a:pPr>
            <a:r>
              <a:rPr lang="ru-RU" sz="2800" dirty="0" smtClean="0">
                <a:solidFill>
                  <a:schemeClr val="folHlink"/>
                </a:solidFill>
              </a:rPr>
              <a:t>дружеского пожелания</a:t>
            </a:r>
          </a:p>
          <a:p>
            <a:pPr>
              <a:buFontTx/>
              <a:buNone/>
            </a:pPr>
            <a:endParaRPr lang="ru-RU" sz="2800" dirty="0" smtClean="0">
              <a:solidFill>
                <a:schemeClr val="folHlink"/>
              </a:solidFill>
            </a:endParaRPr>
          </a:p>
          <a:p>
            <a:pPr>
              <a:buFontTx/>
              <a:buNone/>
            </a:pPr>
            <a:r>
              <a:rPr lang="ru-RU" sz="2800" dirty="0" smtClean="0">
                <a:solidFill>
                  <a:schemeClr val="folHlink"/>
                </a:solidFill>
              </a:rPr>
              <a:t>- Вежливая просьба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fotoramki.in/risovannie/ramka-photoshop-45.jpg"/>
          <p:cNvPicPr>
            <a:picLocks noChangeAspect="1" noChangeArrowheads="1"/>
          </p:cNvPicPr>
          <p:nvPr/>
        </p:nvPicPr>
        <p:blipFill>
          <a:blip r:embed="rId2" cstate="print"/>
          <a:srcRect t="2506" r="4790" b="1400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Исправьте ошибки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00010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Font typeface="Arial" charset="0"/>
              <a:buChar char="•"/>
            </a:pPr>
            <a:r>
              <a:rPr lang="ru-RU" b="1" dirty="0" smtClean="0">
                <a:latin typeface="Times New Roman" charset="0"/>
                <a:cs typeface="Times New Roman" charset="0"/>
              </a:rPr>
              <a:t> </a:t>
            </a:r>
            <a:r>
              <a:rPr lang="ru-RU" dirty="0" smtClean="0">
                <a:latin typeface="Times New Roman" charset="0"/>
                <a:cs typeface="Times New Roman" charset="0"/>
              </a:rPr>
              <a:t>Глаголы в повелительном наклонении обозначают действие предмета .</a:t>
            </a:r>
          </a:p>
          <a:p>
            <a:pPr>
              <a:buFont typeface="Arial" charset="0"/>
              <a:buChar char="•"/>
            </a:pPr>
            <a:r>
              <a:rPr lang="ru-RU" dirty="0" smtClean="0">
                <a:latin typeface="Times New Roman" charset="0"/>
                <a:cs typeface="Times New Roman" charset="0"/>
              </a:rPr>
              <a:t> Глаголы в повелительном наклонении употребляются обычно в форме 2 лица множественного числа.</a:t>
            </a:r>
          </a:p>
          <a:p>
            <a:pPr>
              <a:buFont typeface="Arial" charset="0"/>
              <a:buChar char="•"/>
            </a:pPr>
            <a:r>
              <a:rPr lang="ru-RU" dirty="0" smtClean="0">
                <a:latin typeface="Times New Roman" charset="0"/>
                <a:cs typeface="Times New Roman" charset="0"/>
              </a:rPr>
              <a:t> Глаголы в повелительном наклонении образуются с помощью суффиксов -и, -</a:t>
            </a:r>
            <a:r>
              <a:rPr lang="ru-RU" dirty="0" err="1" smtClean="0">
                <a:latin typeface="Times New Roman" charset="0"/>
                <a:cs typeface="Times New Roman" charset="0"/>
              </a:rPr>
              <a:t>й</a:t>
            </a:r>
            <a:r>
              <a:rPr lang="ru-RU" dirty="0" smtClean="0">
                <a:latin typeface="Times New Roman" charset="0"/>
                <a:cs typeface="Times New Roman" charset="0"/>
              </a:rPr>
              <a:t>.</a:t>
            </a:r>
          </a:p>
          <a:p>
            <a:pPr>
              <a:buFont typeface="Arial" charset="0"/>
              <a:buChar char="•"/>
            </a:pPr>
            <a:r>
              <a:rPr lang="ru-RU" dirty="0" smtClean="0">
                <a:latin typeface="Times New Roman" charset="0"/>
                <a:cs typeface="Times New Roman" charset="0"/>
              </a:rPr>
              <a:t> Глаголы в повелительном наклонении имеют в единственном числе нулевое окончание, а во множественном – -</a:t>
            </a:r>
            <a:r>
              <a:rPr lang="ru-RU" dirty="0" err="1" smtClean="0">
                <a:latin typeface="Times New Roman" charset="0"/>
                <a:cs typeface="Times New Roman" charset="0"/>
              </a:rPr>
              <a:t>ите</a:t>
            </a:r>
            <a:r>
              <a:rPr lang="ru-RU" dirty="0" smtClean="0">
                <a:latin typeface="Times New Roman" charset="0"/>
                <a:cs typeface="Times New Roman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fotoramki.in/risovannie/ramka-photoshop-45.jpg"/>
          <p:cNvPicPr>
            <a:picLocks noChangeAspect="1" noChangeArrowheads="1"/>
          </p:cNvPicPr>
          <p:nvPr/>
        </p:nvPicPr>
        <p:blipFill>
          <a:blip r:embed="rId2" cstate="print"/>
          <a:srcRect t="2506" r="4790" b="1400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002060"/>
                </a:solidFill>
                <a:latin typeface="Times New Roman" charset="0"/>
                <a:cs typeface="Times New Roman" charset="0"/>
              </a:rPr>
              <a:t/>
            </a:r>
            <a:br>
              <a:rPr lang="ru-RU" sz="2700" b="1" dirty="0" smtClean="0">
                <a:solidFill>
                  <a:srgbClr val="002060"/>
                </a:solidFill>
                <a:latin typeface="Times New Roman" charset="0"/>
                <a:cs typeface="Times New Roman" charset="0"/>
              </a:rPr>
            </a:br>
            <a:r>
              <a:rPr lang="ru-RU" sz="2700" b="1" dirty="0" smtClean="0">
                <a:solidFill>
                  <a:srgbClr val="002060"/>
                </a:solidFill>
                <a:latin typeface="Times New Roman" charset="0"/>
                <a:cs typeface="Times New Roman" charset="0"/>
              </a:rPr>
              <a:t/>
            </a:r>
            <a:br>
              <a:rPr lang="ru-RU" sz="2700" b="1" dirty="0" smtClean="0">
                <a:solidFill>
                  <a:srgbClr val="002060"/>
                </a:solidFill>
                <a:latin typeface="Times New Roman" charset="0"/>
                <a:cs typeface="Times New Roman" charset="0"/>
              </a:rPr>
            </a:br>
            <a:r>
              <a:rPr lang="ru-RU" sz="2700" b="1" dirty="0" smtClean="0">
                <a:solidFill>
                  <a:srgbClr val="002060"/>
                </a:solidFill>
                <a:latin typeface="Times New Roman" charset="0"/>
                <a:cs typeface="Times New Roman" charset="0"/>
              </a:rPr>
              <a:t>Вставьте орфограммы. Найдите глаголы в повелительном наклонении. Выделите суффиксы и окончания.</a:t>
            </a:r>
            <a:r>
              <a:rPr lang="ru-RU" b="1" dirty="0" smtClean="0">
                <a:solidFill>
                  <a:srgbClr val="0070C0"/>
                </a:solidFill>
                <a:latin typeface="Times New Roman" charset="0"/>
                <a:cs typeface="Times New Roman" charset="0"/>
              </a:rPr>
              <a:t/>
            </a:r>
            <a:br>
              <a:rPr lang="ru-RU" b="1" dirty="0" smtClean="0">
                <a:solidFill>
                  <a:srgbClr val="0070C0"/>
                </a:solidFill>
                <a:latin typeface="Times New Roman" charset="0"/>
                <a:cs typeface="Times New Roman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772816"/>
            <a:ext cx="4186808" cy="175679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>
                <a:latin typeface="Times New Roman" charset="0"/>
                <a:cs typeface="Times New Roman" charset="0"/>
              </a:rPr>
              <a:t>Не </a:t>
            </a:r>
            <a:r>
              <a:rPr lang="ru-RU" sz="2400" dirty="0" err="1" smtClean="0">
                <a:latin typeface="Times New Roman" charset="0"/>
                <a:cs typeface="Times New Roman" charset="0"/>
              </a:rPr>
              <a:t>пр...выкайте</a:t>
            </a:r>
            <a:r>
              <a:rPr lang="ru-RU" sz="2400" dirty="0" smtClean="0">
                <a:latin typeface="Times New Roman" charset="0"/>
                <a:cs typeface="Times New Roman" charset="0"/>
              </a:rPr>
              <a:t> к ч…</a:t>
            </a:r>
            <a:r>
              <a:rPr lang="ru-RU" sz="2400" dirty="0" err="1" smtClean="0">
                <a:latin typeface="Times New Roman" charset="0"/>
                <a:cs typeface="Times New Roman" charset="0"/>
              </a:rPr>
              <a:t>десам</a:t>
            </a:r>
            <a:r>
              <a:rPr lang="ru-RU" sz="2400" dirty="0" smtClean="0">
                <a:latin typeface="Times New Roman" charset="0"/>
                <a:cs typeface="Times New Roman" charset="0"/>
              </a:rPr>
              <a:t>, -</a:t>
            </a:r>
          </a:p>
          <a:p>
            <a:pPr>
              <a:buNone/>
            </a:pPr>
            <a:r>
              <a:rPr lang="ru-RU" sz="2400" dirty="0" smtClean="0">
                <a:latin typeface="Times New Roman" charset="0"/>
                <a:cs typeface="Times New Roman" charset="0"/>
              </a:rPr>
              <a:t>Д…</a:t>
            </a:r>
            <a:r>
              <a:rPr lang="ru-RU" sz="2400" dirty="0" err="1" smtClean="0">
                <a:latin typeface="Times New Roman" charset="0"/>
                <a:cs typeface="Times New Roman" charset="0"/>
              </a:rPr>
              <a:t>витесь</a:t>
            </a:r>
            <a:r>
              <a:rPr lang="ru-RU" sz="2400" dirty="0" smtClean="0">
                <a:latin typeface="Times New Roman" charset="0"/>
                <a:cs typeface="Times New Roman" charset="0"/>
              </a:rPr>
              <a:t> им, </a:t>
            </a:r>
            <a:r>
              <a:rPr lang="ru-RU" sz="2400" dirty="0" err="1" smtClean="0">
                <a:latin typeface="Times New Roman" charset="0"/>
                <a:cs typeface="Times New Roman" charset="0"/>
              </a:rPr>
              <a:t>д...витесь</a:t>
            </a:r>
            <a:r>
              <a:rPr lang="ru-RU" sz="2400" dirty="0" smtClean="0">
                <a:latin typeface="Times New Roman" charset="0"/>
                <a:cs typeface="Times New Roman" charset="0"/>
              </a:rPr>
              <a:t>!</a:t>
            </a:r>
          </a:p>
          <a:p>
            <a:pPr>
              <a:buNone/>
            </a:pPr>
            <a:r>
              <a:rPr lang="ru-RU" sz="2400" dirty="0" smtClean="0">
                <a:latin typeface="Times New Roman" charset="0"/>
                <a:cs typeface="Times New Roman" charset="0"/>
              </a:rPr>
              <a:t>Не </a:t>
            </a:r>
            <a:r>
              <a:rPr lang="ru-RU" sz="2400" dirty="0" err="1" smtClean="0">
                <a:latin typeface="Times New Roman" charset="0"/>
                <a:cs typeface="Times New Roman" charset="0"/>
              </a:rPr>
              <a:t>пр...выкайте</a:t>
            </a:r>
            <a:r>
              <a:rPr lang="ru-RU" sz="2400" dirty="0" smtClean="0">
                <a:latin typeface="Times New Roman" charset="0"/>
                <a:cs typeface="Times New Roman" charset="0"/>
              </a:rPr>
              <a:t> к </a:t>
            </a:r>
            <a:r>
              <a:rPr lang="ru-RU" sz="2400" dirty="0" err="1" smtClean="0">
                <a:latin typeface="Times New Roman" charset="0"/>
                <a:cs typeface="Times New Roman" charset="0"/>
              </a:rPr>
              <a:t>н...бесам</a:t>
            </a:r>
            <a:r>
              <a:rPr lang="ru-RU" sz="2400" dirty="0" smtClean="0">
                <a:latin typeface="Times New Roman" charset="0"/>
                <a:cs typeface="Times New Roman" charset="0"/>
              </a:rPr>
              <a:t>,</a:t>
            </a:r>
          </a:p>
          <a:p>
            <a:pPr>
              <a:buNone/>
            </a:pPr>
            <a:r>
              <a:rPr lang="ru-RU" sz="2400" dirty="0" smtClean="0">
                <a:latin typeface="Times New Roman" charset="0"/>
                <a:cs typeface="Times New Roman" charset="0"/>
              </a:rPr>
              <a:t>Глазами к ним </a:t>
            </a:r>
            <a:r>
              <a:rPr lang="ru-RU" sz="2400" dirty="0" err="1" smtClean="0">
                <a:latin typeface="Times New Roman" charset="0"/>
                <a:cs typeface="Times New Roman" charset="0"/>
              </a:rPr>
              <a:t>т...нитесь</a:t>
            </a:r>
            <a:r>
              <a:rPr lang="ru-RU" sz="2400" dirty="0" smtClean="0">
                <a:latin typeface="Times New Roman" charset="0"/>
                <a:cs typeface="Times New Roman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18814" y="1772816"/>
            <a:ext cx="4425186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charset="0"/>
                <a:cs typeface="Times New Roman" charset="0"/>
              </a:rPr>
              <a:t>Пр...</a:t>
            </a:r>
            <a:r>
              <a:rPr lang="ru-RU" sz="2400" dirty="0" err="1" smtClean="0">
                <a:latin typeface="Times New Roman" charset="0"/>
                <a:cs typeface="Times New Roman" charset="0"/>
              </a:rPr>
              <a:t>глядывайтесь</a:t>
            </a:r>
            <a:r>
              <a:rPr lang="ru-RU" sz="2400" dirty="0" smtClean="0">
                <a:latin typeface="Times New Roman" charset="0"/>
                <a:cs typeface="Times New Roman" charset="0"/>
              </a:rPr>
              <a:t> к</a:t>
            </a:r>
            <a:r>
              <a:rPr lang="en-US" sz="2400" dirty="0" smtClean="0">
                <a:latin typeface="Times New Roman" charset="0"/>
                <a:cs typeface="Times New Roman" charset="0"/>
              </a:rPr>
              <a:t> </a:t>
            </a:r>
            <a:r>
              <a:rPr lang="ru-RU" sz="2400" dirty="0" smtClean="0">
                <a:latin typeface="Times New Roman" charset="0"/>
                <a:cs typeface="Times New Roman" charset="0"/>
              </a:rPr>
              <a:t>...</a:t>
            </a:r>
            <a:r>
              <a:rPr lang="ru-RU" sz="2400" dirty="0" err="1" smtClean="0">
                <a:latin typeface="Times New Roman" charset="0"/>
                <a:cs typeface="Times New Roman" charset="0"/>
              </a:rPr>
              <a:t>блакам</a:t>
            </a:r>
            <a:r>
              <a:rPr lang="ru-RU" sz="2400" dirty="0" smtClean="0">
                <a:latin typeface="Times New Roman" charset="0"/>
                <a:cs typeface="Times New Roman" charset="0"/>
              </a:rPr>
              <a:t>,</a:t>
            </a:r>
          </a:p>
          <a:p>
            <a:r>
              <a:rPr lang="ru-RU" sz="2400" dirty="0" smtClean="0">
                <a:latin typeface="Times New Roman" charset="0"/>
                <a:cs typeface="Times New Roman" charset="0"/>
              </a:rPr>
              <a:t>Пр...</a:t>
            </a:r>
            <a:r>
              <a:rPr lang="ru-RU" sz="2400" dirty="0" err="1" smtClean="0">
                <a:latin typeface="Times New Roman" charset="0"/>
                <a:cs typeface="Times New Roman" charset="0"/>
              </a:rPr>
              <a:t>слушивайтесь</a:t>
            </a:r>
            <a:r>
              <a:rPr lang="ru-RU" sz="2400" dirty="0" smtClean="0">
                <a:latin typeface="Times New Roman" charset="0"/>
                <a:cs typeface="Times New Roman" charset="0"/>
              </a:rPr>
              <a:t> к птицам,</a:t>
            </a:r>
          </a:p>
          <a:p>
            <a:r>
              <a:rPr lang="ru-RU" sz="2400" dirty="0" smtClean="0">
                <a:latin typeface="Times New Roman" charset="0"/>
                <a:cs typeface="Times New Roman" charset="0"/>
              </a:rPr>
              <a:t>Пр...</a:t>
            </a:r>
            <a:r>
              <a:rPr lang="ru-RU" sz="2400" dirty="0" err="1" smtClean="0">
                <a:latin typeface="Times New Roman" charset="0"/>
                <a:cs typeface="Times New Roman" charset="0"/>
              </a:rPr>
              <a:t>кладывайтесь</a:t>
            </a:r>
            <a:r>
              <a:rPr lang="ru-RU" sz="2400" dirty="0" smtClean="0">
                <a:latin typeface="Times New Roman" charset="0"/>
                <a:cs typeface="Times New Roman" charset="0"/>
              </a:rPr>
              <a:t> к </a:t>
            </a:r>
            <a:r>
              <a:rPr lang="ru-RU" sz="2400" dirty="0" err="1" smtClean="0">
                <a:latin typeface="Times New Roman" charset="0"/>
                <a:cs typeface="Times New Roman" charset="0"/>
              </a:rPr>
              <a:t>р...дникам</a:t>
            </a:r>
            <a:r>
              <a:rPr lang="ru-RU" sz="2400" dirty="0" smtClean="0">
                <a:latin typeface="Times New Roman" charset="0"/>
                <a:cs typeface="Times New Roman" charset="0"/>
              </a:rPr>
              <a:t>,-</a:t>
            </a:r>
          </a:p>
          <a:p>
            <a:r>
              <a:rPr lang="ru-RU" sz="2400" dirty="0" err="1" smtClean="0">
                <a:latin typeface="Times New Roman" charset="0"/>
                <a:cs typeface="Times New Roman" charset="0"/>
              </a:rPr>
              <a:t>Н...что</a:t>
            </a:r>
            <a:r>
              <a:rPr lang="ru-RU" sz="2400" dirty="0" smtClean="0">
                <a:latin typeface="Times New Roman" charset="0"/>
                <a:cs typeface="Times New Roman" charset="0"/>
              </a:rPr>
              <a:t> не </a:t>
            </a:r>
            <a:r>
              <a:rPr lang="ru-RU" sz="2400" dirty="0" err="1" smtClean="0">
                <a:latin typeface="Times New Roman" charset="0"/>
                <a:cs typeface="Times New Roman" charset="0"/>
              </a:rPr>
              <a:t>повт...рит...ся</a:t>
            </a:r>
            <a:r>
              <a:rPr lang="ru-RU" sz="2400" dirty="0" smtClean="0">
                <a:latin typeface="Times New Roman" charset="0"/>
                <a:cs typeface="Times New Roman" charset="0"/>
              </a:rPr>
              <a:t>.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059832" y="3789040"/>
            <a:ext cx="3806620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charset="0"/>
                <a:cs typeface="Times New Roman" charset="0"/>
              </a:rPr>
              <a:t>За мигом миг, за шагом шаг</a:t>
            </a:r>
          </a:p>
          <a:p>
            <a:r>
              <a:rPr lang="ru-RU" sz="2400" dirty="0" err="1" smtClean="0">
                <a:latin typeface="Times New Roman" charset="0"/>
                <a:cs typeface="Times New Roman" charset="0"/>
              </a:rPr>
              <a:t>Вп</a:t>
            </a:r>
            <a:r>
              <a:rPr lang="ru-RU" sz="2400" dirty="0" smtClean="0">
                <a:latin typeface="Times New Roman" charset="0"/>
                <a:cs typeface="Times New Roman" charset="0"/>
              </a:rPr>
              <a:t>...дайте в </a:t>
            </a:r>
            <a:r>
              <a:rPr lang="ru-RU" sz="2400" dirty="0" err="1" smtClean="0">
                <a:latin typeface="Times New Roman" charset="0"/>
                <a:cs typeface="Times New Roman" charset="0"/>
              </a:rPr>
              <a:t>изумлен...е</a:t>
            </a:r>
            <a:r>
              <a:rPr lang="ru-RU" sz="2400" dirty="0" smtClean="0">
                <a:latin typeface="Times New Roman" charset="0"/>
                <a:cs typeface="Times New Roman" charset="0"/>
              </a:rPr>
              <a:t>.</a:t>
            </a:r>
          </a:p>
          <a:p>
            <a:r>
              <a:rPr lang="ru-RU" sz="2400" dirty="0" smtClean="0">
                <a:latin typeface="Times New Roman" charset="0"/>
                <a:cs typeface="Times New Roman" charset="0"/>
              </a:rPr>
              <a:t>Всё будет так - и всё не так</a:t>
            </a:r>
          </a:p>
          <a:p>
            <a:r>
              <a:rPr lang="ru-RU" sz="2400" dirty="0" smtClean="0">
                <a:latin typeface="Times New Roman" charset="0"/>
                <a:cs typeface="Times New Roman" charset="0"/>
              </a:rPr>
              <a:t>Через одно </a:t>
            </a:r>
            <a:r>
              <a:rPr lang="ru-RU" sz="2400" dirty="0" err="1" smtClean="0">
                <a:latin typeface="Times New Roman" charset="0"/>
                <a:cs typeface="Times New Roman" charset="0"/>
              </a:rPr>
              <a:t>мгновен...е</a:t>
            </a:r>
            <a:r>
              <a:rPr lang="ru-RU" sz="2400" dirty="0" smtClean="0">
                <a:latin typeface="Times New Roman" charset="0"/>
                <a:cs typeface="Times New Roman" charset="0"/>
              </a:rPr>
              <a:t>.</a:t>
            </a:r>
          </a:p>
          <a:p>
            <a:r>
              <a:rPr lang="ru-RU" dirty="0" smtClean="0">
                <a:latin typeface="Calibri" pitchFamily="34" charset="0"/>
              </a:rPr>
              <a:t>                                            В. </a:t>
            </a:r>
            <a:r>
              <a:rPr lang="ru-RU" dirty="0" err="1" smtClean="0">
                <a:latin typeface="Calibri" pitchFamily="34" charset="0"/>
              </a:rPr>
              <a:t>Шефнер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fotoramki.in/risovannie/ramka-photoshop-45.jpg"/>
          <p:cNvPicPr>
            <a:picLocks noChangeAspect="1" noChangeArrowheads="1"/>
          </p:cNvPicPr>
          <p:nvPr/>
        </p:nvPicPr>
        <p:blipFill>
          <a:blip r:embed="rId2" cstate="print"/>
          <a:srcRect t="2506" r="4790" b="1400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Сравните глаголы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 smtClean="0">
              <a:solidFill>
                <a:srgbClr val="002060"/>
              </a:solidFill>
            </a:endParaRPr>
          </a:p>
        </p:txBody>
      </p:sp>
      <p:sp>
        <p:nvSpPr>
          <p:cNvPr id="9220" name="Прямоугольник 3"/>
          <p:cNvSpPr>
            <a:spLocks noChangeArrowheads="1"/>
          </p:cNvSpPr>
          <p:nvPr/>
        </p:nvSpPr>
        <p:spPr bwMode="auto">
          <a:xfrm>
            <a:off x="5003800" y="908050"/>
            <a:ext cx="3006725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Times New Roman" charset="0"/>
                <a:cs typeface="Times New Roman" charset="0"/>
              </a:rPr>
              <a:t>проверься</a:t>
            </a:r>
          </a:p>
          <a:p>
            <a:endParaRPr lang="ru-RU" sz="3200">
              <a:latin typeface="Times New Roman" charset="0"/>
              <a:cs typeface="Times New Roman" charset="0"/>
            </a:endParaRPr>
          </a:p>
          <a:p>
            <a:r>
              <a:rPr lang="ru-RU" sz="3200">
                <a:latin typeface="Times New Roman" charset="0"/>
                <a:cs typeface="Times New Roman" charset="0"/>
              </a:rPr>
              <a:t>обнаружь</a:t>
            </a:r>
          </a:p>
          <a:p>
            <a:endParaRPr lang="ru-RU" sz="3200">
              <a:latin typeface="Times New Roman" charset="0"/>
              <a:cs typeface="Times New Roman" charset="0"/>
            </a:endParaRPr>
          </a:p>
          <a:p>
            <a:r>
              <a:rPr lang="ru-RU" sz="3200">
                <a:latin typeface="Times New Roman" charset="0"/>
                <a:cs typeface="Times New Roman" charset="0"/>
              </a:rPr>
              <a:t>обеспечьте</a:t>
            </a:r>
          </a:p>
          <a:p>
            <a:endParaRPr lang="ru-RU" sz="3200">
              <a:latin typeface="Times New Roman" charset="0"/>
              <a:cs typeface="Times New Roman" charset="0"/>
            </a:endParaRPr>
          </a:p>
          <a:p>
            <a:r>
              <a:rPr lang="ru-RU" sz="3200">
                <a:latin typeface="Times New Roman" charset="0"/>
                <a:cs typeface="Times New Roman" charset="0"/>
              </a:rPr>
              <a:t>отправьте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611560" y="4509120"/>
            <a:ext cx="8208912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charset="0"/>
                <a:cs typeface="Times New Roman" charset="0"/>
              </a:rPr>
              <a:t>На конце глагола в повелительном наклонении после мягких согласных и шипящих пишется буква Ь. </a:t>
            </a:r>
          </a:p>
          <a:p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charset="0"/>
                <a:cs typeface="Times New Roman" charset="0"/>
              </a:rPr>
              <a:t>Мягкий знак в повелительном наклонении сохраняется перед суффиксом -СЯ и окончанием -ТЕ. </a:t>
            </a:r>
          </a:p>
        </p:txBody>
      </p:sp>
      <p:sp>
        <p:nvSpPr>
          <p:cNvPr id="9222" name="TextBox 7"/>
          <p:cNvSpPr txBox="1">
            <a:spLocks noChangeArrowheads="1"/>
          </p:cNvSpPr>
          <p:nvPr/>
        </p:nvSpPr>
        <p:spPr bwMode="auto">
          <a:xfrm>
            <a:off x="755650" y="908050"/>
            <a:ext cx="3455988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dirty="0">
                <a:latin typeface="Times New Roman" charset="0"/>
                <a:cs typeface="Times New Roman" charset="0"/>
              </a:rPr>
              <a:t>проверяйся</a:t>
            </a:r>
          </a:p>
          <a:p>
            <a:endParaRPr lang="ru-RU" sz="3200" dirty="0">
              <a:latin typeface="Times New Roman" charset="0"/>
              <a:cs typeface="Times New Roman" charset="0"/>
            </a:endParaRPr>
          </a:p>
          <a:p>
            <a:r>
              <a:rPr lang="ru-RU" sz="3200" dirty="0">
                <a:latin typeface="Times New Roman" charset="0"/>
                <a:cs typeface="Times New Roman" charset="0"/>
              </a:rPr>
              <a:t>обнаруживай</a:t>
            </a:r>
          </a:p>
          <a:p>
            <a:endParaRPr lang="ru-RU" sz="3200" dirty="0">
              <a:latin typeface="Times New Roman" charset="0"/>
              <a:cs typeface="Times New Roman" charset="0"/>
            </a:endParaRPr>
          </a:p>
          <a:p>
            <a:r>
              <a:rPr lang="ru-RU" sz="3200" dirty="0">
                <a:latin typeface="Times New Roman" charset="0"/>
                <a:cs typeface="Times New Roman" charset="0"/>
              </a:rPr>
              <a:t>обеспечивайте</a:t>
            </a:r>
          </a:p>
          <a:p>
            <a:endParaRPr lang="ru-RU" sz="3200" dirty="0">
              <a:latin typeface="Times New Roman" charset="0"/>
              <a:cs typeface="Times New Roman" charset="0"/>
            </a:endParaRPr>
          </a:p>
          <a:p>
            <a:r>
              <a:rPr lang="ru-RU" sz="3200" dirty="0">
                <a:latin typeface="Times New Roman" charset="0"/>
                <a:cs typeface="Times New Roman" charset="0"/>
              </a:rPr>
              <a:t>отправляйте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fotoramki.in/risovannie/ramka-photoshop-45.jpg"/>
          <p:cNvPicPr>
            <a:picLocks noChangeAspect="1" noChangeArrowheads="1"/>
          </p:cNvPicPr>
          <p:nvPr/>
        </p:nvPicPr>
        <p:blipFill>
          <a:blip r:embed="rId3" cstate="print"/>
          <a:srcRect t="2506" r="4790" b="1400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12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42888"/>
            <a:ext cx="8385175" cy="14351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dirty="0" err="1" smtClean="0">
                <a:solidFill>
                  <a:srgbClr val="002060"/>
                </a:solidFill>
              </a:rPr>
              <a:t>Вставьте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подходящие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по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смыслу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омонимы</a:t>
            </a:r>
            <a:endParaRPr lang="en-GB" dirty="0" smtClean="0">
              <a:solidFill>
                <a:srgbClr val="002060"/>
              </a:solidFill>
            </a:endParaRP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700808"/>
            <a:ext cx="8007350" cy="4395192"/>
          </a:xfrm>
        </p:spPr>
        <p:txBody>
          <a:bodyPr/>
          <a:lstStyle/>
          <a:p>
            <a:pPr marL="604838" indent="-604838" eaLnBrk="1" hangingPunct="1">
              <a:lnSpc>
                <a:spcPct val="90000"/>
              </a:lnSpc>
              <a:spcBef>
                <a:spcPts val="600"/>
              </a:spcBef>
              <a:buFont typeface="Wingdings" charset="2"/>
              <a:buChar char=""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/>
            </a:pPr>
            <a:r>
              <a:rPr lang="en-GB" sz="2400" dirty="0" err="1" smtClean="0"/>
              <a:t>Если</a:t>
            </a:r>
            <a:r>
              <a:rPr lang="en-GB" sz="2400" dirty="0" smtClean="0"/>
              <a:t> </a:t>
            </a:r>
            <a:r>
              <a:rPr lang="en-GB" sz="2400" dirty="0" err="1" smtClean="0"/>
              <a:t>волку</a:t>
            </a:r>
            <a:r>
              <a:rPr lang="en-GB" sz="2400" dirty="0" smtClean="0"/>
              <a:t> </a:t>
            </a:r>
            <a:r>
              <a:rPr lang="en-GB" sz="2400" dirty="0" err="1" smtClean="0"/>
              <a:t>прикажешь</a:t>
            </a:r>
            <a:r>
              <a:rPr lang="en-GB" sz="2400" dirty="0" smtClean="0"/>
              <a:t>: “_________!» ,</a:t>
            </a:r>
          </a:p>
          <a:p>
            <a:pPr marL="604838" indent="-604838" eaLnBrk="1" hangingPunct="1">
              <a:lnSpc>
                <a:spcPct val="90000"/>
              </a:lnSpc>
              <a:spcBef>
                <a:spcPts val="600"/>
              </a:spcBef>
              <a:buFont typeface="Wingdings" charset="2"/>
              <a:buNone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/>
            </a:pPr>
            <a:r>
              <a:rPr lang="en-GB" sz="2400" dirty="0" smtClean="0"/>
              <a:t>       </a:t>
            </a:r>
            <a:r>
              <a:rPr lang="en-GB" sz="2400" dirty="0" err="1" smtClean="0"/>
              <a:t>Раздаётся</a:t>
            </a:r>
            <a:r>
              <a:rPr lang="en-GB" sz="2400" dirty="0" smtClean="0"/>
              <a:t> </a:t>
            </a:r>
            <a:r>
              <a:rPr lang="en-GB" sz="2400" dirty="0" err="1" smtClean="0"/>
              <a:t>протяжный</a:t>
            </a:r>
            <a:r>
              <a:rPr lang="en-GB" sz="2400" dirty="0" smtClean="0"/>
              <a:t> _________.</a:t>
            </a:r>
          </a:p>
          <a:p>
            <a:pPr marL="604838" indent="-604838" eaLnBrk="1" hangingPunct="1">
              <a:lnSpc>
                <a:spcPct val="90000"/>
              </a:lnSpc>
              <a:spcBef>
                <a:spcPts val="600"/>
              </a:spcBef>
              <a:buFont typeface="Wingdings" charset="2"/>
              <a:buChar char=""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/>
            </a:pPr>
            <a:r>
              <a:rPr lang="en-GB" sz="2400" dirty="0" err="1" smtClean="0"/>
              <a:t>Пролетает</a:t>
            </a:r>
            <a:r>
              <a:rPr lang="en-GB" sz="2400" dirty="0" smtClean="0"/>
              <a:t> </a:t>
            </a:r>
            <a:r>
              <a:rPr lang="en-GB" sz="2400" dirty="0" err="1" smtClean="0"/>
              <a:t>пчелиный</a:t>
            </a:r>
            <a:r>
              <a:rPr lang="en-GB" sz="2400" dirty="0" smtClean="0"/>
              <a:t> __________ - </a:t>
            </a:r>
          </a:p>
          <a:p>
            <a:pPr marL="604838" indent="-604838" eaLnBrk="1" hangingPunct="1">
              <a:lnSpc>
                <a:spcPct val="90000"/>
              </a:lnSpc>
              <a:spcBef>
                <a:spcPts val="600"/>
              </a:spcBef>
              <a:buFont typeface="Wingdings" charset="2"/>
              <a:buNone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/>
            </a:pPr>
            <a:r>
              <a:rPr lang="en-GB" sz="2400" dirty="0" smtClean="0"/>
              <a:t>       </a:t>
            </a:r>
            <a:r>
              <a:rPr lang="en-GB" sz="2400" dirty="0" err="1" smtClean="0"/>
              <a:t>Ты</a:t>
            </a:r>
            <a:r>
              <a:rPr lang="en-GB" sz="2400" dirty="0" smtClean="0"/>
              <a:t> </a:t>
            </a:r>
            <a:r>
              <a:rPr lang="en-GB" sz="2400" dirty="0" err="1" smtClean="0"/>
              <a:t>быстрее</a:t>
            </a:r>
            <a:r>
              <a:rPr lang="en-GB" sz="2400" dirty="0" smtClean="0"/>
              <a:t> </a:t>
            </a:r>
            <a:r>
              <a:rPr lang="en-GB" sz="2400" dirty="0" err="1" smtClean="0"/>
              <a:t>канаву</a:t>
            </a:r>
            <a:r>
              <a:rPr lang="en-GB" sz="2400" dirty="0" smtClean="0"/>
              <a:t> __________.</a:t>
            </a:r>
          </a:p>
          <a:p>
            <a:pPr marL="604838" indent="-604838" eaLnBrk="1" hangingPunct="1">
              <a:lnSpc>
                <a:spcPct val="90000"/>
              </a:lnSpc>
              <a:spcBef>
                <a:spcPts val="600"/>
              </a:spcBef>
              <a:buFont typeface="Wingdings" charset="2"/>
              <a:buChar char=""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/>
            </a:pPr>
            <a:r>
              <a:rPr lang="en-GB" sz="2400" dirty="0" err="1" smtClean="0"/>
              <a:t>Ты</a:t>
            </a:r>
            <a:r>
              <a:rPr lang="en-GB" sz="2400" dirty="0" smtClean="0"/>
              <a:t> </a:t>
            </a:r>
            <a:r>
              <a:rPr lang="en-GB" sz="2400" dirty="0" err="1" smtClean="0"/>
              <a:t>безутешно</a:t>
            </a:r>
            <a:r>
              <a:rPr lang="en-GB" sz="2400" dirty="0" smtClean="0"/>
              <a:t> </a:t>
            </a:r>
            <a:r>
              <a:rPr lang="en-GB" sz="2400" dirty="0" err="1" smtClean="0"/>
              <a:t>не</a:t>
            </a:r>
            <a:r>
              <a:rPr lang="en-GB" sz="2400" dirty="0" smtClean="0"/>
              <a:t> __________,</a:t>
            </a:r>
          </a:p>
          <a:p>
            <a:pPr marL="604838" indent="-604838" eaLnBrk="1" hangingPunct="1">
              <a:lnSpc>
                <a:spcPct val="90000"/>
              </a:lnSpc>
              <a:spcBef>
                <a:spcPts val="600"/>
              </a:spcBef>
              <a:buFont typeface="Wingdings" charset="2"/>
              <a:buNone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/>
            </a:pPr>
            <a:r>
              <a:rPr lang="en-GB" sz="2400" dirty="0" smtClean="0"/>
              <a:t>        </a:t>
            </a:r>
            <a:r>
              <a:rPr lang="en-GB" sz="2400" dirty="0" err="1" smtClean="0"/>
              <a:t>Никому</a:t>
            </a:r>
            <a:r>
              <a:rPr lang="en-GB" sz="2400" dirty="0" smtClean="0"/>
              <a:t> </a:t>
            </a:r>
            <a:r>
              <a:rPr lang="en-GB" sz="2400" dirty="0" err="1" smtClean="0"/>
              <a:t>не</a:t>
            </a:r>
            <a:r>
              <a:rPr lang="en-GB" sz="2400" dirty="0" smtClean="0"/>
              <a:t> </a:t>
            </a:r>
            <a:r>
              <a:rPr lang="en-GB" sz="2400" dirty="0" err="1" smtClean="0"/>
              <a:t>поможет</a:t>
            </a:r>
            <a:r>
              <a:rPr lang="en-GB" sz="2400" dirty="0" smtClean="0"/>
              <a:t> </a:t>
            </a:r>
            <a:r>
              <a:rPr lang="en-GB" sz="2400" dirty="0" err="1" smtClean="0"/>
              <a:t>твой</a:t>
            </a:r>
            <a:r>
              <a:rPr lang="en-GB" sz="2400" dirty="0" smtClean="0"/>
              <a:t>  __________.</a:t>
            </a:r>
          </a:p>
          <a:p>
            <a:pPr marL="604838" indent="-604838" eaLnBrk="1" hangingPunct="1">
              <a:lnSpc>
                <a:spcPct val="90000"/>
              </a:lnSpc>
              <a:spcBef>
                <a:spcPts val="600"/>
              </a:spcBef>
              <a:buFont typeface="Wingdings" charset="2"/>
              <a:buChar char=""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/>
            </a:pPr>
            <a:r>
              <a:rPr lang="en-GB" sz="2400" dirty="0" err="1" smtClean="0"/>
              <a:t>На</a:t>
            </a:r>
            <a:r>
              <a:rPr lang="en-GB" sz="2400" dirty="0" smtClean="0"/>
              <a:t> </a:t>
            </a:r>
            <a:r>
              <a:rPr lang="en-GB" sz="2400" dirty="0" err="1" smtClean="0"/>
              <a:t>камешке</a:t>
            </a:r>
            <a:r>
              <a:rPr lang="en-GB" sz="2400" dirty="0" smtClean="0"/>
              <a:t> </a:t>
            </a:r>
            <a:r>
              <a:rPr lang="en-GB" sz="2400" dirty="0" err="1" smtClean="0"/>
              <a:t>растет</a:t>
            </a:r>
            <a:r>
              <a:rPr lang="en-GB" sz="2400" dirty="0" smtClean="0"/>
              <a:t> ____________,</a:t>
            </a:r>
          </a:p>
          <a:p>
            <a:pPr marL="604838" indent="-604838" eaLnBrk="1" hangingPunct="1">
              <a:lnSpc>
                <a:spcPct val="90000"/>
              </a:lnSpc>
              <a:spcBef>
                <a:spcPts val="600"/>
              </a:spcBef>
              <a:buFont typeface="Wingdings" charset="2"/>
              <a:buNone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/>
            </a:pPr>
            <a:r>
              <a:rPr lang="en-GB" sz="2400" dirty="0" smtClean="0"/>
              <a:t>       </a:t>
            </a:r>
            <a:r>
              <a:rPr lang="en-GB" sz="2400" dirty="0" err="1" smtClean="0"/>
              <a:t>Его</a:t>
            </a:r>
            <a:r>
              <a:rPr lang="en-GB" sz="2400" dirty="0" smtClean="0"/>
              <a:t> </a:t>
            </a:r>
            <a:r>
              <a:rPr lang="en-GB" sz="2400" dirty="0" err="1" smtClean="0"/>
              <a:t>ты</a:t>
            </a:r>
            <a:r>
              <a:rPr lang="en-GB" sz="2400" dirty="0" smtClean="0"/>
              <a:t> </a:t>
            </a:r>
            <a:r>
              <a:rPr lang="en-GB" sz="2400" dirty="0" err="1" smtClean="0"/>
              <a:t>жизни</a:t>
            </a:r>
            <a:r>
              <a:rPr lang="en-GB" sz="2400" dirty="0" smtClean="0"/>
              <a:t> </a:t>
            </a:r>
            <a:r>
              <a:rPr lang="en-GB" sz="2400" dirty="0" err="1" smtClean="0"/>
              <a:t>не</a:t>
            </a:r>
            <a:r>
              <a:rPr lang="en-GB" sz="2400" dirty="0" smtClean="0"/>
              <a:t> ____________.</a:t>
            </a:r>
          </a:p>
          <a:p>
            <a:pPr marL="604838" indent="-604838" eaLnBrk="1" hangingPunct="1">
              <a:lnSpc>
                <a:spcPct val="90000"/>
              </a:lnSpc>
              <a:spcBef>
                <a:spcPts val="600"/>
              </a:spcBef>
              <a:buFont typeface="Wingdings" charset="2"/>
              <a:buChar char=""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/>
            </a:pPr>
            <a:r>
              <a:rPr lang="en-GB" sz="2400" dirty="0" err="1" smtClean="0"/>
              <a:t>Автомобиль</a:t>
            </a:r>
            <a:r>
              <a:rPr lang="en-GB" sz="2400" dirty="0" smtClean="0"/>
              <a:t> </a:t>
            </a:r>
            <a:r>
              <a:rPr lang="en-GB" sz="2400" dirty="0" err="1" smtClean="0"/>
              <a:t>этот</a:t>
            </a:r>
            <a:r>
              <a:rPr lang="en-GB" sz="2400" dirty="0" smtClean="0"/>
              <a:t> </a:t>
            </a:r>
            <a:r>
              <a:rPr lang="en-GB" sz="2400" dirty="0" err="1" smtClean="0"/>
              <a:t>не</a:t>
            </a:r>
            <a:r>
              <a:rPr lang="en-GB" sz="2400" dirty="0" smtClean="0"/>
              <a:t>_______,</a:t>
            </a:r>
          </a:p>
          <a:p>
            <a:pPr marL="604838" indent="-604838" eaLnBrk="1" hangingPunct="1">
              <a:lnSpc>
                <a:spcPct val="90000"/>
              </a:lnSpc>
              <a:spcBef>
                <a:spcPts val="600"/>
              </a:spcBef>
              <a:buFont typeface="Wingdings" charset="2"/>
              <a:buNone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/>
            </a:pPr>
            <a:r>
              <a:rPr lang="en-GB" sz="2400" dirty="0" smtClean="0"/>
              <a:t>       </a:t>
            </a:r>
            <a:r>
              <a:rPr lang="en-GB" sz="2400" dirty="0" err="1" smtClean="0"/>
              <a:t>Его</a:t>
            </a:r>
            <a:r>
              <a:rPr lang="en-GB" sz="2400" dirty="0" smtClean="0"/>
              <a:t> </a:t>
            </a:r>
            <a:r>
              <a:rPr lang="en-GB" sz="2400" dirty="0" err="1" smtClean="0"/>
              <a:t>напрасно</a:t>
            </a:r>
            <a:r>
              <a:rPr lang="en-GB" sz="2400" dirty="0" smtClean="0"/>
              <a:t> </a:t>
            </a:r>
            <a:r>
              <a:rPr lang="en-GB" sz="2400" dirty="0" err="1" smtClean="0"/>
              <a:t>ты</a:t>
            </a:r>
            <a:r>
              <a:rPr lang="en-GB" sz="2400" dirty="0" smtClean="0"/>
              <a:t> </a:t>
            </a:r>
            <a:r>
              <a:rPr lang="en-GB" sz="2400" dirty="0" err="1" smtClean="0"/>
              <a:t>не</a:t>
            </a:r>
            <a:r>
              <a:rPr lang="en-GB" sz="2400" dirty="0" smtClean="0"/>
              <a:t>_________.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fotoramki.in/risovannie/ramka-photoshop-45.jpg"/>
          <p:cNvPicPr>
            <a:picLocks noChangeAspect="1" noChangeArrowheads="1"/>
          </p:cNvPicPr>
          <p:nvPr/>
        </p:nvPicPr>
        <p:blipFill>
          <a:blip r:embed="rId2" cstate="print"/>
          <a:srcRect t="2506" r="4790" b="1400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Запишите текст.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050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Встаньте пораньше утром, быстро сделайте зарядку, позавтракайте и отправляйтесь на речку. На берегу выберите удобное местечко и раскиньте удочки. Наберитесь терпения. Вот удочка вздрогнула. Не теряйте времени, а то рыбы склюет наживу и оставит вас с носом. </a:t>
            </a:r>
            <a:endParaRPr lang="ru-RU" dirty="0"/>
          </a:p>
        </p:txBody>
      </p:sp>
      <p:pic>
        <p:nvPicPr>
          <p:cNvPr id="36866" name="Picture 2" descr="http://shkolazhizni.ru/img/content/i110/110016_o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4509120"/>
            <a:ext cx="2756421" cy="18364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fotoramki.in/risovannie/ramka-photoshop-45.jpg"/>
          <p:cNvPicPr>
            <a:picLocks noChangeAspect="1" noChangeArrowheads="1"/>
          </p:cNvPicPr>
          <p:nvPr/>
        </p:nvPicPr>
        <p:blipFill>
          <a:blip r:embed="rId2" cstate="print"/>
          <a:srcRect t="2506" r="4790" b="1400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ru-RU" dirty="0" smtClean="0"/>
              <a:t>Подчеркните глаголы, определите их форму.</a:t>
            </a:r>
          </a:p>
          <a:p>
            <a:r>
              <a:rPr lang="ru-RU" dirty="0" smtClean="0"/>
              <a:t>Найдите фразеологический оборот. Как вы его понимаете?</a:t>
            </a:r>
          </a:p>
          <a:p>
            <a:r>
              <a:rPr lang="ru-RU" dirty="0" smtClean="0"/>
              <a:t>Вспомните и запишите фразеологические обороты со словом НОС, поставив глаголы в повелительном наклонении. Объясните значение </a:t>
            </a:r>
            <a:r>
              <a:rPr lang="ru-RU" dirty="0" err="1" smtClean="0"/>
              <a:t>обротов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fotoramki.in/risovannie/ramka-photoshop-45.jpg"/>
          <p:cNvPicPr>
            <a:picLocks noChangeAspect="1" noChangeArrowheads="1"/>
          </p:cNvPicPr>
          <p:nvPr/>
        </p:nvPicPr>
        <p:blipFill>
          <a:blip r:embed="rId2" cstate="print"/>
          <a:srcRect t="2506" r="4790" b="1400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Проверьте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Заруби себе на носу,</a:t>
            </a:r>
          </a:p>
          <a:p>
            <a:r>
              <a:rPr lang="ru-RU" dirty="0" smtClean="0"/>
              <a:t>Не вешай носа,</a:t>
            </a:r>
          </a:p>
          <a:p>
            <a:r>
              <a:rPr lang="ru-RU" dirty="0" smtClean="0"/>
              <a:t>Держи нос по ветру,</a:t>
            </a:r>
          </a:p>
          <a:p>
            <a:r>
              <a:rPr lang="ru-RU" dirty="0" smtClean="0"/>
              <a:t>Три к носу,</a:t>
            </a:r>
          </a:p>
          <a:p>
            <a:r>
              <a:rPr lang="ru-RU" dirty="0" smtClean="0"/>
              <a:t>Не води нас за нос,</a:t>
            </a:r>
          </a:p>
          <a:p>
            <a:r>
              <a:rPr lang="ru-RU" dirty="0" smtClean="0"/>
              <a:t>Не задирай носа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fotoramki.in/risovannie/ramka-photoshop-45.jpg"/>
          <p:cNvPicPr>
            <a:picLocks noChangeAspect="1" noChangeArrowheads="1"/>
          </p:cNvPicPr>
          <p:nvPr/>
        </p:nvPicPr>
        <p:blipFill>
          <a:blip r:embed="rId2" cstate="print"/>
          <a:srcRect t="2506" r="4790" b="1400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58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dirty="0"/>
              <a:t>Занимательная задача.</a:t>
            </a:r>
            <a:br>
              <a:rPr lang="ru-RU" sz="4000" dirty="0"/>
            </a:br>
            <a:r>
              <a:rPr lang="ru-RU" sz="2800" dirty="0">
                <a:solidFill>
                  <a:schemeClr val="folHlink"/>
                </a:solidFill>
              </a:rPr>
              <a:t>В каком наклонении употреблены подчёркнутые глаголы в стихотворении С. Маршака?</a:t>
            </a:r>
          </a:p>
        </p:txBody>
      </p:sp>
      <p:sp>
        <p:nvSpPr>
          <p:cNvPr id="3584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ru-RU" sz="3600" dirty="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3600" dirty="0"/>
              <a:t>Был сынок у маменьки –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3600" dirty="0"/>
              <a:t>Медвежонок маленький.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3600" dirty="0"/>
              <a:t>Мать за ним </a:t>
            </a:r>
            <a:r>
              <a:rPr lang="ru-RU" sz="3600" u="sng" dirty="0"/>
              <a:t>ухаживай,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3600" u="sng" dirty="0"/>
              <a:t>Мучайся </a:t>
            </a:r>
            <a:r>
              <a:rPr lang="ru-RU" sz="3600" dirty="0"/>
              <a:t>с сынком,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3600" u="sng" dirty="0"/>
              <a:t>Мой</a:t>
            </a:r>
            <a:r>
              <a:rPr lang="ru-RU" sz="3600" dirty="0"/>
              <a:t> его, </a:t>
            </a:r>
            <a:r>
              <a:rPr lang="ru-RU" sz="3600" u="sng" dirty="0"/>
              <a:t>приглаживай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3600" dirty="0"/>
              <a:t>Шёрстку языком.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encrypted-tbn3.gstatic.com/images?q=tbn:ANd9GcTlf7ZdoC95iNt5MjpkNM9O1kduoGgmKljjbFIBRDWoDaKHZASc4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5779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771800" y="836712"/>
            <a:ext cx="537262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Знать: как образуются и </a:t>
            </a:r>
          </a:p>
          <a:p>
            <a:r>
              <a:rPr lang="ru-RU" sz="3200" dirty="0" smtClean="0"/>
              <a:t>изменяются формы</a:t>
            </a:r>
          </a:p>
          <a:p>
            <a:r>
              <a:rPr lang="ru-RU" sz="3200" dirty="0" smtClean="0"/>
              <a:t> повелительного наклонения;</a:t>
            </a:r>
          </a:p>
          <a:p>
            <a:r>
              <a:rPr lang="ru-RU" sz="3200" dirty="0" smtClean="0"/>
              <a:t>Об употреблении форм </a:t>
            </a:r>
          </a:p>
          <a:p>
            <a:r>
              <a:rPr lang="ru-RU" sz="3200" dirty="0" smtClean="0"/>
              <a:t>повелительного наклонения.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63688" y="4642009"/>
            <a:ext cx="626469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Уметь : находить глаголы в повелительном наклонении, образовывать формы повелительного наклонения, правильно использовать их в речи.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fotoramki.in/risovannie/ramka-photoshop-45.jpg"/>
          <p:cNvPicPr>
            <a:picLocks noChangeAspect="1" noChangeArrowheads="1"/>
          </p:cNvPicPr>
          <p:nvPr/>
        </p:nvPicPr>
        <p:blipFill>
          <a:blip r:embed="rId2" cstate="print"/>
          <a:srcRect t="2506" r="4790" b="1400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Домашнее задание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п. 85, упр.491,492</a:t>
            </a:r>
            <a:endParaRPr lang="ru-RU" dirty="0"/>
          </a:p>
        </p:txBody>
      </p:sp>
      <p:pic>
        <p:nvPicPr>
          <p:cNvPr id="5" name="Picture 2" descr="http://imcsaba.3dn.ru/32451c80e36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2060848"/>
            <a:ext cx="3965476" cy="4041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fotoramki.in/risovannie/ramka-photoshop-45.jpg"/>
          <p:cNvPicPr>
            <a:picLocks noChangeAspect="1" noChangeArrowheads="1"/>
          </p:cNvPicPr>
          <p:nvPr/>
        </p:nvPicPr>
        <p:blipFill>
          <a:blip r:embed="rId2" cstate="print"/>
          <a:srcRect t="2506" r="4790" b="1400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Синтаксическая пятиминутка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7281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	Если бы исследователи оказались на Марсе, то они увидели бы под собой почву красно-бурого цвета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115616" y="3356992"/>
            <a:ext cx="6984776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2800" dirty="0" smtClean="0">
                <a:solidFill>
                  <a:srgbClr val="00B050"/>
                </a:solidFill>
              </a:rPr>
              <a:t>* </a:t>
            </a:r>
            <a:r>
              <a:rPr lang="ru-RU" sz="2800" b="1" dirty="0" smtClean="0">
                <a:solidFill>
                  <a:srgbClr val="00B050"/>
                </a:solidFill>
              </a:rPr>
              <a:t>Подчеркните грамматические основы предложения.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00B050"/>
                </a:solidFill>
              </a:rPr>
              <a:t>* Составьте схему предложения.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00B050"/>
                </a:solidFill>
              </a:rPr>
              <a:t>* Разберите по составу глагол                       </a:t>
            </a:r>
            <a:r>
              <a:rPr lang="ru-RU" sz="2800" b="1" i="1" dirty="0" smtClean="0">
                <a:solidFill>
                  <a:srgbClr val="00B050"/>
                </a:solidFill>
              </a:rPr>
              <a:t>оказались бы</a:t>
            </a:r>
            <a:endParaRPr lang="ru-RU" sz="2800" b="1" dirty="0" smtClean="0">
              <a:solidFill>
                <a:srgbClr val="00B05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fotoramki.in/risovannie/ramka-photoshop-45.jpg"/>
          <p:cNvPicPr>
            <a:picLocks noChangeAspect="1" noChangeArrowheads="1"/>
          </p:cNvPicPr>
          <p:nvPr/>
        </p:nvPicPr>
        <p:blipFill>
          <a:blip r:embed="rId2" cstate="print"/>
          <a:srcRect t="2506" r="4790" b="1400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Наклонения глаголов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ru-RU" sz="6000" dirty="0" smtClean="0"/>
              <a:t>Изъявительное</a:t>
            </a:r>
          </a:p>
          <a:p>
            <a:pPr>
              <a:buFont typeface="Arial" charset="0"/>
              <a:buChar char="•"/>
            </a:pPr>
            <a:r>
              <a:rPr lang="ru-RU" sz="6000" dirty="0" smtClean="0"/>
              <a:t>Повелительное</a:t>
            </a:r>
          </a:p>
          <a:p>
            <a:pPr>
              <a:buFont typeface="Arial" charset="0"/>
              <a:buChar char="•"/>
            </a:pPr>
            <a:r>
              <a:rPr lang="ru-RU" sz="6000" dirty="0" smtClean="0"/>
              <a:t>Условное </a:t>
            </a:r>
            <a:endParaRPr lang="ru-RU" sz="6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fotoramki.in/risovannie/ramka-photoshop-45.jpg"/>
          <p:cNvPicPr>
            <a:picLocks noChangeAspect="1" noChangeArrowheads="1"/>
          </p:cNvPicPr>
          <p:nvPr/>
        </p:nvPicPr>
        <p:blipFill>
          <a:blip r:embed="rId2" cstate="print"/>
          <a:srcRect t="2506" r="4790" b="1400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98976" cy="164219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Определите наклонение выделенных глаголов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1988840"/>
            <a:ext cx="79208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ru-RU" sz="2800" u="sng" dirty="0" smtClean="0"/>
              <a:t>Наблюдал </a:t>
            </a:r>
            <a:r>
              <a:rPr lang="ru-RU" sz="2800" dirty="0" smtClean="0"/>
              <a:t>я вчера картину. Около большой дождевой лужи </a:t>
            </a:r>
            <a:r>
              <a:rPr lang="ru-RU" sz="2800" u="sng" dirty="0" smtClean="0"/>
              <a:t>сидели</a:t>
            </a:r>
            <a:r>
              <a:rPr lang="ru-RU" sz="2800" dirty="0" smtClean="0"/>
              <a:t> несколько воробьёв, </a:t>
            </a:r>
            <a:r>
              <a:rPr lang="ru-RU" sz="2800" u="sng" dirty="0" smtClean="0"/>
              <a:t>грелись </a:t>
            </a:r>
            <a:r>
              <a:rPr lang="ru-RU" sz="2800" dirty="0" smtClean="0"/>
              <a:t>на солнышке. Временами </a:t>
            </a:r>
            <a:r>
              <a:rPr lang="ru-RU" sz="2800" u="sng" dirty="0" smtClean="0"/>
              <a:t>залезали </a:t>
            </a:r>
            <a:r>
              <a:rPr lang="ru-RU" sz="2800" dirty="0" smtClean="0"/>
              <a:t>в лужу, </a:t>
            </a:r>
            <a:r>
              <a:rPr lang="ru-RU" sz="2800" u="sng" dirty="0" smtClean="0"/>
              <a:t>купались, плескались</a:t>
            </a:r>
            <a:r>
              <a:rPr lang="ru-RU" sz="2800" dirty="0" smtClean="0"/>
              <a:t>, потом </a:t>
            </a:r>
            <a:r>
              <a:rPr lang="ru-RU" sz="2800" u="sng" dirty="0" smtClean="0"/>
              <a:t>сушили</a:t>
            </a:r>
            <a:r>
              <a:rPr lang="ru-RU" sz="2800" dirty="0" smtClean="0"/>
              <a:t> пёрышки на солнце. Но вот проходивший мимо мальчик </a:t>
            </a:r>
            <a:r>
              <a:rPr lang="ru-RU" sz="2800" u="sng" dirty="0" smtClean="0"/>
              <a:t>бросил</a:t>
            </a:r>
            <a:r>
              <a:rPr lang="ru-RU" sz="2800" dirty="0" smtClean="0"/>
              <a:t> на асфальт кусочек булки. Воробьи тут же </a:t>
            </a:r>
            <a:r>
              <a:rPr lang="ru-RU" sz="2800" u="sng" dirty="0" smtClean="0"/>
              <a:t>забыли </a:t>
            </a:r>
            <a:r>
              <a:rPr lang="ru-RU" sz="2800" dirty="0" smtClean="0"/>
              <a:t>про купание и </a:t>
            </a:r>
            <a:r>
              <a:rPr lang="ru-RU" sz="2800" u="sng" dirty="0" smtClean="0"/>
              <a:t>стали драться</a:t>
            </a:r>
            <a:r>
              <a:rPr lang="ru-RU" sz="2800" dirty="0" smtClean="0"/>
              <a:t> из-за этого кусочка. Такой шум </a:t>
            </a:r>
            <a:r>
              <a:rPr lang="ru-RU" sz="2800" u="sng" dirty="0" smtClean="0"/>
              <a:t>подняли! </a:t>
            </a:r>
            <a:endParaRPr lang="ru-RU" sz="2800" dirty="0"/>
          </a:p>
        </p:txBody>
      </p:sp>
      <p:pic>
        <p:nvPicPr>
          <p:cNvPr id="27650" name="Picture 2" descr="https://encrypted-tbn3.gstatic.com/images?q=tbn:ANd9GcSOIFH5EmvjpcnkSDaybRhy4QwQvifki1D79SI1xkCwvyvam6Z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332656"/>
            <a:ext cx="2638425" cy="17335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fotoramki.in/risovannie/ramka-photoshop-45.jpg"/>
          <p:cNvPicPr>
            <a:picLocks noChangeAspect="1" noChangeArrowheads="1"/>
          </p:cNvPicPr>
          <p:nvPr/>
        </p:nvPicPr>
        <p:blipFill>
          <a:blip r:embed="rId2" cstate="print"/>
          <a:srcRect t="2506" r="4790" b="1400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</a:pPr>
            <a:r>
              <a:rPr lang="ru-RU" sz="4400" dirty="0" smtClean="0"/>
              <a:t>Глаголы, обозначающие действия,  которые </a:t>
            </a:r>
            <a:r>
              <a:rPr lang="ru-RU" sz="4400" b="1" dirty="0" smtClean="0"/>
              <a:t>происходили</a:t>
            </a:r>
            <a:r>
              <a:rPr lang="ru-RU" sz="4400" dirty="0" smtClean="0"/>
              <a:t>, </a:t>
            </a:r>
            <a:r>
              <a:rPr lang="ru-RU" sz="4400" b="1" dirty="0" smtClean="0"/>
              <a:t>происходят</a:t>
            </a:r>
          </a:p>
          <a:p>
            <a:pPr algn="ctr">
              <a:buFont typeface="Wingdings" pitchFamily="2" charset="2"/>
              <a:buNone/>
            </a:pPr>
            <a:r>
              <a:rPr lang="ru-RU" sz="4400" dirty="0" smtClean="0"/>
              <a:t>           или </a:t>
            </a:r>
            <a:r>
              <a:rPr lang="ru-RU" sz="4400" b="1" dirty="0" smtClean="0"/>
              <a:t>будут происходить </a:t>
            </a:r>
          </a:p>
          <a:p>
            <a:pPr algn="ctr">
              <a:buFont typeface="Wingdings" pitchFamily="2" charset="2"/>
              <a:buNone/>
            </a:pPr>
            <a:r>
              <a:rPr lang="ru-RU" sz="4400" dirty="0" smtClean="0"/>
              <a:t>на самом деле, - это глаголы</a:t>
            </a:r>
          </a:p>
          <a:p>
            <a:pPr algn="ctr">
              <a:buFont typeface="Wingdings" pitchFamily="2" charset="2"/>
              <a:buNone/>
            </a:pPr>
            <a:r>
              <a:rPr lang="ru-RU" sz="4400" dirty="0" smtClean="0"/>
              <a:t>   в </a:t>
            </a:r>
            <a:r>
              <a:rPr lang="ru-RU" sz="4400" b="1" i="1" dirty="0" smtClean="0">
                <a:solidFill>
                  <a:srgbClr val="002060"/>
                </a:solidFill>
              </a:rPr>
              <a:t>изъявительном наклонении</a:t>
            </a:r>
            <a:r>
              <a:rPr lang="ru-RU" sz="4400" b="1" i="1" dirty="0" smtClean="0"/>
              <a:t>.</a:t>
            </a:r>
            <a:endParaRPr lang="ru-RU" sz="4400" b="1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fotoramki.in/risovannie/ramka-photoshop-45.jpg"/>
          <p:cNvPicPr>
            <a:picLocks noChangeAspect="1" noChangeArrowheads="1"/>
          </p:cNvPicPr>
          <p:nvPr/>
        </p:nvPicPr>
        <p:blipFill>
          <a:blip r:embed="rId2" cstate="print"/>
          <a:srcRect t="2506" r="4790" b="1400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Определите наклонение выделенных глаголов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3968" y="1412776"/>
            <a:ext cx="4402832" cy="45259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dirty="0" smtClean="0"/>
              <a:t>«Кабы я была царица,-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dirty="0" smtClean="0"/>
              <a:t>Говорит одна девица,-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dirty="0" smtClean="0"/>
              <a:t>То на весь крещёный мир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i="1" u="sng" dirty="0" smtClean="0"/>
              <a:t>Приготовила б</a:t>
            </a:r>
            <a:r>
              <a:rPr lang="ru-RU" dirty="0" smtClean="0"/>
              <a:t> я пир».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dirty="0" smtClean="0"/>
              <a:t>«Кабы я была царица,-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dirty="0" smtClean="0"/>
              <a:t>Говорит её сестрица,-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dirty="0" smtClean="0"/>
              <a:t>То на весь </a:t>
            </a:r>
            <a:r>
              <a:rPr lang="ru-RU" i="1" u="sng" dirty="0" smtClean="0"/>
              <a:t>бы</a:t>
            </a:r>
            <a:r>
              <a:rPr lang="ru-RU" dirty="0" smtClean="0"/>
              <a:t> мир одна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i="1" u="sng" dirty="0" smtClean="0"/>
              <a:t>Наткала</a:t>
            </a:r>
            <a:r>
              <a:rPr lang="ru-RU" dirty="0" smtClean="0"/>
              <a:t> я полотна».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dirty="0" smtClean="0"/>
              <a:t>«Кабы я была царица,-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dirty="0" smtClean="0"/>
              <a:t>Третья молвила девица,-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dirty="0" smtClean="0"/>
              <a:t>Я </a:t>
            </a:r>
            <a:r>
              <a:rPr lang="ru-RU" u="sng" dirty="0" smtClean="0"/>
              <a:t>б </a:t>
            </a:r>
            <a:r>
              <a:rPr lang="ru-RU" dirty="0" smtClean="0"/>
              <a:t>для батюшки царя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i="1" u="sng" dirty="0" smtClean="0"/>
              <a:t>Родила</a:t>
            </a:r>
            <a:r>
              <a:rPr lang="ru-RU" dirty="0" smtClean="0"/>
              <a:t> богатыря».</a:t>
            </a:r>
          </a:p>
          <a:p>
            <a:endParaRPr lang="ru-RU" dirty="0"/>
          </a:p>
        </p:txBody>
      </p:sp>
      <p:sp>
        <p:nvSpPr>
          <p:cNvPr id="25602" name="AutoShape 2" descr="data:image/jpeg;base64,/9j/4AAQSkZJRgABAQAAAQABAAD/2wCEAAkGBxQSEhUUExQVFBUXFRgXFRUYGBgXHBoVFBcWFhYXFxQYHSggGBolHRgYIjEhJSkrLi4uGB8zODMsNygtLisBCgoKDg0OGxAQGywlICQsLC0sLCwsLCwvLSwsLC8sNCwsLCwsLCwsLCwsLCwsLCwsLCwsLCwsLCwsLCwsLCwsLP/AABEIAMMBAgMBIgACEQEDEQH/xAAcAAAABwEBAAAAAAAAAAAAAAAAAgMEBQYHAQj/xABHEAACAQIDBAUICAQGAAYDAAABAgMAEQQSIQUxQVEGEyJhcQcUMoGRkqHRI0JSU2JyscEWgrLwJDNDc6LhFTSTo8LiY2SD/8QAGgEAAgMBAQAAAAAAAAAAAAAAAwQAAQIFBv/EADERAAICAQMCAggGAwEAAAAAAAABAhEDBBIhMVETQSIyM1JhcYGxI2KhwdHwBZHhFP/aAAwDAQACEQMRAD8ARweFDgkkixpZtnj7R9nrqLlwjyWyNItvsNb2i9j6xRZMHNxMx783/dc7JKSlxI6mKEXFNokjgxzNItDbnUJiMDiswKySqt9QCCdw5k8fhTc4DEEnM01r6WZbkW3nWw8LVjdL3wnhwv1SdbSkmmtwqAOz5gbt1rd2dQPZm30VMDIBbK/fmkFXul7xaxw9wnWxNuFJHaHcPbUDLgpLaJrw7d91IPgHuDl8bsNT6tw7hWlJ+8Two+59yxHafcPbRDta3BfbVfXANrdBqdBm0A8La+ukTs02y2XhqWJO/du0q935vsTw17n3LB/4+Pw+9Sb9JFH2PeqBbZ509AAHcAbeuuNgjpfLpu0q9694ng/kX6/yTh6Tr+D3v+qIelPJVP8AMflUIcKb3uvqFINBbiPZWlJdzEsX5fuTrdLvwL7x+VJnpifuh7x+VQDxnnSTqedFVAJQryLCemh+6X3j8qL/ABsful94/Kq2Yu+k2iFESiAal2LP/G7fcj3j8qH8bt9yPePyqq9XXerq9sTHpFp/jdvuV94/Kh/G7fcr75+VVbqq51dSokqZav43P3I94/Ku/wAbn7ke8flVVEVHEHfVNRNKM2Wf+Nz9yPePyrv8bH7oe8flVYMPfQ6gc6r0S9ky0fxqfuh7x+VD+NT90PePyqsCHvo5w/fU9E2oz7FkPTU/dD3j8qH8an7oe8flVZEB50YQHmPZUqJmpdiy/wAaH7tfePyp3svpR10qR5AMxtfMTwJ3W7qp/mx5ipTo7CRiIjp6R4fhNU9pdS7GgUKFCsGR/s49lvEfoacSHfTbZ+5vEUrKa5uf2jOpp/ZoSlf+++m0hpWQ03mbShoZEJGptI1KtTVzW0WJsaSajsaTatFibn+/XSLmlHpFhUIJuaTJrrURzWkU2JSGmkhpeU01lNHghbJITY0ixoztSLPTMUJzkdJotcLd1FLVtIE2gV21Fziu5qumVaBeuGgzUphMO8rrHGpZ3YKqjiTuFQptBFpRakelOyhhJURWLAwxuTzZh2rche9RAeqXpK0aUlF0xQGu3pIueVAG9qvaV4g4VqDuLj10Rf73Vxjcj11Vcm5Te0ViAJ3Ee2nCQLxzUbDoGUA+Nxp670+wZ+qVFxuNt4+dU2VGN9RgMKL6ZvG9SuxMJaeM5r2J49xo4C/ZHsp5swKJV7Ivfl3Gqs24JLqWShQoVkVse4HcfEUpIf78b0lgdzeIozmudm9ozsaf2aEnamj05c01kNYSGBpLGNd/tP6A0zaIfi95uPrp5I2lNC1yBxuAB38B47q2iCJjHf7zfOiMo7/aTRw1xSTNVkCOgsfmaSZR+39ijsaRZqhODkiacbd1NnjHM+004JNrcN9u8X1/WkHNEjZiQ2kjHM+2mzoO/wBtOZKbOaPFsUnQi6ikWUUrIaSNHiKyo5lFFKCjk0U1sw0jmUUYoOVcFA1CqQLDlWh+SbY/0jYl1GilYTya4V2t4XHtqhYPDGWRI1tmdgovuBY2ue4b63Lo7hVhBiS+RERVvvIMk5BPIkWPrpXVZNsNvc3GKZmnlLX/ABSf7RHqWaZR8AKqZtYVa/KOf8WPyN8Z5yKqYouH2aLn1OXHKjKndXAOFHHhRWZiu4ZYxyroQX9R/auKP7vR0YFtOArK6mpVtHKaIOWldTN6wQAePaKg/vRoT2deQo+FGt/xKfa/yqMpdaDxqQxBBaw3k7uFSeyB9MnZA1337jTRIwTJfcco/qNDZWOY4tUuMvWMNw3ANbWqVyN5GoLnzLtQoUKoXpDnCHQ0dzSWHOhrjPXOy+0Z1tN7NBJDTSZ6PNKAdWA7rimjyg7iDYd1ZSGEJzN7an+gOz+smM1v8shVP2WNmd/FVIA75BUTgdmvPqtgoNi53X5AfWNX3onhhhsKWZuzqWYce0XJy8yGjAH4RTWlinO35CH+Qy1i2rzMyx8WSWZBeyTzIL77LK4F++wFM5DUz0kw7rPLMVyxyzOUa4PacCUxtyazX5HXlUE7jXu0oWRek6G8Mvw0Fc0lejtSTGspGmwE03dqMWpGQ0WKBSlwIyGkHNKO1IO1MRQpNibUSlUUsbKCx5AE/AV2fBSILtG6jmVI+JFFQu2IE1y9cvQrVGbDCuGheuXubDU8AOfKoim0Wzyd4MNO8psTGoCZvREkhyqzHkBfxJFa7sy2RCB6QDEneS28n+91qok+y22OMEkmoxBJme3+XP2QoHBlUNqDv7VqvRn+iL2sQjacmUEFfeBFc3V25WGxtOPBjnTzEZ8X4RRe1k6w/wBdV25qU6UThsZiNdBIUHhH9GPgtRXWCn8aqKRiTV9ToFGC0TrRXVkHOtckTj3FAnhRt1/y/OuJIOdHTUnXl+9Uupcqa4HyICuvMUphxvv9pP1FcG710phlve/P9LWqn0NpcocQHf3uB7AvzqP2Gb4xDzkb9Hp/A4sv4nP62/ao3o6f8VF+c/0tWsa6mNS/VNFoUKFDBikYrjn+/bQRrA0nI1I5fXZ1tN7NDaZRroL791MsSosdAdDwG+nUjU1n3GsIYovWHw4jRY1FggCj1bz4k3NLQlpIkijF/QklJ0VbRRZMzbgN7c+yKZR40SQ9apAJQnwcA3B8DVwwMKKhWMMqnXtAg3ZQPrcgB4UbA3Ul3OXqFzF9irdOsOqbMK5T2ZoSrMMuZ2btMBvHZLDXgKy9gK1Dyh7OVcFIwbXzlJjna5a6mIot99g2YDuNZc54VrJ5UH0ruLOPTWRrU4WMuyou9jYfGtU6GdD0wiiSUB8SRqTqI727Kd/NqrHCy8+ZY0Y/MhSwZWS+4EFbjuuNabuByr0F0l2cuKw00TLnJicx6AsJVUlCpO45reO6vPRFwKPtoXhm8TyEnQU92Jsc4l7bkFs7AX36BV5saj5a0vozsoJEImBFkDFxpaaQ3Ov2lGW3dWM+Xw4X5lKO+W04uAXDYfMEMZzqOr0Ba0ljmcatdQTcW30XF7QgyOYw/WMoCqSbKRfXfY7++9hUXNipJLdY5a1950Ft7eFSvRzo8+N6zIcioukjX1kNsq5RuFrk7yNOdIRhKTt9Tqzx6fBFLJy/h2K30p2CtuuhykG7ZVI7S2BY5B6LAmxG429VVILWi7U2XPggfOEUCRWVXVrg5bOdRuPZvY77Gs7Wulp5T21LyOVqMeOMk4O0yQ6P7Dkxs6wxbzcsx3Ki+kx+HiSBWo7J8mGHgxGFfrpJGWdCysFCtku+gGoF1G8mkvJLs8DCPMgAeSUxsb2OSLMbA2NiS6cPq1fcLMUkUZY0BR2ZyWZuwUAGdraHN8N1Fc35CbSbCzbKix+HMU4MiOwZXNw2qqVkS+qkBreo6a1WYscFhbORmDgkfhCxzSEjke36zV5lc3W3P9Lftes98rMMcez5BFCSevjWSTfkzDrd5N7HMosOdLSx76QdS28mKly7Mx3kknxJua71QrqrYUc0432MRjxyJ9UK6I+/4UHoAipyXS7D7ZuxnnWUplJiTOQd5FzcC3HSr50J8mPnGHE88rRCQBokQAnJwds3PeAOGvGoLydpmkljBs0gijX/APpII7+ouDW/KgUBVFlUBVHJVFlHsFCU5OUl2ozOkk18TA+kvR6TAyZJGVxrlYAi41ym3C4t4G4qPh5jdl/W1XTyp45XmKggsDlAGvoBQ3/PMPUapkOgJ7lHwNZjJtP5sYh1XyBmyon5nP8AWaj+jQ/xMP5j/S1P8XoqAgnS+hA3gk6+BruwcPGJ4yM976Xykeid5Bo0HSYLOtzXwLvQoUKxQMBbSmzk3pWY01dqRy+uzsaX2SE5WprI2+lJmqc6LdFZsVJm0iWMh7uDckEFQI9CRe1zu141UYOXQJkyxgrbLR0S2ddIy4OWKNFCkWHXWDMSOJX2XYcqntp7SSBRJM2RLhS53AtooPHWo/AbUWACDEAxSLvJ1V9blwwHHeeH6VXvKbtSOTBhI3Dnro2bLewRQ2pNrekVo8GkqOZJOUrfQg/KRtxMRLEkMiyRIme6m46x8w9oUDd9qqeWpMMKK7d9YfLHYJQjSLR5Odm9fjVcjsQDrG5ZiCsQ967fyGtdYceW/wD7rMdk7X/8OwA6pQ+ImcSSFvRjDoDEthqx6vK1v/yVB47pBisSD1q9YunZswXtmy2QGxv4UbcoqhKeKWaW7yND6VdMo8LC7QMsso7K5SCqMfrOw0Nt+UfCsRZrVZtmzGRhh2jRY+2WUKVtZSeemtqrWOAV2UaAED/iP3qoT3NplvF4X1EOsswO+xBtzsb2q4R9KhLdFdoixJyECxJ32kUXHrqmLKAykjMAwJXUXANyNOe6tcw/R3AkJJHAhVlDKbseywuOPI0wtIs658hXJrP/ADyUhp0R6PLindZCyqgVmC2ubkZBfgD2jcfYFaBJg1j6pIoB1asNzZcuZ17Vr6nexO+w76Y7H22rSCAmPrBGqgqdWMaj0+QIZbDmTzqR2cZirmSwY+iCNxtxA4XtSzh4b2sYlleovK31ILpxg5MVDLFHEjApIA/1zNEpcKnd2XQ8Ne+sIxOGaN2Rh2lbKQDfXuI316WRiWfMqxhVe7gEjtAEkMQOV9L7q88bXgK411O8TgH2rRsXRgZM1ryZQGLBmJgQyuGYHgZQTa3dlqxYiaMSJ1wuiq7tdcwX0cjMOWjn+XuqG6JABsVbeWhJ/wDfH7CpDC7QjlnxMSG7wdQklxpeRpLjvCt1ZP5WFCxyc4bipxrJXYlMPtuGXENBFKjuiB5LG9lvlAUjQm9r66AikZNmriPP8PMp6uVo9bcGgRcy96tGDpyrPMDgXwu0zPET1MLWkW1j1E4BC6ntWVlN9wJUc6v77XknFsMrKljnxDrYKoGvVr9ZuVW+KCKN327nnrbGy3wuIkgl9ONipI1BA3MO4imzCtm6Y7CgmjiwMUbS49QZM6kfR9YczecSHTJrYDfoLVl3STYM+Bm6nEKA1sysDdWX7StxF9KY5rkHGUbaREe2gLUauVAlGheSvZoXE4eQkEyh2VbaqsIluSfzKlah0l24uDhL6NIQeqTmRbVuSi+p9VZ50IxQgjgxDDN1WEkyjnJNKURSeAsXN+Smm+OxzzzMZTmZk15DX0VHBQCdO+lXkq+9v9OP2BZOq+S/Xn9xjj1GKiuAqSRuXYm5LIxObtW352JtULH6Ld/7KD+9WUYdY457X/yxc3vxb5VWI2+jPr/QVMMk9yXS+PqNwd1J9a+whtFvo17kHxCikujrf4mL8x/pajbUbQD8K/tROjn/AJmH8x/panYeqJ53+IaLQoUKEWN8UxFra1HvIxvZfabcu7dT3HHdTB1J7K+kTZfzMcq/G1JZPXZ2NN7JF/8AJv0aVlGLmUEknqEOoAU26w3GpuDbuF+Olp2weqnhn3Bj1UneCLgnwUMf5FpwMVh8KiQ9bGgjVUALC9kAA031Gbf2rDLCURlkLajKy3Uoy5s1yLAqzC9PYtqaijjaiUptyZPYqBXGV1VxyYAj2GorbWz4lwmICRol4iTlUC+WzC9t+6mMXSoZVDIC2UZiJBq1hmOg53omN6SLJFJGE7Txuos6nVlIG+3OieE76APGVdSneU7ovHHBHjcOgRWyCaMaD6UDJIo4a6EbtQaqXRjo2ccSFZFCOgkQ5sxR9SVIUgaKw1O8Vo/SXbKPsqeDqpmZMMiyHJ2UkREcXa/C17jkaYeSzBnzQPkB62WQAjKSRHcdq41A1AvmsTuF70DJFJ8DuPK/D5KfttJBFIJlyS+dvnS9wtgVVQeKhQtu61IYXEt5pJckkMEU8bHJYf8AI+2pbp3iBLJO6kWbFFRpoeoj6gk89YvjTbD7Rvh2kcAspsRwLAjJ+q0jkfwv0h/HexEZsBMsxve4jkvfffTf7aru0WPWyafXb4G1WnZE7STyO1rmJt3dkHtqrY1vpJPzt+po+F+m/kgWq8gmz8FJiJUhiTNI5soHtJPIAa3rSNu9HcVgcJAnXmRF7LZBlyuSWC5t7LvAJ4jdrU15Jejwhw3nTr9LP6JO9YB6IHLMQWPdlq37WwQnhlhP10IHcw1Q+IYA+qmJSdUhCEorInNWil4J0niTaWvWxER4pFtbqxGEaREG45Cklu5hVuSVmUFWdlYAoyBJAwNiCCdbePtqj+TDH5cRJCdBNHmAO7PHrax5q0nuVPYiFMIT5tjYcOhJJglyugJ3mMAhkvyoKdqxjLFwm4N9OnyI/wAoaYh4U7ZRlE0+RLraKBUPaIJu1yTvsNB31VOk3RVnWHaeHJeKXJJOh1aJgQHN/rICp13i2tXSPamEtM0+LE80sLw3VGCKjg3SNQDYE2JJ1NqbdAekEMGAyTNZkkdQlsxZWCt6PK5Ya2FajLyRiaWy+3n87/4I7Dn83hxs4DOzzqqAC5usIcG3JesJ9gqZ6D4ZevxsqjRmhQG3pEIZGbv1ca871VttTdW1ohJBAxOUk2+lfK0q77AouQDkFtwq0dCcdeXGIt3XrUZCDcehkZc3ADKp9dBjuWRRfRL+CSlFxcu7/kPtUywYo4sBWR3MYuTbKkQjKsBrctGSD3e1WTaGKYHFTDqIMOolaPtAt1d5ChH19yLfQamwqC25LtLDY144cSuSTPNGrqMgDEsyKSDuOflwPGoHb3SXaWJwksUiRmNyqM8a2Y2KsoAzahjYbtb0xDGt1bvoClke31fqaD5OsCy4XzmXXEYxjiJW42fWNdfqhbG34qhvLjs8PgoprdqGYLf8EwIYe8qmp7ZvSaERRqVK5URNLZRZLADNY7lPDcKr/la23E+zSiNdnmiA0I9Es51/lph8i8U1LkxEt3VxTrRWaihqzQ1uo0zZkdsFD+IQ/BcS5+Mi/Co9WbMDbtZ7EeJs3wv7BUmbJh8It9clx32hww/W9N0jtIWO4gEHvOjfBR7a526m7BZ4ObVPo19g2ONoMR/toPb1lVUGyse5qs2McNDPY3GVR68s5HxtVVLGx/N8DaiaZUmvj+w2mtqfwYntQaHwUfE/KudHf/MxfmP9LUfa249zKP6qL0bP+Ji/Mf6Wp+HqiufjIaHQoUKBZqxhtM7vA0zwgVpolZsqtNErtcCymRQxudBYXpxthrFfA1Gwy2kjN8tpYzm5WdTm9W+lpe0OthdYF8mazhoYgoZcKxLSEPnAVTBwYNKbZiAD4s3C1IzYZXK/4YDWdesBjZeqMLiEEIT275dTxB11qxDo1hwbupla+rSMWJPhew9lcxOxYEHWRwqroysCgsbBhm0G/slqYxwkmuhy8mSLTXIM3L2DSiuA2jAMORAP613NfUajga5enTnMgkwoxMkuFjdUiAlSdVUnsygRP2joG7Jy2va7eFPNpYUYDAynDrlGHgkaPQEXVTZ2JYHNot7g3Iqb2VHZW3ekwFuSsxue8lif5qgvKfjBFsvE85AsS+MrqD/xzH1Us1y7G4vokZBKCcDAdT22LHfqWluSfE1HLiCFaPgzK3uBh+6+yjx7cyYZYQob0gb3tYszDd4/CpjBRwSQdd1dgFYkXOhS9xf1UhK4W5LqzsYskaURv0biPWM1jlyMt+GYlTb4VU3iaSQoouzyFVA4szWAHrNWTZHSNB2WUIpud+gJHAn9Kh9kEtjYSmY3xKFcnpf5gIy6HXlpRsMZKcnJdhbU5Fk5RskG1MXkZYooI48OBGQx9ERqAPr7rC27eCKInSfFJHHJJCrCUMY+rNnBS+a6XO4i2ttdKTGxZW9HDFQbXEmIOtjcZlS27fqK6+wZhb6AC24xzlipJzaJILb9bA6mr3y60B8DEnW5/p2/n9DPsfMryO6AhSzsotqEZmZBfmFNqQ6q19O/fb9BSyx6ez4W0+Fdk4D1nwH9ilNzbo9RPDihjeRrohsmuhUDhqSd+721O9GJQj5mUAB0ZJAGLCUCQRxqBqSztqLj0O+qvFiLuWO5jYj8J9H2aVZZGaMxxRn6WN1LW3HFMVI93sL4hqK1tdiUF4kXjnV1afwLPiuik2JVxIgBfMS0shzZnNy/VxWVWvzB3Wq29ENlxYbCpHEtjr1x+s0w0kLHxGnC1rVIa8bE8baC/Gw5UyWbq8Qb+hKgY/hkQrHn8CHjU+CnnTeLg87myPJ1B0m2IMZDk3SIc0TXIs1rFSR9VhofbwrOOg+zMTiMXMrOYlwzgkMo0mDnqlItvADG+ugHOtcpOLDhXkYBR1mRmIGpdQUJJ49kIPUaLtTuwUZuPQrcuysSkHm6xxSIMuVlIVgykdo5t5tcbtxrPPKuLPHGITBljWQpcMTYsga433Cn1g1t6i+lYF0y2oMVjZ5Qbpm6uP8A24uwLdxILfzVvT6VSyI3n1sljfC5/v7FIfxorHSlJksSLbjaiSL41TVOmau1aNH24iqMNmkjjyQJ6ROtpZG3AG3ZC60CC6tawsgcsT2Qh1DZhvUgHdyNVPpbIxxTJcsY0ih59uKKON/a6t7auHmwGFfCA3dMMNebdpmHqNvernZ4uCjz/wAXcYhGGRttV+/wI6MDzWYh1YFkBIuLsqSZtDYj0h7ar2pF/wAevhe37UgcSbkAnKzBio42At/fcKUjxFlsR6tKZjBxtt3Ze5PjpSHE8AkzEsBdrga6chp4052HgVWdCHUkE6eojnTdNo/gPtFSWycWGlQBLXO+400NbUpLgueOEufMtNChQqqFyG6QSWKeB4Hu5VAzyAgjXUEcfCpvpFvTwP6ioN2pea9I6eH2SPQfQzbHneChmvdsmST/AHI+y/t0P8wqZrKvIzJIqYpgSYw8Q6u+mbK5Zl5NbIO+1uRGowzBxdTcfoeRHA91Nq6s5WRJTaGeKw2Ulk9HeyDhxLL+49Y5FupvqNx491S96g5pMsjhVJU9rS2jXs2hO4kG3er91EjLuAlBvoLw7QjiLLJIiZu2uZgL2GV7X32ygn81ZB5VOmkeNaODDsWhiYuz2IDykZQVv9VQSL8Sxq99NMJ1+FfIp6+NJGhBBUkvG0cgW41ORiQBxUVgoNYm/MNhXcMXq64QiOARFbjKQxBGpe9z3b6pBNaFszBqkUatkLKoDHQ6211pHVNKKvuOY4zb9FmczplYre+UkXHdxFSvQqW20cGf/wBqEe86j96i8VEUdkOpVit997U42JIy4iJ1FzHIsn/pMH/anbVWAUJS9Fdeh6YY1y5+ra/C+ov32rhcHUag6g8wdQfZXAaECMUlRlZlYWZWZWH4lJDD2g0zxzWVj3Bfbv8A1+FWTpvB1eOmFtHySjh/mCzf81eq3JA0jJGtgzMSbnQAAksx4AA3J7qSjCsjPTZdVDLghFPl1YjgQEBlP1dIxprKR2dDwUdr1DnUz0PTrMXhRvvKmbxhPWEnxCmoPaGJDsAgtGgyxg77cWP4mOp8bcKmOgOKWPHQZyAC5AJ07TxSRj4stHqwOo3LG5rrz/pqjaiaQktnhBAIdpIyDxVoZHI9fVikG2mlyFu2UkEgra40NrngeO6jxTrI8JU3s8jEcRkikia/g0q+2jw6nnmhzhcUokOHLXlRBIAd7QszKrd5BUg+APGnt6yvyu4iSDGYOeJzG4hcKw/BITYjiO3uOlcwflbYIBLhg8gHpK+RSeBK2NvVTSxtxtAHJJ0XDyhbf8zwjZTaaYGKK28Zh25PBVPtIrDo9LWqX2vt98cztiDaXMnU20RUGYNGQd3pXzcSNah7EGx0I305pVtbT6i+o5proMtpx9oEDePiKX6Nw9Zi4Q/oq4d7/dwgyv8A8UNLTRBxY0ps7D9SmIk33iMMfPPOQrf+0JfaOdD1GB7ty6BdPnjtUH1GezTJPi0YW6x5us13XzGQk92hrQ5JO1OYwDMIxca2uASNeN7/AAFZlhZ2hZZENmVrj97jlar/ALZ2jNFhBLZc7ZQwtookXh4HnXD1kZSlFLz4/X7HY0zik7+ZQooSNQ3Kljn+18KbRsftEeynCO32v0p5gIpUHQtfUX5aAVJbC/z07NtTx7jUUVY/WPwqQ2AD5xH2idT/AEmqN80XuhQoVmwJA9JW1TwP6iq/K1TXS1rNH4N+oqO2VsmXEPlRbj6zG4VfE2391BkuWx/FL8NI0zyOD/BzHniiPUsUVv1NXcrrmBKt9oaHwPAjxvVS8m+AbDRTQOQSZOuUi+4qqMNeWVfeq3GncbUoqjk6hNZHYHxMtiMybvSyG4vxtmtemcSul7WcE317LDha4uCABpu9e+nTUUVbhF9QXiSQz2hjuwRlN72sTrmAQqotcXYyKPbVJ6e+Twy3xGEA6215ohoJGA7UicA5OpHG9XPBxqcRiG3lWiA1uAepBuBuBObfUmrVmONKzc8ztUeYIYy0ixm4JdUYHQglgpBHA1dcbglaWc2FhALfmbNY+NkrQelPQ5J3OIhVBiLAtcCzlTdSPsyaDXjuPOqQzMTJ2RdlCEXIIK5wQwI0Pa3GkdZui1X95R0dJNST7lE22gXESKNytb2KB+1L7EdV6xtbgAADfY6nX1CpnpDscsiGNA0pY58u8ggkk3Nt9QMeypY2DPGyqDqTuvwosZRyY/75EgpRyqu/3Ns8nm2RiMIqE/SQ2Rhxyf6bezQ961N4jGkNkRczcePIkAXG4EXJIAuN50rDdkbUlwsolhbKwFjfUFTvVhxFaX0F6VJiWlWXLHMz3RdwZGu2VSd5DM5t+Icqzu4CajRyhK10IXyqQTloZnjyoI+rLo1wWzM6hhvXeefjVVmXzdMn+tIo6w39CNrMIvzNoW7rDnW3YthIpjsrZrXDC63LMFzA71zrlPLMKwrbGIEk8jiPqczkmPMWytuYZjv1BPrrLdjGiqXoV0GlSOw8BHNKFlkWNBYm98z6gdXGB9dr2HLfUdTjZ2K6qaKS18kiPbnkYNb4VSOllTeNpHoFWG5bAKcthuFhuHhupnsR4mmxWUr1iSKjgHUAxRNfLwu17njkF91ULEeUhQB1cLEheyWIHa43tvvxPHUacafszb0+HxPnKNeQsTJfdIHN2VhyPw0rcHT5OJLR5JxZfPLZB9HhJOTyp7yow/oNZXWt9N8bHtDY5xEP+lKjsh3owvHIreAkvfiNayOuvpmnGjiZ4uL5DinMUw3OCw8bMPA/saSjhNrkhRzPHfuG87qWjeIcHf2IPXa5/SmGk+oC2ug6GzmbKYvpFa+u7KQLnrAfQsNb7qLjZl7KIbogIzbs7k3d7cjuH4VFK7P23JA4aOyL9dFAIZTvDZrltN16NtzAiMh0N45O0thYAntZQOAtu8KHHJKORQn9GacFKDlH6ojBGudWIvlYG3A2N7GrVjsV5xg52OULkbSxvmXUX101tVWFPNmTdoxsbRy2R9baFhrfwv7aB/kNIskfEj1jz9PMY0OpcJbJdGVqM0uXtVqx/RGMI7xO4yqW7QBHZBNr6HhVQB5Gufjywyq4nSlCUOGKpIalejx/xEf5j/Sah0a1S+wDfERfm/8Aia0zSdovtChQquAAi+wPOXVmvkQEMFKhiTYgXYgAd+tWKGNIkEaJkUbgGQ999W1OtVjGRKxW7qp4Ata/qvrUfNCB/qID3vb96FPHufUcxSqJbIJJo2Drmd14krbXQjKNLW0q3bJ2qs6i46uX60bEX8VI0YVjM8Nv9SP1Sf8A2phJMRb6VtDfsyNv5gg1vCnjfXgxqMcci6cnoF6Les58nfSOefErBJIZEEckgLDtXVQoGfeR2idb7hWiPu9nsvTd2rRypY3Ge1jDZkbrPi2ZbLI8RjNxqEhCNoN2q1K03Sl71WNtrkmZK+AwNUTyj7KylMUmgZhHOtyASwtHL43GQ87rV6BqF6bJfZ+K5rEXH5omVwfatXOO5UysU3CSaMuR2Ho5R4b7bqRxbO6srMLcddxFjTA7TfgUHq/7ri7Rc/WTW9xpSFM7aaGbAg2OhpXBRFnBDZcnbL/YCkdod97WHE2ruKxOfeVOmh3EcteVc64CFEU3LEtLb7QZlRfUBm8X7qleY7DPv9GiwY/p1iZAyqVQMCM2Xt2OjMTuDMLA2FvXrVaJvRBRqyM48cY9Edrl67XDVBTlcrtA1ow0WfyeYxRivN5btBiQYnjzEKXI+jLAHXXs/wA1KdNuhPmLdcpL4Utz7SE7o2PEHcG9vfVoJzGyuvpIwdfFCGHxFXrp90zixUJggLPmCMzblUjqpNx3tcMO6j4skou0cX/IaeLl8zPpMRnJJIuTw0t3AcB3V0GkJE1XxufUKXFdbDk3qzg5sXhyoMDVlwH0+CaMntISF7yozoB6tKrQqy9CpkUziQE3Rcg4Zjm4jUEkKAaHrl+FuXVNM1paeTa/Mrt6F6NiIsjMm/KxW/5Ta9EFNxkpRT7i0ltk0LPtqdwQ0ptqCAMotuO4U3IQixAXvFCPDk3OlrmjnCHXtD+/XXEajBtI7kVOUU3yMZ8OV1BzDmN/rFSHR574iK32j/SaWWFl3MOVyAdKLs3CCPFw2N8xJPumpdltSii90KFCs0YIva+8WtfKbHfTCAvJ6NhoLm2naANqe7aYgggE2U7gT+lGw69TCuhLW3AX7RGvy9VRukHxK1Qi+GRBd28SQBe/KmUuNX6sbsLA3sALE20vRp43H0kgZiBoqgm1+AHHxquYyTEPp1cgXgoRh+1VFNhMk4wRe+guKAx8ItlLCVNbfdOd4P4RWrqQDrXnfoh1sOOw0pRwqzJmJVtFLBWJNvsk16AlxIAbIyFgDluwtnAOW/de1MQVKjmaie+V0V7yf46WaFzK5cjqgCfyEsNN/A+urTVe6HAx4RRKUUs7uFuoID2PaA43ubcAQOFTfnCfbX3hUxcQVg9Q92RtC96hOm8oXZ+KubBowl/9x0j/APlUp5yn2194VUvKpib7NdE7bPLEtl7RsCzk2HC6Ctt8A4esjLsVgHXVHvxtbW3MHjTNVvvex5W/6o2zpJh2WjktwOVtD7KPjcK4YERvqdQEJtz4cv0pRKSdM69wlHdH/Q1MRLBQ1yd2n66bqPh0K3U62N/brSuFwzqCxR7n8B3A7rW40rPhHElgj2MceuU7wovw31UnfAbTNRmpdxIV2lfNH+w/un5V3zV/sN7p+VCo66mu4nXDSvmr/Yb3TQ81f7De6flVUa3x7iNClvNX+w/un5UPNX+w3un5VZW+PcbTGyk91E83sqW0zpm9WdwPgBTxNlyzOkKqQZHVMxBAGYgZmPADfU7096HnDwwPFL1+X6EhV13Fg9gTpofhRYJ8fE5Otyx312X7/wAFPiXtfy/3+lOqRwuGl1vG+4D0W+VOxhZPsP7p+VdfT8QPP6jmdoTFT/RD05fyr/UahfNn+w/un5VO9FY2Uy3VrkJYWIvq269Z1kl4LK00X4qIvbg/xEv5gfaqn96ZipDa8LtPKQrEFhY5TuyrTKTDuAew/un5UTA0sUfkYzRbyP5icSAqSBc72HG194oQwqx3C5KgW04kt67A0vstZCAGRwQNCVI9R0pyuCYSLZGsTmOh07LA/qK5Em7dnbhFbVRA4wWkcDQX01p10cJOKhuSe0f6TRNo4OQysRG5F/stwA7qc9HcK4xMRKOBmNyVIHoniRRF0BSrlfE0GhQoUOygUKFCoUgUKFCoQFC1ChVkBahQoVREC1ChQqEBQoUKjIChQoVZPIFChQqieQKFChUIChQoVCIFChQqIjBQoUKtkQKFChUIChQoVkgKFChVogKFChVFgoUKFaI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04" name="AutoShape 4" descr="data:image/jpeg;base64,/9j/4AAQSkZJRgABAQAAAQABAAD/2wCEAAkGBxQSEhUUExQVFBUXFRgXFRUYGBgXHBoVFBcWFhYXFxQYHSggGBolHRgYIjEhJSkrLi4uGB8zODMsNygtLisBCgoKDg0OGxAQGywlICQsLC0sLCwsLCwvLSwsLC8sNCwsLCwsLCwsLCwsLCwsLCwsLCwsLCwsLCwsLCwsLCwsLP/AABEIAMMBAgMBIgACEQEDEQH/xAAcAAAABwEBAAAAAAAAAAAAAAAAAgMEBQYHAQj/xABHEAACAQIDBAUICAQGAAYDAAABAgMAEQQSIQUxQVEGEyJhcQcUMoGRkqHRI0JSU2JyscEWgrLwJDNDc6LhFTSTo8LiY2SD/8QAGgEAAgMBAQAAAAAAAAAAAAAAAwQAAQIFBv/EADERAAICAQMCAggGAwEAAAAAAAABAhEDBBIhMVETQSIyM1JhcYGxI2KhwdHwBZHhFP/aAAwDAQACEQMRAD8ARweFDgkkixpZtnj7R9nrqLlwjyWyNItvsNb2i9j6xRZMHNxMx783/dc7JKSlxI6mKEXFNokjgxzNItDbnUJiMDiswKySqt9QCCdw5k8fhTc4DEEnM01r6WZbkW3nWw8LVjdL3wnhwv1SdbSkmmtwqAOz5gbt1rd2dQPZm30VMDIBbK/fmkFXul7xaxw9wnWxNuFJHaHcPbUDLgpLaJrw7d91IPgHuDl8bsNT6tw7hWlJ+8Two+59yxHafcPbRDta3BfbVfXANrdBqdBm0A8La+ukTs02y2XhqWJO/du0q935vsTw17n3LB/4+Pw+9Sb9JFH2PeqBbZ509AAHcAbeuuNgjpfLpu0q9694ng/kX6/yTh6Tr+D3v+qIelPJVP8AMflUIcKb3uvqFINBbiPZWlJdzEsX5fuTrdLvwL7x+VJnpifuh7x+VQDxnnSTqedFVAJQryLCemh+6X3j8qL/ABsful94/Kq2Yu+k2iFESiAal2LP/G7fcj3j8qH8bt9yPePyqq9XXerq9sTHpFp/jdvuV94/Kh/G7fcr75+VVbqq51dSokqZav43P3I94/Ku/wAbn7ke8flVVEVHEHfVNRNKM2Wf+Nz9yPePyrv8bH7oe8flVYMPfQ6gc6r0S9ky0fxqfuh7x+VD+NT90PePyqsCHvo5w/fU9E2oz7FkPTU/dD3j8qH8an7oe8flVZEB50YQHmPZUqJmpdiy/wAaH7tfePyp3svpR10qR5AMxtfMTwJ3W7qp/mx5ipTo7CRiIjp6R4fhNU9pdS7GgUKFCsGR/s49lvEfoacSHfTbZ+5vEUrKa5uf2jOpp/ZoSlf+++m0hpWQ03mbShoZEJGptI1KtTVzW0WJsaSajsaTatFibn+/XSLmlHpFhUIJuaTJrrURzWkU2JSGmkhpeU01lNHghbJITY0ixoztSLPTMUJzkdJotcLd1FLVtIE2gV21Fziu5qumVaBeuGgzUphMO8rrHGpZ3YKqjiTuFQptBFpRakelOyhhJURWLAwxuTzZh2rche9RAeqXpK0aUlF0xQGu3pIueVAG9qvaV4g4VqDuLj10Rf73Vxjcj11Vcm5Te0ViAJ3Ee2nCQLxzUbDoGUA+Nxp670+wZ+qVFxuNt4+dU2VGN9RgMKL6ZvG9SuxMJaeM5r2J49xo4C/ZHsp5swKJV7Ivfl3Gqs24JLqWShQoVkVse4HcfEUpIf78b0lgdzeIozmudm9ozsaf2aEnamj05c01kNYSGBpLGNd/tP6A0zaIfi95uPrp5I2lNC1yBxuAB38B47q2iCJjHf7zfOiMo7/aTRw1xSTNVkCOgsfmaSZR+39ijsaRZqhODkiacbd1NnjHM+004JNrcN9u8X1/WkHNEjZiQ2kjHM+2mzoO/wBtOZKbOaPFsUnQi6ikWUUrIaSNHiKyo5lFFKCjk0U1sw0jmUUYoOVcFA1CqQLDlWh+SbY/0jYl1GilYTya4V2t4XHtqhYPDGWRI1tmdgovuBY2ue4b63Lo7hVhBiS+RERVvvIMk5BPIkWPrpXVZNsNvc3GKZmnlLX/ABSf7RHqWaZR8AKqZtYVa/KOf8WPyN8Z5yKqYouH2aLn1OXHKjKndXAOFHHhRWZiu4ZYxyroQX9R/auKP7vR0YFtOArK6mpVtHKaIOWldTN6wQAePaKg/vRoT2deQo+FGt/xKfa/yqMpdaDxqQxBBaw3k7uFSeyB9MnZA1337jTRIwTJfcco/qNDZWOY4tUuMvWMNw3ANbWqVyN5GoLnzLtQoUKoXpDnCHQ0dzSWHOhrjPXOy+0Z1tN7NBJDTSZ6PNKAdWA7rimjyg7iDYd1ZSGEJzN7an+gOz+smM1v8shVP2WNmd/FVIA75BUTgdmvPqtgoNi53X5AfWNX3onhhhsKWZuzqWYce0XJy8yGjAH4RTWlinO35CH+Qy1i2rzMyx8WSWZBeyTzIL77LK4F++wFM5DUz0kw7rPLMVyxyzOUa4PacCUxtyazX5HXlUE7jXu0oWRek6G8Mvw0Fc0lejtSTGspGmwE03dqMWpGQ0WKBSlwIyGkHNKO1IO1MRQpNibUSlUUsbKCx5AE/AV2fBSILtG6jmVI+JFFQu2IE1y9cvQrVGbDCuGheuXubDU8AOfKoim0Wzyd4MNO8psTGoCZvREkhyqzHkBfxJFa7sy2RCB6QDEneS28n+91qok+y22OMEkmoxBJme3+XP2QoHBlUNqDv7VqvRn+iL2sQjacmUEFfeBFc3V25WGxtOPBjnTzEZ8X4RRe1k6w/wBdV25qU6UThsZiNdBIUHhH9GPgtRXWCn8aqKRiTV9ToFGC0TrRXVkHOtckTj3FAnhRt1/y/OuJIOdHTUnXl+9Uupcqa4HyICuvMUphxvv9pP1FcG710phlve/P9LWqn0NpcocQHf3uB7AvzqP2Gb4xDzkb9Hp/A4sv4nP62/ao3o6f8VF+c/0tWsa6mNS/VNFoUKFDBikYrjn+/bQRrA0nI1I5fXZ1tN7NDaZRroL791MsSosdAdDwG+nUjU1n3GsIYovWHw4jRY1FggCj1bz4k3NLQlpIkijF/QklJ0VbRRZMzbgN7c+yKZR40SQ9apAJQnwcA3B8DVwwMKKhWMMqnXtAg3ZQPrcgB4UbA3Ul3OXqFzF9irdOsOqbMK5T2ZoSrMMuZ2btMBvHZLDXgKy9gK1Dyh7OVcFIwbXzlJjna5a6mIot99g2YDuNZc54VrJ5UH0ruLOPTWRrU4WMuyou9jYfGtU6GdD0wiiSUB8SRqTqI727Kd/NqrHCy8+ZY0Y/MhSwZWS+4EFbjuuNabuByr0F0l2cuKw00TLnJicx6AsJVUlCpO45reO6vPRFwKPtoXhm8TyEnQU92Jsc4l7bkFs7AX36BV5saj5a0vozsoJEImBFkDFxpaaQ3Ov2lGW3dWM+Xw4X5lKO+W04uAXDYfMEMZzqOr0Ba0ljmcatdQTcW30XF7QgyOYw/WMoCqSbKRfXfY7++9hUXNipJLdY5a1950Ft7eFSvRzo8+N6zIcioukjX1kNsq5RuFrk7yNOdIRhKTt9Tqzx6fBFLJy/h2K30p2CtuuhykG7ZVI7S2BY5B6LAmxG429VVILWi7U2XPggfOEUCRWVXVrg5bOdRuPZvY77Gs7Wulp5T21LyOVqMeOMk4O0yQ6P7Dkxs6wxbzcsx3Ki+kx+HiSBWo7J8mGHgxGFfrpJGWdCysFCtku+gGoF1G8mkvJLs8DCPMgAeSUxsb2OSLMbA2NiS6cPq1fcLMUkUZY0BR2ZyWZuwUAGdraHN8N1Fc35CbSbCzbKix+HMU4MiOwZXNw2qqVkS+qkBreo6a1WYscFhbORmDgkfhCxzSEjke36zV5lc3W3P9Lftes98rMMcez5BFCSevjWSTfkzDrd5N7HMosOdLSx76QdS28mKly7Mx3kknxJua71QrqrYUc0432MRjxyJ9UK6I+/4UHoAipyXS7D7ZuxnnWUplJiTOQd5FzcC3HSr50J8mPnGHE88rRCQBokQAnJwds3PeAOGvGoLydpmkljBs0gijX/APpII7+ouDW/KgUBVFlUBVHJVFlHsFCU5OUl2ozOkk18TA+kvR6TAyZJGVxrlYAi41ym3C4t4G4qPh5jdl/W1XTyp45XmKggsDlAGvoBQ3/PMPUapkOgJ7lHwNZjJtP5sYh1XyBmyon5nP8AWaj+jQ/xMP5j/S1P8XoqAgnS+hA3gk6+BruwcPGJ4yM976Xykeid5Bo0HSYLOtzXwLvQoUKxQMBbSmzk3pWY01dqRy+uzsaX2SE5WprI2+lJmqc6LdFZsVJm0iWMh7uDckEFQI9CRe1zu141UYOXQJkyxgrbLR0S2ddIy4OWKNFCkWHXWDMSOJX2XYcqntp7SSBRJM2RLhS53AtooPHWo/AbUWACDEAxSLvJ1V9blwwHHeeH6VXvKbtSOTBhI3Dnro2bLewRQ2pNrekVo8GkqOZJOUrfQg/KRtxMRLEkMiyRIme6m46x8w9oUDd9qqeWpMMKK7d9YfLHYJQjSLR5Odm9fjVcjsQDrG5ZiCsQ967fyGtdYceW/wD7rMdk7X/8OwA6pQ+ImcSSFvRjDoDEthqx6vK1v/yVB47pBisSD1q9YunZswXtmy2QGxv4UbcoqhKeKWaW7yND6VdMo8LC7QMsso7K5SCqMfrOw0Nt+UfCsRZrVZtmzGRhh2jRY+2WUKVtZSeemtqrWOAV2UaAED/iP3qoT3NplvF4X1EOsswO+xBtzsb2q4R9KhLdFdoixJyECxJ32kUXHrqmLKAykjMAwJXUXANyNOe6tcw/R3AkJJHAhVlDKbseywuOPI0wtIs658hXJrP/ADyUhp0R6PLindZCyqgVmC2ubkZBfgD2jcfYFaBJg1j6pIoB1asNzZcuZ17Vr6nexO+w76Y7H22rSCAmPrBGqgqdWMaj0+QIZbDmTzqR2cZirmSwY+iCNxtxA4XtSzh4b2sYlleovK31ILpxg5MVDLFHEjApIA/1zNEpcKnd2XQ8Ne+sIxOGaN2Rh2lbKQDfXuI316WRiWfMqxhVe7gEjtAEkMQOV9L7q88bXgK411O8TgH2rRsXRgZM1ryZQGLBmJgQyuGYHgZQTa3dlqxYiaMSJ1wuiq7tdcwX0cjMOWjn+XuqG6JABsVbeWhJ/wDfH7CpDC7QjlnxMSG7wdQklxpeRpLjvCt1ZP5WFCxyc4bipxrJXYlMPtuGXENBFKjuiB5LG9lvlAUjQm9r66AikZNmriPP8PMp6uVo9bcGgRcy96tGDpyrPMDgXwu0zPET1MLWkW1j1E4BC6ntWVlN9wJUc6v77XknFsMrKljnxDrYKoGvVr9ZuVW+KCKN327nnrbGy3wuIkgl9ONipI1BA3MO4imzCtm6Y7CgmjiwMUbS49QZM6kfR9YczecSHTJrYDfoLVl3STYM+Bm6nEKA1sysDdWX7StxF9KY5rkHGUbaREe2gLUauVAlGheSvZoXE4eQkEyh2VbaqsIluSfzKlah0l24uDhL6NIQeqTmRbVuSi+p9VZ50IxQgjgxDDN1WEkyjnJNKURSeAsXN+Smm+OxzzzMZTmZk15DX0VHBQCdO+lXkq+9v9OP2BZOq+S/Xn9xjj1GKiuAqSRuXYm5LIxObtW352JtULH6Ld/7KD+9WUYdY457X/yxc3vxb5VWI2+jPr/QVMMk9yXS+PqNwd1J9a+whtFvo17kHxCikujrf4mL8x/pajbUbQD8K/tROjn/AJmH8x/panYeqJ53+IaLQoUKEWN8UxFra1HvIxvZfabcu7dT3HHdTB1J7K+kTZfzMcq/G1JZPXZ2NN7JF/8AJv0aVlGLmUEknqEOoAU26w3GpuDbuF+Olp2weqnhn3Bj1UneCLgnwUMf5FpwMVh8KiQ9bGgjVUALC9kAA031Gbf2rDLCURlkLajKy3Uoy5s1yLAqzC9PYtqaijjaiUptyZPYqBXGV1VxyYAj2GorbWz4lwmICRol4iTlUC+WzC9t+6mMXSoZVDIC2UZiJBq1hmOg53omN6SLJFJGE7Txuos6nVlIG+3OieE76APGVdSneU7ovHHBHjcOgRWyCaMaD6UDJIo4a6EbtQaqXRjo2ccSFZFCOgkQ5sxR9SVIUgaKw1O8Vo/SXbKPsqeDqpmZMMiyHJ2UkREcXa/C17jkaYeSzBnzQPkB62WQAjKSRHcdq41A1AvmsTuF70DJFJ8DuPK/D5KfttJBFIJlyS+dvnS9wtgVVQeKhQtu61IYXEt5pJckkMEU8bHJYf8AI+2pbp3iBLJO6kWbFFRpoeoj6gk89YvjTbD7Rvh2kcAspsRwLAjJ+q0jkfwv0h/HexEZsBMsxve4jkvfffTf7aru0WPWyafXb4G1WnZE7STyO1rmJt3dkHtqrY1vpJPzt+po+F+m/kgWq8gmz8FJiJUhiTNI5soHtJPIAa3rSNu9HcVgcJAnXmRF7LZBlyuSWC5t7LvAJ4jdrU15Jejwhw3nTr9LP6JO9YB6IHLMQWPdlq37WwQnhlhP10IHcw1Q+IYA+qmJSdUhCEorInNWil4J0niTaWvWxER4pFtbqxGEaREG45Cklu5hVuSVmUFWdlYAoyBJAwNiCCdbePtqj+TDH5cRJCdBNHmAO7PHrax5q0nuVPYiFMIT5tjYcOhJJglyugJ3mMAhkvyoKdqxjLFwm4N9OnyI/wAoaYh4U7ZRlE0+RLraKBUPaIJu1yTvsNB31VOk3RVnWHaeHJeKXJJOh1aJgQHN/rICp13i2tXSPamEtM0+LE80sLw3VGCKjg3SNQDYE2JJ1NqbdAekEMGAyTNZkkdQlsxZWCt6PK5Ya2FajLyRiaWy+3n87/4I7Dn83hxs4DOzzqqAC5usIcG3JesJ9gqZ6D4ZevxsqjRmhQG3pEIZGbv1ca871VttTdW1ohJBAxOUk2+lfK0q77AouQDkFtwq0dCcdeXGIt3XrUZCDcehkZc3ADKp9dBjuWRRfRL+CSlFxcu7/kPtUywYo4sBWR3MYuTbKkQjKsBrctGSD3e1WTaGKYHFTDqIMOolaPtAt1d5ChH19yLfQamwqC25LtLDY144cSuSTPNGrqMgDEsyKSDuOflwPGoHb3SXaWJwksUiRmNyqM8a2Y2KsoAzahjYbtb0xDGt1bvoClke31fqaD5OsCy4XzmXXEYxjiJW42fWNdfqhbG34qhvLjs8PgoprdqGYLf8EwIYe8qmp7ZvSaERRqVK5URNLZRZLADNY7lPDcKr/la23E+zSiNdnmiA0I9Es51/lph8i8U1LkxEt3VxTrRWaihqzQ1uo0zZkdsFD+IQ/BcS5+Mi/Co9WbMDbtZ7EeJs3wv7BUmbJh8It9clx32hww/W9N0jtIWO4gEHvOjfBR7a526m7BZ4ObVPo19g2ONoMR/toPb1lVUGyse5qs2McNDPY3GVR68s5HxtVVLGx/N8DaiaZUmvj+w2mtqfwYntQaHwUfE/KudHf/MxfmP9LUfa249zKP6qL0bP+Ji/Mf6Wp+HqiufjIaHQoUKBZqxhtM7vA0zwgVpolZsqtNErtcCymRQxudBYXpxthrFfA1Gwy2kjN8tpYzm5WdTm9W+lpe0OthdYF8mazhoYgoZcKxLSEPnAVTBwYNKbZiAD4s3C1IzYZXK/4YDWdesBjZeqMLiEEIT275dTxB11qxDo1hwbupla+rSMWJPhew9lcxOxYEHWRwqroysCgsbBhm0G/slqYxwkmuhy8mSLTXIM3L2DSiuA2jAMORAP613NfUajga5enTnMgkwoxMkuFjdUiAlSdVUnsygRP2joG7Jy2va7eFPNpYUYDAynDrlGHgkaPQEXVTZ2JYHNot7g3Iqb2VHZW3ekwFuSsxue8lif5qgvKfjBFsvE85AsS+MrqD/xzH1Us1y7G4vokZBKCcDAdT22LHfqWluSfE1HLiCFaPgzK3uBh+6+yjx7cyYZYQob0gb3tYszDd4/CpjBRwSQdd1dgFYkXOhS9xf1UhK4W5LqzsYskaURv0biPWM1jlyMt+GYlTb4VU3iaSQoouzyFVA4szWAHrNWTZHSNB2WUIpud+gJHAn9Kh9kEtjYSmY3xKFcnpf5gIy6HXlpRsMZKcnJdhbU5Fk5RskG1MXkZYooI48OBGQx9ERqAPr7rC27eCKInSfFJHHJJCrCUMY+rNnBS+a6XO4i2ttdKTGxZW9HDFQbXEmIOtjcZlS27fqK6+wZhb6AC24xzlipJzaJILb9bA6mr3y60B8DEnW5/p2/n9DPsfMryO6AhSzsotqEZmZBfmFNqQ6q19O/fb9BSyx6ez4W0+Fdk4D1nwH9ilNzbo9RPDihjeRrohsmuhUDhqSd+721O9GJQj5mUAB0ZJAGLCUCQRxqBqSztqLj0O+qvFiLuWO5jYj8J9H2aVZZGaMxxRn6WN1LW3HFMVI93sL4hqK1tdiUF4kXjnV1afwLPiuik2JVxIgBfMS0shzZnNy/VxWVWvzB3Wq29ENlxYbCpHEtjr1x+s0w0kLHxGnC1rVIa8bE8baC/Gw5UyWbq8Qb+hKgY/hkQrHn8CHjU+CnnTeLg87myPJ1B0m2IMZDk3SIc0TXIs1rFSR9VhofbwrOOg+zMTiMXMrOYlwzgkMo0mDnqlItvADG+ugHOtcpOLDhXkYBR1mRmIGpdQUJJ49kIPUaLtTuwUZuPQrcuysSkHm6xxSIMuVlIVgykdo5t5tcbtxrPPKuLPHGITBljWQpcMTYsga433Cn1g1t6i+lYF0y2oMVjZ5Qbpm6uP8A24uwLdxILfzVvT6VSyI3n1sljfC5/v7FIfxorHSlJksSLbjaiSL41TVOmau1aNH24iqMNmkjjyQJ6ROtpZG3AG3ZC60CC6tawsgcsT2Qh1DZhvUgHdyNVPpbIxxTJcsY0ih59uKKON/a6t7auHmwGFfCA3dMMNebdpmHqNvernZ4uCjz/wAXcYhGGRttV+/wI6MDzWYh1YFkBIuLsqSZtDYj0h7ar2pF/wAevhe37UgcSbkAnKzBio42At/fcKUjxFlsR6tKZjBxtt3Ze5PjpSHE8AkzEsBdrga6chp4052HgVWdCHUkE6eojnTdNo/gPtFSWycWGlQBLXO+400NbUpLgueOEufMtNChQqqFyG6QSWKeB4Hu5VAzyAgjXUEcfCpvpFvTwP6ioN2pea9I6eH2SPQfQzbHneChmvdsmST/AHI+y/t0P8wqZrKvIzJIqYpgSYw8Q6u+mbK5Zl5NbIO+1uRGowzBxdTcfoeRHA91Nq6s5WRJTaGeKw2Ulk9HeyDhxLL+49Y5FupvqNx491S96g5pMsjhVJU9rS2jXs2hO4kG3er91EjLuAlBvoLw7QjiLLJIiZu2uZgL2GV7X32ygn81ZB5VOmkeNaODDsWhiYuz2IDykZQVv9VQSL8Sxq99NMJ1+FfIp6+NJGhBBUkvG0cgW41ORiQBxUVgoNYm/MNhXcMXq64QiOARFbjKQxBGpe9z3b6pBNaFszBqkUatkLKoDHQ6211pHVNKKvuOY4zb9FmczplYre+UkXHdxFSvQqW20cGf/wBqEe86j96i8VEUdkOpVit997U42JIy4iJ1FzHIsn/pMH/anbVWAUJS9Fdeh6YY1y5+ra/C+ov32rhcHUag6g8wdQfZXAaECMUlRlZlYWZWZWH4lJDD2g0zxzWVj3Bfbv8A1+FWTpvB1eOmFtHySjh/mCzf81eq3JA0jJGtgzMSbnQAAksx4AA3J7qSjCsjPTZdVDLghFPl1YjgQEBlP1dIxprKR2dDwUdr1DnUz0PTrMXhRvvKmbxhPWEnxCmoPaGJDsAgtGgyxg77cWP4mOp8bcKmOgOKWPHQZyAC5AJ07TxSRj4stHqwOo3LG5rrz/pqjaiaQktnhBAIdpIyDxVoZHI9fVikG2mlyFu2UkEgra40NrngeO6jxTrI8JU3s8jEcRkikia/g0q+2jw6nnmhzhcUokOHLXlRBIAd7QszKrd5BUg+APGnt6yvyu4iSDGYOeJzG4hcKw/BITYjiO3uOlcwflbYIBLhg8gHpK+RSeBK2NvVTSxtxtAHJJ0XDyhbf8zwjZTaaYGKK28Zh25PBVPtIrDo9LWqX2vt98cztiDaXMnU20RUGYNGQd3pXzcSNah7EGx0I305pVtbT6i+o5proMtpx9oEDePiKX6Nw9Zi4Q/oq4d7/dwgyv8A8UNLTRBxY0ps7D9SmIk33iMMfPPOQrf+0JfaOdD1GB7ty6BdPnjtUH1GezTJPi0YW6x5us13XzGQk92hrQ5JO1OYwDMIxca2uASNeN7/AAFZlhZ2hZZENmVrj97jlar/ALZ2jNFhBLZc7ZQwtookXh4HnXD1kZSlFLz4/X7HY0zik7+ZQooSNQ3Kljn+18KbRsftEeynCO32v0p5gIpUHQtfUX5aAVJbC/z07NtTx7jUUVY/WPwqQ2AD5xH2idT/AEmqN80XuhQoVmwJA9JW1TwP6iq/K1TXS1rNH4N+oqO2VsmXEPlRbj6zG4VfE2391BkuWx/FL8NI0zyOD/BzHniiPUsUVv1NXcrrmBKt9oaHwPAjxvVS8m+AbDRTQOQSZOuUi+4qqMNeWVfeq3GncbUoqjk6hNZHYHxMtiMybvSyG4vxtmtemcSul7WcE317LDha4uCABpu9e+nTUUVbhF9QXiSQz2hjuwRlN72sTrmAQqotcXYyKPbVJ6e+Twy3xGEA6215ohoJGA7UicA5OpHG9XPBxqcRiG3lWiA1uAepBuBuBObfUmrVmONKzc8ztUeYIYy0ixm4JdUYHQglgpBHA1dcbglaWc2FhALfmbNY+NkrQelPQ5J3OIhVBiLAtcCzlTdSPsyaDXjuPOqQzMTJ2RdlCEXIIK5wQwI0Pa3GkdZui1X95R0dJNST7lE22gXESKNytb2KB+1L7EdV6xtbgAADfY6nX1CpnpDscsiGNA0pY58u8ggkk3Nt9QMeypY2DPGyqDqTuvwosZRyY/75EgpRyqu/3Ns8nm2RiMIqE/SQ2Rhxyf6bezQ961N4jGkNkRczcePIkAXG4EXJIAuN50rDdkbUlwsolhbKwFjfUFTvVhxFaX0F6VJiWlWXLHMz3RdwZGu2VSd5DM5t+Icqzu4CajRyhK10IXyqQTloZnjyoI+rLo1wWzM6hhvXeefjVVmXzdMn+tIo6w39CNrMIvzNoW7rDnW3YthIpjsrZrXDC63LMFzA71zrlPLMKwrbGIEk8jiPqczkmPMWytuYZjv1BPrrLdjGiqXoV0GlSOw8BHNKFlkWNBYm98z6gdXGB9dr2HLfUdTjZ2K6qaKS18kiPbnkYNb4VSOllTeNpHoFWG5bAKcthuFhuHhupnsR4mmxWUr1iSKjgHUAxRNfLwu17njkF91ULEeUhQB1cLEheyWIHa43tvvxPHUacafszb0+HxPnKNeQsTJfdIHN2VhyPw0rcHT5OJLR5JxZfPLZB9HhJOTyp7yow/oNZXWt9N8bHtDY5xEP+lKjsh3owvHIreAkvfiNayOuvpmnGjiZ4uL5DinMUw3OCw8bMPA/saSjhNrkhRzPHfuG87qWjeIcHf2IPXa5/SmGk+oC2ug6GzmbKYvpFa+u7KQLnrAfQsNb7qLjZl7KIbogIzbs7k3d7cjuH4VFK7P23JA4aOyL9dFAIZTvDZrltN16NtzAiMh0N45O0thYAntZQOAtu8KHHJKORQn9GacFKDlH6ojBGudWIvlYG3A2N7GrVjsV5xg52OULkbSxvmXUX101tVWFPNmTdoxsbRy2R9baFhrfwv7aB/kNIskfEj1jz9PMY0OpcJbJdGVqM0uXtVqx/RGMI7xO4yqW7QBHZBNr6HhVQB5Gufjywyq4nSlCUOGKpIalejx/xEf5j/Sah0a1S+wDfERfm/8Aia0zSdovtChQquAAi+wPOXVmvkQEMFKhiTYgXYgAd+tWKGNIkEaJkUbgGQ999W1OtVjGRKxW7qp4Ata/qvrUfNCB/qID3vb96FPHufUcxSqJbIJJo2Drmd14krbXQjKNLW0q3bJ2qs6i46uX60bEX8VI0YVjM8Nv9SP1Sf8A2phJMRb6VtDfsyNv5gg1vCnjfXgxqMcci6cnoF6Les58nfSOefErBJIZEEckgLDtXVQoGfeR2idb7hWiPu9nsvTd2rRypY3Ge1jDZkbrPi2ZbLI8RjNxqEhCNoN2q1K03Sl71WNtrkmZK+AwNUTyj7KylMUmgZhHOtyASwtHL43GQ87rV6BqF6bJfZ+K5rEXH5omVwfatXOO5UysU3CSaMuR2Ho5R4b7bqRxbO6srMLcddxFjTA7TfgUHq/7ri7Rc/WTW9xpSFM7aaGbAg2OhpXBRFnBDZcnbL/YCkdod97WHE2ruKxOfeVOmh3EcteVc64CFEU3LEtLb7QZlRfUBm8X7qleY7DPv9GiwY/p1iZAyqVQMCM2Xt2OjMTuDMLA2FvXrVaJvRBRqyM48cY9Edrl67XDVBTlcrtA1ow0WfyeYxRivN5btBiQYnjzEKXI+jLAHXXs/wA1KdNuhPmLdcpL4Utz7SE7o2PEHcG9vfVoJzGyuvpIwdfFCGHxFXrp90zixUJggLPmCMzblUjqpNx3tcMO6j4skou0cX/IaeLl8zPpMRnJJIuTw0t3AcB3V0GkJE1XxufUKXFdbDk3qzg5sXhyoMDVlwH0+CaMntISF7yozoB6tKrQqy9CpkUziQE3Rcg4Zjm4jUEkKAaHrl+FuXVNM1paeTa/Mrt6F6NiIsjMm/KxW/5Ta9EFNxkpRT7i0ltk0LPtqdwQ0ptqCAMotuO4U3IQixAXvFCPDk3OlrmjnCHXtD+/XXEajBtI7kVOUU3yMZ8OV1BzDmN/rFSHR574iK32j/SaWWFl3MOVyAdKLs3CCPFw2N8xJPumpdltSii90KFCs0YIva+8WtfKbHfTCAvJ6NhoLm2naANqe7aYgggE2U7gT+lGw69TCuhLW3AX7RGvy9VRukHxK1Qi+GRBd28SQBe/KmUuNX6sbsLA3sALE20vRp43H0kgZiBoqgm1+AHHxquYyTEPp1cgXgoRh+1VFNhMk4wRe+guKAx8ItlLCVNbfdOd4P4RWrqQDrXnfoh1sOOw0pRwqzJmJVtFLBWJNvsk16AlxIAbIyFgDluwtnAOW/de1MQVKjmaie+V0V7yf46WaFzK5cjqgCfyEsNN/A+urTVe6HAx4RRKUUs7uFuoID2PaA43ubcAQOFTfnCfbX3hUxcQVg9Q92RtC96hOm8oXZ+KubBowl/9x0j/APlUp5yn2194VUvKpib7NdE7bPLEtl7RsCzk2HC6Ctt8A4esjLsVgHXVHvxtbW3MHjTNVvvex5W/6o2zpJh2WjktwOVtD7KPjcK4YERvqdQEJtz4cv0pRKSdM69wlHdH/Q1MRLBQ1yd2n66bqPh0K3U62N/brSuFwzqCxR7n8B3A7rW40rPhHElgj2MceuU7wovw31UnfAbTNRmpdxIV2lfNH+w/un5V3zV/sN7p+VCo66mu4nXDSvmr/Yb3TQ81f7De6flVUa3x7iNClvNX+w/un5UPNX+w3un5VZW+PcbTGyk91E83sqW0zpm9WdwPgBTxNlyzOkKqQZHVMxBAGYgZmPADfU7096HnDwwPFL1+X6EhV13Fg9gTpofhRYJ8fE5Otyx312X7/wAFPiXtfy/3+lOqRwuGl1vG+4D0W+VOxhZPsP7p+VdfT8QPP6jmdoTFT/RD05fyr/UahfNn+w/un5VO9FY2Uy3VrkJYWIvq269Z1kl4LK00X4qIvbg/xEv5gfaqn96ZipDa8LtPKQrEFhY5TuyrTKTDuAew/un5UTA0sUfkYzRbyP5icSAqSBc72HG194oQwqx3C5KgW04kt67A0vstZCAGRwQNCVI9R0pyuCYSLZGsTmOh07LA/qK5Em7dnbhFbVRA4wWkcDQX01p10cJOKhuSe0f6TRNo4OQysRG5F/stwA7qc9HcK4xMRKOBmNyVIHoniRRF0BSrlfE0GhQoUOygUKFCoUgUKFCoQFC1ChVkBahQoVREC1ChQqEBQoUKjIChQoVZPIFChQqieQKFChUIChQoVCIFChQqIjBQoUKtkQKFChUIChQoVkgKFChVogKFChVFgoUKFaI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Picture 2" descr="https://encrypted-tbn1.gstatic.com/images?q=tbn:ANd9GcSMYnpQqAMNinr6MtwF-7uzU4BRw45hrVK12oNMI-lJ1Ku9AhNUM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916832"/>
            <a:ext cx="3667209" cy="27363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fotoramki.in/risovannie/ramka-photoshop-45.jpg"/>
          <p:cNvPicPr>
            <a:picLocks noChangeAspect="1" noChangeArrowheads="1"/>
          </p:cNvPicPr>
          <p:nvPr/>
        </p:nvPicPr>
        <p:blipFill>
          <a:blip r:embed="rId2" cstate="print"/>
          <a:srcRect t="2506" r="4790" b="1400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043608" y="548681"/>
            <a:ext cx="77768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ru-RU" sz="3200" b="1" i="1" dirty="0" smtClean="0">
                <a:solidFill>
                  <a:srgbClr val="002060"/>
                </a:solidFill>
              </a:rPr>
              <a:t>Условное наклонение</a:t>
            </a: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dirty="0" smtClean="0"/>
              <a:t>обозначает      действия, которые желательны или возможны при определённых условиях. </a:t>
            </a:r>
          </a:p>
          <a:p>
            <a:pPr>
              <a:buFont typeface="Wingdings" pitchFamily="2" charset="2"/>
              <a:buNone/>
            </a:pPr>
            <a:r>
              <a:rPr lang="ru-RU" sz="3200" dirty="0" smtClean="0"/>
              <a:t>   Глаголы в условном наклонении отвечают на вопросы ЧТО ДЕЛАЛ(А) БЫ? ЧТО СДЕЛАЛ(А) БЫ?</a:t>
            </a:r>
          </a:p>
          <a:p>
            <a:pPr>
              <a:buFont typeface="Wingdings" pitchFamily="2" charset="2"/>
              <a:buNone/>
            </a:pPr>
            <a:r>
              <a:rPr lang="ru-RU" sz="3200" dirty="0" smtClean="0"/>
              <a:t>      Образуется оно так:</a:t>
            </a:r>
          </a:p>
          <a:p>
            <a:pPr>
              <a:buFont typeface="Wingdings" pitchFamily="2" charset="2"/>
              <a:buNone/>
            </a:pPr>
            <a:r>
              <a:rPr lang="ru-RU" sz="3200" b="1" i="1" dirty="0" smtClean="0"/>
              <a:t>Глагол в </a:t>
            </a:r>
            <a:r>
              <a:rPr lang="ru-RU" sz="3200" b="1" i="1" dirty="0" err="1" smtClean="0"/>
              <a:t>прош</a:t>
            </a:r>
            <a:r>
              <a:rPr lang="ru-RU" sz="3200" b="1" i="1" dirty="0" smtClean="0"/>
              <a:t>. </a:t>
            </a:r>
            <a:r>
              <a:rPr lang="ru-RU" sz="3200" b="1" i="1" dirty="0" err="1" smtClean="0"/>
              <a:t>вр.+</a:t>
            </a:r>
            <a:r>
              <a:rPr lang="ru-RU" sz="3200" b="1" i="1" dirty="0" smtClean="0"/>
              <a:t> частица БЫ(Б)</a:t>
            </a:r>
          </a:p>
          <a:p>
            <a:pPr>
              <a:buFont typeface="Wingdings" pitchFamily="2" charset="2"/>
              <a:buNone/>
            </a:pPr>
            <a:r>
              <a:rPr lang="ru-RU" sz="3200" dirty="0" smtClean="0"/>
              <a:t>          Сказал бы,   помог бы               </a:t>
            </a:r>
            <a:endParaRPr lang="ru-RU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fotoramki.in/risovannie/ramka-photoshop-45.jpg"/>
          <p:cNvPicPr>
            <a:picLocks noChangeAspect="1" noChangeArrowheads="1"/>
          </p:cNvPicPr>
          <p:nvPr/>
        </p:nvPicPr>
        <p:blipFill>
          <a:blip r:embed="rId2" cstate="print"/>
          <a:srcRect t="2506" r="4790" b="1400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Определите наклонение выделенных глаголов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u="sng" dirty="0" smtClean="0"/>
              <a:t>Берегите</a:t>
            </a:r>
            <a:r>
              <a:rPr lang="ru-RU" dirty="0" smtClean="0"/>
              <a:t> друг друга,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dirty="0" smtClean="0"/>
              <a:t>Добротой </a:t>
            </a:r>
            <a:r>
              <a:rPr lang="ru-RU" u="sng" dirty="0" smtClean="0"/>
              <a:t>согревайте</a:t>
            </a:r>
            <a:r>
              <a:rPr lang="ru-RU" dirty="0" smtClean="0"/>
              <a:t>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u="sng" dirty="0" smtClean="0"/>
              <a:t>Берегите</a:t>
            </a:r>
            <a:r>
              <a:rPr lang="ru-RU" dirty="0" smtClean="0"/>
              <a:t> друг друга,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u="sng" dirty="0" smtClean="0"/>
              <a:t>Обижать не давайте</a:t>
            </a:r>
            <a:r>
              <a:rPr lang="ru-RU" dirty="0" smtClean="0"/>
              <a:t>!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860032" y="2348880"/>
            <a:ext cx="3816424" cy="319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3200" u="sng" dirty="0" smtClean="0"/>
              <a:t>Берегите</a:t>
            </a:r>
            <a:r>
              <a:rPr lang="ru-RU" sz="3200" dirty="0" smtClean="0"/>
              <a:t> друг друга,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3200" dirty="0" smtClean="0"/>
              <a:t>Суету </a:t>
            </a:r>
            <a:r>
              <a:rPr lang="ru-RU" sz="3200" u="sng" dirty="0" smtClean="0"/>
              <a:t>позабудьте,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3200" dirty="0" smtClean="0"/>
              <a:t>И в минуту досуга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3200" dirty="0" smtClean="0"/>
              <a:t>С другом      рядом </a:t>
            </a:r>
            <a:r>
              <a:rPr lang="ru-RU" sz="3200" u="sng" dirty="0" smtClean="0"/>
              <a:t>побудьте!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32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3200" dirty="0" smtClean="0"/>
              <a:t>  О. </a:t>
            </a:r>
            <a:r>
              <a:rPr lang="ru-RU" sz="3200" dirty="0" err="1" smtClean="0"/>
              <a:t>Высотская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pic>
        <p:nvPicPr>
          <p:cNvPr id="30722" name="Picture 2" descr="https://encrypted-tbn2.gstatic.com/images?q=tbn:ANd9GcQuV8m5jnjV2AUyGiPFPRzHBKN4P8UvL2F-CEPlv4EGaHtzHJE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3717032"/>
            <a:ext cx="3331071" cy="24950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727</Words>
  <Application>Microsoft Office PowerPoint</Application>
  <PresentationFormat>Экран (4:3)</PresentationFormat>
  <Paragraphs>142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Слайд 1</vt:lpstr>
      <vt:lpstr>Слайд 2</vt:lpstr>
      <vt:lpstr>Синтаксическая пятиминутка</vt:lpstr>
      <vt:lpstr>Наклонения глаголов</vt:lpstr>
      <vt:lpstr>Определите наклонение выделенных глаголов</vt:lpstr>
      <vt:lpstr>Слайд 6</vt:lpstr>
      <vt:lpstr>Определите наклонение выделенных глаголов</vt:lpstr>
      <vt:lpstr>Слайд 8</vt:lpstr>
      <vt:lpstr>Определите наклонение выделенных глаголов</vt:lpstr>
      <vt:lpstr>Слайд 10</vt:lpstr>
      <vt:lpstr>Смысловые оттенки предложений  с глаголами в повелительном наклонении:</vt:lpstr>
      <vt:lpstr>Исправьте ошибки</vt:lpstr>
      <vt:lpstr>  Вставьте орфограммы. Найдите глаголы в повелительном наклонении. Выделите суффиксы и окончания. </vt:lpstr>
      <vt:lpstr>Сравните глаголы </vt:lpstr>
      <vt:lpstr>Вставьте подходящие по смыслу омонимы</vt:lpstr>
      <vt:lpstr>Запишите текст.</vt:lpstr>
      <vt:lpstr>Слайд 17</vt:lpstr>
      <vt:lpstr>Проверьте</vt:lpstr>
      <vt:lpstr>Занимательная задача. В каком наклонении употреблены подчёркнутые глаголы в стихотворении С. Маршака?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Оксана Николаевна</dc:creator>
  <cp:lastModifiedBy>Пользователь 12</cp:lastModifiedBy>
  <cp:revision>3</cp:revision>
  <dcterms:created xsi:type="dcterms:W3CDTF">2014-02-21T07:32:34Z</dcterms:created>
  <dcterms:modified xsi:type="dcterms:W3CDTF">2023-01-04T03:08:45Z</dcterms:modified>
</cp:coreProperties>
</file>