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0" r:id="rId3"/>
    <p:sldId id="276" r:id="rId4"/>
    <p:sldId id="266" r:id="rId5"/>
    <p:sldId id="262" r:id="rId6"/>
    <p:sldId id="263" r:id="rId7"/>
    <p:sldId id="264" r:id="rId8"/>
    <p:sldId id="267" r:id="rId9"/>
    <p:sldId id="268" r:id="rId10"/>
    <p:sldId id="256" r:id="rId11"/>
    <p:sldId id="257" r:id="rId12"/>
    <p:sldId id="265" r:id="rId13"/>
    <p:sldId id="258" r:id="rId14"/>
    <p:sldId id="259" r:id="rId15"/>
    <p:sldId id="272" r:id="rId16"/>
    <p:sldId id="269" r:id="rId17"/>
    <p:sldId id="273" r:id="rId18"/>
    <p:sldId id="279" r:id="rId19"/>
    <p:sldId id="271" r:id="rId20"/>
    <p:sldId id="261" r:id="rId21"/>
    <p:sldId id="274" r:id="rId22"/>
    <p:sldId id="275" r:id="rId23"/>
    <p:sldId id="27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2C773-126A-4513-ABFB-F29A369C0EA7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47CEB-CFD4-4FDE-B6E5-DED8A179D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A4BE-269A-498E-A71B-4A58DE4F61E7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8F2D-A705-461B-9DB2-E2291B30B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55A2-1ED2-4F90-A204-3B31BB6272A4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DAAC-0905-4748-B0D9-EFDE0B7D6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CF85-9249-4979-A948-13B80F74A8CD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D03C-8D68-4C76-8A92-72EB6F4B6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FD81-1D3B-49A2-A765-50F50417BCDA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9C5E-0DD4-440F-B7E1-E35F4926B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6190E-4782-4D75-8B1E-9BEBF1E3105B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C882-3AED-42AC-9AF4-317996156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87089-79F6-48F8-BC0C-10035670A2AF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984B-3F03-4B7E-AC81-188774F1B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32A-9E54-4C08-80FF-49D5825751D7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3548-69F7-476F-AC78-4F0636FE7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C214-9059-4044-A0CA-A2972C642522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5DCB-011B-463F-8A23-000301A34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816E-1BBC-4AB3-80D4-CFCDA072D63F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B179-4977-4787-B790-3CA0FD59D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4237-8322-49C6-8FC0-665C468EEE73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20E7-F166-43EE-A23C-E4DFB8D6E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A10BF0-FE47-48F1-87AF-17FF2D36130B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99EBF-BE04-40E6-AC22-E136CC59D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stu.ru/win/kultur/kul_img/mus_img/ger_img/terrasa.jpg" TargetMode="External"/><Relationship Id="rId3" Type="http://schemas.openxmlformats.org/officeDocument/2006/relationships/hyperlink" Target="http://whynotra.moy.su/_nw/14/15329.jpg" TargetMode="External"/><Relationship Id="rId7" Type="http://schemas.openxmlformats.org/officeDocument/2006/relationships/hyperlink" Target="http://www.amgerasimov.michmuzei.ru/paints/ger04tropinka.jpg" TargetMode="External"/><Relationship Id="rId2" Type="http://schemas.openxmlformats.org/officeDocument/2006/relationships/hyperlink" Target="http://artclassic.edu.ru/catalog.asp?ob_no=%20165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tclassic.edu.ru/attach.asp?a_no=6457" TargetMode="External"/><Relationship Id="rId5" Type="http://schemas.openxmlformats.org/officeDocument/2006/relationships/hyperlink" Target="http://artclassic.edu.ru/attach.asp?a_no=6487" TargetMode="External"/><Relationship Id="rId10" Type="http://schemas.openxmlformats.org/officeDocument/2006/relationships/hyperlink" Target="http://www.e1.ru/fun/photo/view_pic.php/p/703e63b498f830bd94adb2d3e1d019ba/view.pic" TargetMode="External"/><Relationship Id="rId4" Type="http://schemas.openxmlformats.org/officeDocument/2006/relationships/hyperlink" Target="http://www.amgerasimov.michmuzei.ru/paints/ger00avtoportret.jpg" TargetMode="External"/><Relationship Id="rId9" Type="http://schemas.openxmlformats.org/officeDocument/2006/relationships/hyperlink" Target="http://www.tstu.ru/win/kultur/kul_img/mus_img/ger_img/terr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rtclassic.edu.ru/catalog.asp?ob_no=%2016525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4" descr="minsk_gallery_savitskogo_21-4a2d246c7cea811e7117114d621da2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04813"/>
            <a:ext cx="561657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620713"/>
            <a:ext cx="3598862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Опишите, что вы видите.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7900" y="2276475"/>
            <a:ext cx="4032250" cy="33623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Круглый стол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букет цветов в кувшине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 резные ножки стола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опрокинутый стакан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блеск мокрых поверхностей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тени от предметов.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44" descr="g01208гг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052513"/>
            <a:ext cx="3889375" cy="5184775"/>
          </a:xfrm>
        </p:spPr>
      </p:pic>
      <p:pic>
        <p:nvPicPr>
          <p:cNvPr id="5" name="Picture 44" descr="g01208г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3889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Словарная работа.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Летн</a:t>
            </a:r>
            <a:r>
              <a:rPr lang="ru-RU" b="1" i="1" u="sng" dirty="0" smtClean="0">
                <a:solidFill>
                  <a:srgbClr val="C00000"/>
                </a:solidFill>
              </a:rPr>
              <a:t>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дождь; всё напоен</a:t>
            </a:r>
            <a:r>
              <a:rPr lang="ru-RU" b="1" i="1" u="sng" dirty="0" smtClean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влагой; всё бл</a:t>
            </a:r>
            <a:r>
              <a:rPr lang="ru-RU" b="1" i="1" u="sng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стит; свеж</a:t>
            </a:r>
            <a:r>
              <a:rPr lang="ru-RU" b="1" i="1" u="sng" dirty="0" smtClean="0">
                <a:solidFill>
                  <a:srgbClr val="C00000"/>
                </a:solidFill>
              </a:rPr>
              <a:t>ая</a:t>
            </a:r>
            <a:r>
              <a:rPr lang="en-US" dirty="0" smtClean="0"/>
              <a:t>,</a:t>
            </a:r>
            <a:r>
              <a:rPr lang="ru-RU" dirty="0" smtClean="0"/>
              <a:t> умыт</a:t>
            </a:r>
            <a:r>
              <a:rPr lang="ru-RU" b="1" i="1" u="sng" dirty="0" smtClean="0">
                <a:solidFill>
                  <a:srgbClr val="C00000"/>
                </a:solidFill>
              </a:rPr>
              <a:t>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ливнем листва; на передн</a:t>
            </a:r>
            <a:r>
              <a:rPr lang="ru-RU" b="1" i="1" u="sng" dirty="0" smtClean="0">
                <a:solidFill>
                  <a:srgbClr val="C00000"/>
                </a:solidFill>
              </a:rPr>
              <a:t>ем</a:t>
            </a:r>
            <a:r>
              <a:rPr lang="ru-RU" dirty="0" smtClean="0"/>
              <a:t> и задн</a:t>
            </a:r>
            <a:r>
              <a:rPr lang="ru-RU" b="1" i="1" u="sng" dirty="0" smtClean="0">
                <a:solidFill>
                  <a:srgbClr val="C00000"/>
                </a:solidFill>
              </a:rPr>
              <a:t>ем</a:t>
            </a:r>
            <a:r>
              <a:rPr lang="ru-RU" dirty="0" smtClean="0"/>
              <a:t> плане; пл</a:t>
            </a:r>
            <a:r>
              <a:rPr lang="ru-RU" b="1" i="1" u="sng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м</a:t>
            </a:r>
            <a:r>
              <a:rPr lang="ru-RU" b="1" i="1" u="sng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неют в стекля</a:t>
            </a:r>
            <a:r>
              <a:rPr lang="ru-RU" b="1" i="1" u="sng" dirty="0" smtClean="0">
                <a:solidFill>
                  <a:srgbClr val="C00000"/>
                </a:solidFill>
              </a:rPr>
              <a:t>нн</a:t>
            </a:r>
            <a:r>
              <a:rPr lang="ru-RU" dirty="0" smtClean="0"/>
              <a:t>ом гр</a:t>
            </a:r>
            <a:r>
              <a:rPr lang="ru-RU" b="1" i="1" u="sng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фине розы; влажный блеск</a:t>
            </a:r>
            <a:r>
              <a:rPr lang="en-US" dirty="0" smtClean="0"/>
              <a:t>,</a:t>
            </a:r>
            <a:r>
              <a:rPr lang="ru-RU" dirty="0" smtClean="0"/>
              <a:t>  </a:t>
            </a:r>
            <a:r>
              <a:rPr lang="ru-RU" b="1" i="1" u="sng" dirty="0" smtClean="0">
                <a:solidFill>
                  <a:srgbClr val="C00000"/>
                </a:solidFill>
              </a:rPr>
              <a:t>нея</a:t>
            </a:r>
            <a:r>
              <a:rPr lang="ru-RU" dirty="0" smtClean="0"/>
              <a:t>ркий солнечный свет; всп</a:t>
            </a:r>
            <a:r>
              <a:rPr lang="ru-RU" b="1" i="1" u="sng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м</a:t>
            </a:r>
            <a:r>
              <a:rPr lang="ru-RU" b="1" i="1" u="sng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наю</a:t>
            </a:r>
            <a:r>
              <a:rPr lang="ru-RU" b="1" i="1" u="sng" dirty="0" smtClean="0">
                <a:solidFill>
                  <a:srgbClr val="C00000"/>
                </a:solidFill>
              </a:rPr>
              <a:t>тс</a:t>
            </a:r>
            <a:r>
              <a:rPr lang="ru-RU" dirty="0" smtClean="0"/>
              <a:t>я строки из стих</a:t>
            </a:r>
            <a:r>
              <a:rPr lang="ru-RU" b="1" i="1" u="sng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творения А.Я.Яшина; опр</a:t>
            </a:r>
            <a:r>
              <a:rPr lang="ru-RU" b="1" i="1" u="sng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кинутый ст</a:t>
            </a:r>
            <a:r>
              <a:rPr lang="ru-RU" b="1" i="1" u="sng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кан; скво</a:t>
            </a:r>
            <a:r>
              <a:rPr lang="ru-RU" b="1" i="1" u="sng" dirty="0" smtClean="0">
                <a:solidFill>
                  <a:srgbClr val="C00000"/>
                </a:solidFill>
              </a:rPr>
              <a:t>з</a:t>
            </a:r>
            <a:r>
              <a:rPr lang="ru-RU" dirty="0" smtClean="0"/>
              <a:t>ь густую з</a:t>
            </a:r>
            <a:r>
              <a:rPr lang="ru-RU" b="1" i="1" u="sng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лёную л</a:t>
            </a:r>
            <a:r>
              <a:rPr lang="ru-RU" b="1" i="1" u="sng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ству в</a:t>
            </a:r>
            <a:r>
              <a:rPr lang="ru-RU" b="1" i="1" u="sng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дна крыша с</a:t>
            </a:r>
            <a:r>
              <a:rPr lang="ru-RU" b="1" i="1" u="sng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рая; ощ</a:t>
            </a:r>
            <a:r>
              <a:rPr lang="ru-RU" b="1" i="1" u="sng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щае</a:t>
            </a:r>
            <a:r>
              <a:rPr lang="ru-RU" b="1" i="1" u="sng" dirty="0" smtClean="0">
                <a:solidFill>
                  <a:srgbClr val="C00000"/>
                </a:solidFill>
              </a:rPr>
              <a:t>тс</a:t>
            </a:r>
            <a:r>
              <a:rPr lang="ru-RU" dirty="0" smtClean="0"/>
              <a:t>я свеж</a:t>
            </a:r>
            <a:r>
              <a:rPr lang="ru-RU" b="1" i="1" u="sng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сть воздуха и тиш</a:t>
            </a:r>
            <a:r>
              <a:rPr lang="ru-RU" b="1" i="1" u="sng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на; те</a:t>
            </a:r>
            <a:r>
              <a:rPr lang="ru-RU" b="1" i="1" u="sng" dirty="0" smtClean="0">
                <a:solidFill>
                  <a:srgbClr val="C00000"/>
                </a:solidFill>
              </a:rPr>
              <a:t>рр</a:t>
            </a:r>
            <a:r>
              <a:rPr lang="ru-RU" dirty="0" smtClean="0"/>
              <a:t>аса, п</a:t>
            </a:r>
            <a:r>
              <a:rPr lang="ru-RU" b="1" i="1" u="sng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рила.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1773238"/>
            <a:ext cx="4318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35600" y="1773238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8888" y="2276475"/>
            <a:ext cx="217487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2205038"/>
            <a:ext cx="3587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7900" y="2205038"/>
            <a:ext cx="3603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24075" y="2636838"/>
            <a:ext cx="3603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08400" y="2636838"/>
            <a:ext cx="4318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2708275"/>
            <a:ext cx="144463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25" y="2708275"/>
            <a:ext cx="144463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51050" y="3068638"/>
            <a:ext cx="3603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19475" y="3068638"/>
            <a:ext cx="1444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40425" y="3500438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43663" y="3500438"/>
            <a:ext cx="144462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80288" y="3573463"/>
            <a:ext cx="4318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19475" y="393382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47813" y="4437063"/>
            <a:ext cx="144462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08400" y="4437063"/>
            <a:ext cx="1428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35600" y="4437063"/>
            <a:ext cx="1444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42988" y="4868863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27313" y="4868863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24300" y="4868863"/>
            <a:ext cx="1428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00788" y="4868863"/>
            <a:ext cx="1428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03350" y="5300663"/>
            <a:ext cx="1444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68538" y="5300663"/>
            <a:ext cx="4318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51275" y="5300663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64388" y="5229225"/>
            <a:ext cx="21590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58888" y="5732463"/>
            <a:ext cx="36036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27313" y="5732463"/>
            <a:ext cx="144462" cy="217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Яшин</a:t>
            </a:r>
            <a:br>
              <a:rPr lang="ru-RU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дождя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850" y="1341438"/>
            <a:ext cx="3008313" cy="4691062"/>
          </a:xfrm>
        </p:spPr>
        <p:txBody>
          <a:bodyPr/>
          <a:lstStyle/>
          <a:p>
            <a:pPr eaLnBrk="1" hangingPunct="1"/>
            <a:r>
              <a:rPr lang="ru-RU" sz="1800" b="1" i="1" smtClean="0">
                <a:cs typeface="Times New Roman" pitchFamily="18" charset="0"/>
              </a:rPr>
              <a:t>Дождик прошёл по садовой дорожке.</a:t>
            </a:r>
          </a:p>
          <a:p>
            <a:pPr eaLnBrk="1" hangingPunct="1"/>
            <a:r>
              <a:rPr lang="ru-RU" sz="1800" b="1" i="1" smtClean="0">
                <a:cs typeface="Times New Roman" pitchFamily="18" charset="0"/>
              </a:rPr>
              <a:t>Капли на ветках висят, как серёжки.</a:t>
            </a:r>
          </a:p>
          <a:p>
            <a:pPr eaLnBrk="1" hangingPunct="1"/>
            <a:r>
              <a:rPr lang="ru-RU" sz="1800" b="1" i="1" smtClean="0">
                <a:cs typeface="Times New Roman" pitchFamily="18" charset="0"/>
              </a:rPr>
              <a:t>Тронешь берёзку — она встрепенётся </a:t>
            </a:r>
          </a:p>
          <a:p>
            <a:pPr eaLnBrk="1" hangingPunct="1"/>
            <a:r>
              <a:rPr lang="ru-RU" sz="1800" b="1" i="1" smtClean="0">
                <a:cs typeface="Times New Roman" pitchFamily="18" charset="0"/>
              </a:rPr>
              <a:t>И засмеётся. До слёз засмеётся.</a:t>
            </a:r>
          </a:p>
          <a:p>
            <a:pPr eaLnBrk="1" hangingPunct="1"/>
            <a:r>
              <a:rPr lang="ru-RU" sz="1800" b="1" i="1" smtClean="0">
                <a:cs typeface="Times New Roman" pitchFamily="18" charset="0"/>
              </a:rPr>
              <a:t>Дождь прошуршал по широкому лугу.</a:t>
            </a:r>
          </a:p>
          <a:p>
            <a:pPr eaLnBrk="1" hangingPunct="1"/>
            <a:r>
              <a:rPr lang="ru-RU" sz="1800" b="1" i="1" smtClean="0">
                <a:cs typeface="Times New Roman" pitchFamily="18" charset="0"/>
              </a:rPr>
              <a:t>Даже цветы удивились друг другу: </a:t>
            </a:r>
          </a:p>
          <a:p>
            <a:pPr eaLnBrk="1" hangingPunct="1"/>
            <a:r>
              <a:rPr lang="ru-RU" sz="1800" b="1" i="1" smtClean="0">
                <a:cs typeface="Times New Roman" pitchFamily="18" charset="0"/>
              </a:rPr>
              <a:t>В чашечках листьев, </a:t>
            </a:r>
          </a:p>
          <a:p>
            <a:pPr eaLnBrk="1" hangingPunct="1"/>
            <a:r>
              <a:rPr lang="ru-RU" sz="1800" b="1" i="1" smtClean="0">
                <a:cs typeface="Times New Roman" pitchFamily="18" charset="0"/>
              </a:rPr>
              <a:t>на каждой травинке</a:t>
            </a:r>
          </a:p>
          <a:p>
            <a:pPr eaLnBrk="1" hangingPunct="1"/>
            <a:r>
              <a:rPr lang="ru-RU" sz="1800" b="1" i="1" smtClean="0">
                <a:cs typeface="Times New Roman" pitchFamily="18" charset="0"/>
              </a:rPr>
              <a:t>По огонёчку, по серебринке.</a:t>
            </a:r>
          </a:p>
          <a:p>
            <a:pPr eaLnBrk="1" hangingPunct="1"/>
            <a:endParaRPr lang="ru-RU" smtClean="0"/>
          </a:p>
        </p:txBody>
      </p:sp>
      <p:pic>
        <p:nvPicPr>
          <p:cNvPr id="25603" name="Picture 4" descr="after_rai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549275"/>
            <a:ext cx="5400675" cy="5759450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Синтаксис. Пунктуация.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/>
              <a:t>Запишите предложения, расставьте знаки препинания: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Вспоминаются строки из стихотворения А.Я.Яшина После дождя Капли на ветках висят как серёжки В чашечках листьев на каждой травинке по огонёчку по </a:t>
            </a:r>
            <a:r>
              <a:rPr lang="ru-RU" dirty="0" err="1" smtClean="0"/>
              <a:t>серебринке</a:t>
            </a:r>
            <a:r>
              <a:rPr lang="ru-RU" dirty="0" smtClean="0"/>
              <a:t>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Всё блестит на переднем плане перила скамья пол на террасе и крышка стола.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Пламенеют в стеклянном графине розы на них тоже висят капельки дождя.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Кругом влажный блеск и неяркий солнечный свет и отчётливо ощущается свежесть воздуха и тишина того момента который наступает сразу после дождя.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Проверь себя!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Вспоминаются строки из стихотворения А.Я.Яшина «После дождя»: «Капли на ветках висят , как серёжки», «В чашечках листьев, на каждой травинке по огонёчку, по </a:t>
            </a:r>
            <a:r>
              <a:rPr lang="ru-RU" dirty="0" err="1" smtClean="0"/>
              <a:t>серебринке</a:t>
            </a:r>
            <a:r>
              <a:rPr lang="ru-RU" dirty="0" smtClean="0"/>
              <a:t>».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Всё блестит на переднем плане: перила, скамья, пол на террасе и крышка стола.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Пламенеют в стеклянном графине розы, на них тоже висят капельки дождя.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Кругом влажный блеск и неяркий солнечный свет, и отчётливо ощущается свежесть воздуха и тишина того момента, который наступает сразу после дождя.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Отрывок </a:t>
            </a:r>
            <a:r>
              <a:rPr lang="ru-RU" dirty="0"/>
              <a:t>из повести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</a:t>
            </a:r>
            <a:r>
              <a:rPr lang="ru-RU" dirty="0"/>
              <a:t>. Н. Толстого «</a:t>
            </a:r>
            <a:r>
              <a:rPr lang="ru-RU" dirty="0" smtClean="0"/>
              <a:t>Отрочество»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«Но вот дождь становится мельче; туча начинает разделяться на волнистые облака, </a:t>
            </a:r>
            <a:r>
              <a:rPr lang="ru-RU" b="1" dirty="0">
                <a:solidFill>
                  <a:srgbClr val="C00000"/>
                </a:solidFill>
              </a:rPr>
              <a:t>светлеть</a:t>
            </a:r>
            <a:r>
              <a:rPr lang="ru-RU" dirty="0"/>
              <a:t> в том месте, в котором должно быть солнце, и </a:t>
            </a:r>
            <a:r>
              <a:rPr lang="ru-RU" b="1" dirty="0">
                <a:solidFill>
                  <a:srgbClr val="C00000"/>
                </a:solidFill>
              </a:rPr>
              <a:t>сквозь серовато-белые края тучи чуть виднеется клочок ясной лазури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ru-RU" dirty="0"/>
              <a:t> Через минуту </a:t>
            </a:r>
            <a:r>
              <a:rPr lang="ru-RU" b="1" dirty="0">
                <a:solidFill>
                  <a:srgbClr val="C00000"/>
                </a:solidFill>
              </a:rPr>
              <a:t>робкий луч солнца уже блестит </a:t>
            </a:r>
            <a:r>
              <a:rPr lang="ru-RU" dirty="0"/>
              <a:t>в лужах дороги. Я </a:t>
            </a:r>
            <a:r>
              <a:rPr lang="ru-RU" b="1" dirty="0">
                <a:solidFill>
                  <a:srgbClr val="C00000"/>
                </a:solidFill>
              </a:rPr>
              <a:t>испытываю невыразимо отрадное чувство надежды в жизни. Душа моя улыбается так же, как и освежённая, повеселевшая природа</a:t>
            </a:r>
            <a:r>
              <a:rPr lang="ru-RU" dirty="0"/>
              <a:t>. Я высовываюсь из брички и жадно </a:t>
            </a:r>
            <a:r>
              <a:rPr lang="ru-RU" dirty="0" err="1"/>
              <a:t>впиваю</a:t>
            </a:r>
            <a:r>
              <a:rPr lang="ru-RU" dirty="0"/>
              <a:t> в себя </a:t>
            </a:r>
            <a:r>
              <a:rPr lang="ru-RU" b="1" dirty="0">
                <a:solidFill>
                  <a:srgbClr val="C00000"/>
                </a:solidFill>
              </a:rPr>
              <a:t>душистый воздух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Всё мокро и блестит на солнце, как покрытое лаком</a:t>
            </a:r>
            <a:r>
              <a:rPr lang="ru-RU" dirty="0"/>
              <a:t>. Я не могу усидеть в бричке, бегу к кустам, рву мокрые ветки распустившейся черёмухи, бью себя ими по лицу и </a:t>
            </a:r>
            <a:r>
              <a:rPr lang="ru-RU" b="1" dirty="0">
                <a:solidFill>
                  <a:srgbClr val="C00000"/>
                </a:solidFill>
              </a:rPr>
              <a:t>упиваюсь их чудным запахом</a:t>
            </a:r>
            <a:r>
              <a:rPr lang="ru-RU" dirty="0">
                <a:solidFill>
                  <a:srgbClr val="C00000"/>
                </a:solidFill>
              </a:rPr>
              <a:t>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2827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Подберем синонимы,</a:t>
            </a:r>
            <a:b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чтобы избежать повторов.</a:t>
            </a:r>
            <a:r>
              <a:rPr lang="de-DE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b="1" i="1" smtClean="0"/>
              <a:t>Картина  -</a:t>
            </a:r>
            <a:r>
              <a:rPr lang="ru-RU" sz="4000" i="1" smtClean="0"/>
              <a:t>полотно, пейзаж</a:t>
            </a:r>
          </a:p>
          <a:p>
            <a:pPr eaLnBrk="1" hangingPunct="1">
              <a:buFont typeface="Arial" charset="0"/>
              <a:buNone/>
            </a:pPr>
            <a:endParaRPr lang="de-DE" sz="4000" i="1" smtClean="0"/>
          </a:p>
          <a:p>
            <a:pPr eaLnBrk="1" hangingPunct="1"/>
            <a:r>
              <a:rPr lang="ru-RU" sz="4000" b="1" i="1" smtClean="0"/>
              <a:t>Художник - </a:t>
            </a:r>
            <a:r>
              <a:rPr lang="ru-RU" sz="4000" i="1" smtClean="0"/>
              <a:t>живописец, пейзажист</a:t>
            </a:r>
            <a:endParaRPr lang="de-DE" sz="4000" smtClean="0"/>
          </a:p>
          <a:p>
            <a:pPr eaLnBrk="1" hangingPunct="1"/>
            <a:endParaRPr lang="de-DE" sz="4000" b="1" i="1" smtClean="0"/>
          </a:p>
          <a:p>
            <a:pPr eaLnBrk="1" hangingPunct="1"/>
            <a:r>
              <a:rPr lang="ru-RU" sz="4000" b="1" i="1" smtClean="0"/>
              <a:t>Нарисовал - </a:t>
            </a:r>
            <a:r>
              <a:rPr lang="ru-RU" sz="4000" i="1" smtClean="0"/>
              <a:t>изобразил, показал</a:t>
            </a:r>
            <a:endParaRPr lang="de-DE" sz="4000" smtClean="0"/>
          </a:p>
          <a:p>
            <a:pPr eaLnBrk="1" hangingPunct="1"/>
            <a:endParaRPr lang="de-DE" sz="3600" smtClean="0">
              <a:latin typeface="Calibri" pitchFamily="34" charset="0"/>
            </a:endParaRPr>
          </a:p>
          <a:p>
            <a:pPr eaLnBrk="1" hangingPunct="1"/>
            <a:endParaRPr lang="de-DE" sz="3600" b="1" i="1" smtClean="0">
              <a:latin typeface="Calibri" pitchFamily="34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 и настроение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Цвет в картине имеет большое значение. Художник с помощью цвета создает образ, передает свое отношение к герою, вызывает определенное настроение. Мы видим неяркие, спокойные краски: светло-зелёную и тёмно-зелёную гамму, розовато-жёлтые, бордовый  тона. Эти сочетания создают летнее настроение. Серебристый оттенок на всех предметах рождает ощущение прохлады.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Художник очень </a:t>
            </a:r>
            <a:r>
              <a:rPr lang="ru-RU" dirty="0"/>
              <a:t>любит свой сад, родную природу. Ему нравится изображать изменения в природе</a:t>
            </a:r>
            <a:r>
              <a:rPr lang="ru-RU" dirty="0" smtClean="0"/>
              <a:t>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Нравится ли вам картина? Чем?</a:t>
            </a:r>
            <a:br>
              <a:rPr lang="ru-RU" sz="2400" smtClean="0"/>
            </a:br>
            <a:r>
              <a:rPr lang="ru-RU" sz="2400" smtClean="0"/>
              <a:t>Какое настроение она создаёт?</a:t>
            </a:r>
            <a:br>
              <a:rPr lang="ru-RU" sz="2400" smtClean="0"/>
            </a:br>
            <a:r>
              <a:rPr lang="ru-RU" sz="2400" smtClean="0"/>
              <a:t>Расскажите о своих впечатлениях в 1 – 2 предложениях и запишите их.</a:t>
            </a:r>
          </a:p>
        </p:txBody>
      </p:sp>
      <p:pic>
        <p:nvPicPr>
          <p:cNvPr id="31746" name="Picture 4" descr="after_rai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773238"/>
            <a:ext cx="4895850" cy="4733925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Примерный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план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1. Перед нами картина А. М. Герасимова «После дождя».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2. Мокрая терраса.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3. Сад после дождя.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4. Колорит картины.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5. Настроение, которое создаёт картина.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836613"/>
            <a:ext cx="3008313" cy="116205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Подготовка к сочинению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288" y="1916113"/>
            <a:ext cx="3322637" cy="2881312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C00000"/>
                </a:solidFill>
              </a:rPr>
              <a:t>по картине Александра Михайловича Герасимова «После дождя»</a:t>
            </a:r>
          </a:p>
          <a:p>
            <a:pPr eaLnBrk="1" hangingPunct="1"/>
            <a:endParaRPr lang="ru-RU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792163"/>
            <a:ext cx="4762500" cy="4581525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549275"/>
            <a:ext cx="8424863" cy="5832475"/>
          </a:xfrm>
        </p:spPr>
        <p:txBody>
          <a:bodyPr rtlCol="0">
            <a:normAutofit fontScale="40000" lnSpcReduction="20000"/>
          </a:bodyPr>
          <a:lstStyle/>
          <a:p>
            <a:pPr indent="1984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b="1" i="1" dirty="0" smtClean="0">
                <a:latin typeface="Bookman Old Style" pitchFamily="18" charset="0"/>
              </a:rPr>
              <a:t>«После дождя» — один из лучших пейзажей   художника Александра Михайловича Герасимова. </a:t>
            </a:r>
            <a:r>
              <a:rPr lang="ru-RU" sz="5100" b="1" i="1" dirty="0">
                <a:latin typeface="Bookman Old Style" pitchFamily="18" charset="0"/>
              </a:rPr>
              <a:t>К</a:t>
            </a:r>
            <a:r>
              <a:rPr lang="ru-RU" sz="5100" b="1" i="1" dirty="0" smtClean="0">
                <a:latin typeface="Bookman Old Style" pitchFamily="18" charset="0"/>
              </a:rPr>
              <a:t>ак и другие, эта картина отличается простотой, ясностью и праздничностью.</a:t>
            </a:r>
          </a:p>
          <a:p>
            <a:pPr indent="1984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b="1" i="1" dirty="0" smtClean="0">
                <a:latin typeface="Bookman Old Style" pitchFamily="18" charset="0"/>
              </a:rPr>
              <a:t>Только что прошел сильный летний дождь. Он оставил свои следы на всем. Пропитались влагой кусты и деревья. На мокрых ветках блестит свежая, умытая ливнем листва. «Капли на ветках висят, как сережки», так написал поэт А. Я. Яшин. И еще вспоминаются строки из его стихотворения «После дождя»: «В чашечках листьев, на каждой травинке по огонечку, по </a:t>
            </a:r>
            <a:r>
              <a:rPr lang="ru-RU" sz="5100" b="1" i="1" dirty="0" err="1" smtClean="0">
                <a:latin typeface="Bookman Old Style" pitchFamily="18" charset="0"/>
              </a:rPr>
              <a:t>серебринке</a:t>
            </a:r>
            <a:r>
              <a:rPr lang="ru-RU" sz="5100" b="1" i="1" dirty="0" smtClean="0">
                <a:latin typeface="Bookman Old Style" pitchFamily="18" charset="0"/>
              </a:rPr>
              <a:t>». Блестит всё: и крыша сарая, вдали, на заднем плане, и то, что находится на переднем плане: перила, скамья, пол на террасе, крышка стола. Всё напоминает о бушевавшей стихии. На всех этих предметах еще много воды. Пламенеют в стеклянном графине розы, на них тоже висят капельки дождя. А рядом лежит опрокинутый стакан: видно, дождь был сильный.</a:t>
            </a:r>
          </a:p>
          <a:p>
            <a:pPr indent="1984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b="1" i="1" dirty="0" smtClean="0">
                <a:latin typeface="Bookman Old Style" pitchFamily="18" charset="0"/>
              </a:rPr>
              <a:t>Кругом влажный блеск, неяркий солнечный свет, пробивающийся сквозь расступающиеся облака, и отчетливо ощущается свежесть воздуха и тишина того момента, который наступил сразу после дождя.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2636838"/>
            <a:ext cx="6400800" cy="17526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C00000"/>
                </a:solidFill>
              </a:rPr>
              <a:t>Написать черновик сочинения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5400" b="1" smtClean="0">
              <a:solidFill>
                <a:srgbClr val="C0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5400" b="1" smtClean="0">
                <a:solidFill>
                  <a:srgbClr val="C00000"/>
                </a:solidFill>
              </a:rPr>
              <a:t>СПАСИБО ЗА РАБОТУ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684213" y="188913"/>
            <a:ext cx="77755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Литература:</a:t>
            </a:r>
            <a:r>
              <a:rPr lang="ru-RU">
                <a:latin typeface="Calibri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</a:rPr>
              <a:t> Русский язык. 6 класс. Учеб. Для общеобразоват. учреждений. В 2ч. /( М.Т.Баранов, Т.А.Ладыженская, Л.Т. Тростенцова и др.; науч. ред. Н.М.Шанский) - М.: Просвещение, 20013.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Ходякова Л.А. Использование живописи в преподавании русского языка. -  М.: Просвещение. 1983</a:t>
            </a:r>
            <a:endParaRPr lang="en-US">
              <a:latin typeface="Calibri" pitchFamily="34" charset="0"/>
            </a:endParaRP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611188" y="2060575"/>
            <a:ext cx="80645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Интернет-ресурсы: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Российский общеобразовательный портал. Коллекция: МХК. Герасимов А.М. - </a:t>
            </a:r>
            <a:r>
              <a:rPr lang="fr-FR">
                <a:latin typeface="Calibri" pitchFamily="34" charset="0"/>
                <a:hlinkClick r:id="rId2"/>
              </a:rPr>
              <a:t>http://artclassic.edu.ru/catalog.asp?ob_no=%2016527</a:t>
            </a:r>
            <a:r>
              <a:rPr lang="ru-RU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шаблон - </a:t>
            </a:r>
            <a:r>
              <a:rPr lang="de-DE">
                <a:latin typeface="Calibri" pitchFamily="34" charset="0"/>
                <a:hlinkClick r:id="rId3"/>
              </a:rPr>
              <a:t>http://whynotra.moy.su/_nw/14/15329.jpg</a:t>
            </a:r>
            <a:r>
              <a:rPr lang="ru-RU">
                <a:latin typeface="Calibri" pitchFamily="34" charset="0"/>
              </a:rPr>
              <a:t> </a:t>
            </a:r>
            <a:endParaRPr lang="de-DE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Картины А.М.Герасимова:</a:t>
            </a:r>
          </a:p>
          <a:p>
            <a:pPr>
              <a:buFont typeface="Arial" charset="0"/>
              <a:buChar char="•"/>
            </a:pPr>
            <a:r>
              <a:rPr lang="de-DE">
                <a:latin typeface="Calibri" pitchFamily="34" charset="0"/>
                <a:hlinkClick r:id="rId4"/>
              </a:rPr>
              <a:t>http://www.amgerasimov.michmuzei.ru/paints/ger00avtoportret.jpg</a:t>
            </a:r>
            <a:endParaRPr lang="ru-RU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de-DE">
                <a:latin typeface="Calibri" pitchFamily="34" charset="0"/>
                <a:hlinkClick r:id="rId5"/>
              </a:rPr>
              <a:t>http://artclassic.edu.ru/attach.asp?a_no=6487</a:t>
            </a:r>
            <a:endParaRPr lang="ru-RU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de-DE">
                <a:latin typeface="Calibri" pitchFamily="34" charset="0"/>
                <a:hlinkClick r:id="rId6"/>
              </a:rPr>
              <a:t>http://artclassic.edu.ru/attach.asp?a_no=6457</a:t>
            </a:r>
            <a:endParaRPr lang="ru-RU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de-DE">
                <a:latin typeface="Calibri" pitchFamily="34" charset="0"/>
                <a:hlinkClick r:id="rId7"/>
              </a:rPr>
              <a:t>http://www.amgerasimov.michmuzei.ru/paints/ger04tropinka.jpg</a:t>
            </a:r>
            <a:r>
              <a:rPr lang="ru-RU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</a:t>
            </a:r>
            <a:r>
              <a:rPr lang="de-DE">
                <a:latin typeface="Calibri" pitchFamily="34" charset="0"/>
                <a:hlinkClick r:id="rId8"/>
              </a:rPr>
              <a:t>http://www.tstu.ru/win/kultur/kul_img/mus_img/ger_img/terrasa.jpg</a:t>
            </a:r>
            <a:endParaRPr lang="ru-RU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Дом-музей - </a:t>
            </a:r>
            <a:r>
              <a:rPr lang="de-DE">
                <a:latin typeface="Calibri" pitchFamily="34" charset="0"/>
                <a:hlinkClick r:id="rId9"/>
              </a:rPr>
              <a:t>http://www.tstu.ru/win/kultur/kul_img/mus_img/ger_img/terr.jpg</a:t>
            </a:r>
            <a:endParaRPr lang="ru-RU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После дождя</a:t>
            </a:r>
            <a:r>
              <a:rPr lang="en-US">
                <a:latin typeface="Calibri" pitchFamily="34" charset="0"/>
              </a:rPr>
              <a:t>  - </a:t>
            </a:r>
            <a:r>
              <a:rPr lang="de-DE">
                <a:latin typeface="Times New Roman" pitchFamily="18" charset="0"/>
                <a:hlinkClick r:id="rId10"/>
              </a:rPr>
              <a:t>http://www.e1.ru/fun/photo/view_pic.php/p/</a:t>
            </a:r>
          </a:p>
          <a:p>
            <a:r>
              <a:rPr lang="de-DE">
                <a:latin typeface="Times New Roman" pitchFamily="18" charset="0"/>
                <a:hlinkClick r:id="rId10"/>
              </a:rPr>
              <a:t>703e63b498f830bd94adb2d3e1d019ba/view.pic</a:t>
            </a:r>
            <a:r>
              <a:rPr lang="ru-RU">
                <a:latin typeface="Times New Roman" pitchFamily="18" charset="0"/>
              </a:rPr>
              <a:t> </a:t>
            </a:r>
            <a:endParaRPr lang="de-DE">
              <a:latin typeface="Times New Roman" pitchFamily="18" charset="0"/>
            </a:endParaRPr>
          </a:p>
          <a:p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87450" y="1557338"/>
            <a:ext cx="69850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познакомиться с произведением русской живописи начала 20 века; 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собрать материалы, необходимые для написания сочинения; 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обогатить речь, расширить кругозор путем ознакомления с произведениями живописи.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Давайте повторим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4040188" cy="639763"/>
          </a:xfrm>
        </p:spPr>
        <p:txBody>
          <a:bodyPr/>
          <a:lstStyle/>
          <a:p>
            <a:pPr eaLnBrk="1" hangingPunct="1"/>
            <a:r>
              <a:rPr lang="ru-RU" i="1" smtClean="0"/>
              <a:t>Жанры живописи</a:t>
            </a:r>
          </a:p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i="1" smtClean="0"/>
              <a:t>Портрет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ru-RU" i="1" smtClean="0"/>
          </a:p>
          <a:p>
            <a:pPr algn="ctr" eaLnBrk="1" hangingPunct="1">
              <a:spcBef>
                <a:spcPct val="0"/>
              </a:spcBef>
            </a:pPr>
            <a:r>
              <a:rPr lang="ru-RU" i="1" smtClean="0"/>
              <a:t>Натюрморт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ru-RU" i="1" smtClean="0"/>
          </a:p>
          <a:p>
            <a:pPr algn="ctr" eaLnBrk="1" hangingPunct="1">
              <a:spcBef>
                <a:spcPct val="0"/>
              </a:spcBef>
            </a:pPr>
            <a:r>
              <a:rPr lang="ru-RU" i="1" smtClean="0"/>
              <a:t>пейзаж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ru-RU" b="1" i="1" smtClean="0"/>
          </a:p>
          <a:p>
            <a:pPr algn="ctr" eaLnBrk="1" hangingPunct="1">
              <a:spcBef>
                <a:spcPct val="0"/>
              </a:spcBef>
            </a:pPr>
            <a:endParaRPr lang="ru-RU" b="1" i="1" smtClean="0"/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ru-RU" i="1" smtClean="0"/>
          </a:p>
          <a:p>
            <a:pPr eaLnBrk="1" hangingPunct="1"/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Типы текстов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b="1" i="1" smtClean="0"/>
          </a:p>
          <a:p>
            <a:pPr eaLnBrk="1" hangingPunct="1"/>
            <a:r>
              <a:rPr lang="ru-RU" smtClean="0"/>
              <a:t>Повествование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r>
              <a:rPr lang="ru-RU" smtClean="0"/>
              <a:t>Описание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r>
              <a:rPr lang="ru-RU" smtClean="0"/>
              <a:t>Рассуждение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Bookman Old Style" pitchFamily="18" charset="0"/>
              </a:rPr>
              <a:t>Александр Михайлович Герасимов</a:t>
            </a:r>
            <a:endParaRPr lang="ru-RU" dirty="0"/>
          </a:p>
        </p:txBody>
      </p:sp>
      <p:pic>
        <p:nvPicPr>
          <p:cNvPr id="17410" name="Picture 8" descr="gerasimo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2276475"/>
            <a:ext cx="3024188" cy="3949700"/>
          </a:xfrm>
        </p:spPr>
      </p:pic>
      <p:pic>
        <p:nvPicPr>
          <p:cNvPr id="17411" name="Picture 5" descr="2270042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16113"/>
            <a:ext cx="33639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>
            <a:off x="4787900" y="1557338"/>
            <a:ext cx="2474913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(1881 - 1963)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3395662" cy="669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Семейный портрет</a:t>
            </a:r>
            <a:endParaRPr lang="ru-RU" sz="2800" dirty="0"/>
          </a:p>
        </p:txBody>
      </p:sp>
      <p:pic>
        <p:nvPicPr>
          <p:cNvPr id="18434" name="Picture 5" descr="attac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1484313"/>
            <a:ext cx="5319712" cy="43719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180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А.М. Герасимов родился  в купеческой семье в Козлове (ныне Мичуринск), учился в Московском училище живописи, ваяния и зодчества. Портретист, пейзажист, мастер тематической картины. Народный художник СССР, действительный член АХ СССР, доктор искусствоведения.</a:t>
            </a:r>
            <a:endParaRPr lang="de-DE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32363" y="404813"/>
            <a:ext cx="3970337" cy="60483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latin typeface="Bookman Old Style" pitchFamily="18" charset="0"/>
              </a:rPr>
              <a:t>К 1935 году, написав множество портретов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latin typeface="Bookman Old Style" pitchFamily="18" charset="0"/>
              </a:rPr>
              <a:t>    В. И. Ленина,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latin typeface="Bookman Old Style" pitchFamily="18" charset="0"/>
              </a:rPr>
              <a:t>   И. В. Сталина и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latin typeface="Bookman Old Style" pitchFamily="18" charset="0"/>
              </a:rPr>
              <a:t>   других советских руководителей,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latin typeface="Bookman Old Style" pitchFamily="18" charset="0"/>
              </a:rPr>
              <a:t>   А. М. Герасимов,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latin typeface="Bookman Old Style" pitchFamily="18" charset="0"/>
              </a:rPr>
              <a:t>    устав от борьбы за официальное признание и успех,  уехал отдохнуть в свой родной и любимый город Козлов. Здесь и была создана «</a:t>
            </a:r>
            <a:r>
              <a:rPr lang="ru-RU" b="1" i="1" dirty="0" smtClean="0">
                <a:latin typeface="Bookman Old Style" pitchFamily="18" charset="0"/>
                <a:hlinkClick r:id="rId2"/>
              </a:rPr>
              <a:t>Мокрая терраса</a:t>
            </a:r>
            <a:r>
              <a:rPr lang="ru-RU" b="1" i="1" dirty="0" smtClean="0">
                <a:latin typeface="Bookman Old Style" pitchFamily="18" charset="0"/>
              </a:rPr>
              <a:t>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945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after_ra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04813"/>
            <a:ext cx="4537075" cy="5400675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163" y="188913"/>
            <a:ext cx="3008312" cy="2376487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rgbClr val="CC6600"/>
                </a:solidFill>
                <a:latin typeface="Calibri" pitchFamily="34" charset="0"/>
              </a:rPr>
              <a:t>История создания картины </a:t>
            </a:r>
            <a:br>
              <a:rPr lang="ru-RU" sz="3200" i="1" smtClean="0">
                <a:solidFill>
                  <a:srgbClr val="CC6600"/>
                </a:solidFill>
                <a:latin typeface="Calibri" pitchFamily="34" charset="0"/>
              </a:rPr>
            </a:br>
            <a:r>
              <a:rPr lang="ru-RU" sz="3200" i="1" smtClean="0">
                <a:solidFill>
                  <a:srgbClr val="CC6600"/>
                </a:solidFill>
                <a:latin typeface="Calibri" pitchFamily="34" charset="0"/>
              </a:rPr>
              <a:t>«После дождя»</a:t>
            </a:r>
            <a:r>
              <a:rPr lang="de-DE" i="1" smtClean="0">
                <a:solidFill>
                  <a:srgbClr val="CC6600"/>
                </a:solidFill>
                <a:latin typeface="Calibri" pitchFamily="34" charset="0"/>
              </a:rPr>
              <a:t/>
            </a:r>
            <a:br>
              <a:rPr lang="de-DE" i="1" smtClean="0">
                <a:solidFill>
                  <a:srgbClr val="CC6600"/>
                </a:solidFill>
                <a:latin typeface="Calibri" pitchFamily="34" charset="0"/>
              </a:rPr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636838"/>
            <a:ext cx="7239000" cy="39671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200" i="1" smtClean="0"/>
              <a:t> Я сделал этюд в три часа.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200" i="1" smtClean="0"/>
              <a:t> Произошло это так: я писал на террасе групповой портрет моей семьи. Припекало солнце, яркими пятнами разбегаясь по зелени. И вдруг набежали тучи. Порывистый ветер, срывая лепестки роз и рассыпая их по столу, опрокинул стакан с водой. Хлынул дождь, и моё семейство скрылось в доме. А меня охватил  неожиданный восторг. От свежей зелени и сверкающих потоков воды, залившей стол с букетом роз, скамейку и половицы. К счастью, оказался под руками подрамок с холстом, и я лихорадочно начал писать. Не понадобилось ничего переставлять или добавлять, - настолько было прекрасно всё, что находилось перед моими глазами.</a:t>
            </a:r>
            <a:endParaRPr lang="ru-RU" sz="2200" smtClean="0"/>
          </a:p>
        </p:txBody>
      </p:sp>
      <p:sp>
        <p:nvSpPr>
          <p:cNvPr id="20483" name="Текст 3"/>
          <p:cNvSpPr>
            <a:spLocks noGrp="1"/>
          </p:cNvSpPr>
          <p:nvPr>
            <p:ph type="body" sz="half" idx="2"/>
          </p:nvPr>
        </p:nvSpPr>
        <p:spPr>
          <a:xfrm>
            <a:off x="827088" y="549275"/>
            <a:ext cx="1296987" cy="13668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2143125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Беседа по картине</a:t>
            </a:r>
            <a:r>
              <a:rPr lang="de-DE" i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i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cs typeface="Times New Roman" pitchFamily="18" charset="0"/>
              </a:rPr>
              <a:t>Что изображено на картине?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cs typeface="Times New Roman" pitchFamily="18" charset="0"/>
              </a:rPr>
              <a:t>    К какому жанру вы отнесете картину А.М. Герасимова?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cs typeface="Times New Roman" pitchFamily="18" charset="0"/>
              </a:rPr>
              <a:t>   По каким деталям картины мы догадываемся,  что только что прошел дождь?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cs typeface="Times New Roman" pitchFamily="18" charset="0"/>
              </a:rPr>
              <a:t>   Удалось ли художнику передать ощущение свежести после дождя?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cs typeface="Times New Roman" pitchFamily="18" charset="0"/>
              </a:rPr>
              <a:t>   У картины два названия. Как вы думаете почему? Какое из названий более точно передает авторский замысел?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cs typeface="Times New Roman" pitchFamily="18" charset="0"/>
              </a:rPr>
              <a:t>   К какому типу текста будет отнесено ваше сочинение?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CC6600"/>
                </a:solidFill>
                <a:cs typeface="Times New Roman" pitchFamily="18" charset="0"/>
                <a:hlinkClick r:id="rId2" action="ppaction://hlinksldjump"/>
              </a:rPr>
              <a:t>А. М. Герасимова </a:t>
            </a:r>
          </a:p>
          <a:p>
            <a:pPr algn="ctr" eaLnBrk="1" hangingPunct="1"/>
            <a:r>
              <a:rPr lang="ru-RU" b="1" i="1" smtClean="0">
                <a:solidFill>
                  <a:srgbClr val="CC6600"/>
                </a:solidFill>
                <a:cs typeface="Times New Roman" pitchFamily="18" charset="0"/>
                <a:hlinkClick r:id="rId2" action="ppaction://hlinksldjump"/>
              </a:rPr>
              <a:t>«После дождя (Мокрая терраса)»</a:t>
            </a:r>
            <a:endParaRPr lang="de-DE" b="1" i="1" smtClean="0">
              <a:solidFill>
                <a:srgbClr val="CC6600"/>
              </a:solidFill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05038"/>
            <a:ext cx="31686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1017</Words>
  <Application>Microsoft Office PowerPoint</Application>
  <PresentationFormat>Экран (4:3)</PresentationFormat>
  <Paragraphs>110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Calibri</vt:lpstr>
      <vt:lpstr>Bookman Old Style</vt:lpstr>
      <vt:lpstr>Wingdings</vt:lpstr>
      <vt:lpstr>Тема Office</vt:lpstr>
      <vt:lpstr>Слайд 1</vt:lpstr>
      <vt:lpstr>Подготовка к сочинению</vt:lpstr>
      <vt:lpstr>Цели:</vt:lpstr>
      <vt:lpstr>Давайте повторим</vt:lpstr>
      <vt:lpstr>Александр Михайлович Герасимов</vt:lpstr>
      <vt:lpstr>Семейный портрет</vt:lpstr>
      <vt:lpstr>Слайд 7</vt:lpstr>
      <vt:lpstr>История создания картины  «После дождя» </vt:lpstr>
      <vt:lpstr>Беседа по картине </vt:lpstr>
      <vt:lpstr>Опишите, что вы видите. </vt:lpstr>
      <vt:lpstr>Словарная работа.</vt:lpstr>
      <vt:lpstr>А. Яшин После дождя </vt:lpstr>
      <vt:lpstr>Синтаксис. Пунктуация.</vt:lpstr>
      <vt:lpstr>Проверь себя!</vt:lpstr>
      <vt:lpstr>Отрывок из повести  Л. Н. Толстого «Отрочество»</vt:lpstr>
      <vt:lpstr>Подберем синонимы,  чтобы избежать повторов. </vt:lpstr>
      <vt:lpstr>Цвет и настроение</vt:lpstr>
      <vt:lpstr>Нравится ли вам картина? Чем? Какое настроение она создаёт? Расскажите о своих впечатлениях в 1 – 2 предложениях и запишите их.</vt:lpstr>
      <vt:lpstr>Примерный план</vt:lpstr>
      <vt:lpstr>Слайд 20</vt:lpstr>
      <vt:lpstr>Домашнее задание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Николаевна</dc:creator>
  <cp:lastModifiedBy>Windows_Seven</cp:lastModifiedBy>
  <cp:revision>65</cp:revision>
  <dcterms:created xsi:type="dcterms:W3CDTF">2014-09-18T15:19:35Z</dcterms:created>
  <dcterms:modified xsi:type="dcterms:W3CDTF">2017-10-02T15:20:18Z</dcterms:modified>
</cp:coreProperties>
</file>