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2" r:id="rId5"/>
    <p:sldId id="261" r:id="rId6"/>
    <p:sldId id="271" r:id="rId7"/>
    <p:sldId id="264" r:id="rId8"/>
    <p:sldId id="265" r:id="rId9"/>
    <p:sldId id="266" r:id="rId10"/>
    <p:sldId id="267" r:id="rId11"/>
    <p:sldId id="268" r:id="rId12"/>
    <p:sldId id="269" r:id="rId13"/>
    <p:sldId id="25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66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978E568-A134-4779-BC8B-68F6803A5D5C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FD8571D-6987-44C6-ABEB-79C776632FF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70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E568-A134-4779-BC8B-68F6803A5D5C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571D-6987-44C6-ABEB-79C776632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77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E568-A134-4779-BC8B-68F6803A5D5C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571D-6987-44C6-ABEB-79C776632FF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171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E568-A134-4779-BC8B-68F6803A5D5C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571D-6987-44C6-ABEB-79C776632FF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507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E568-A134-4779-BC8B-68F6803A5D5C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571D-6987-44C6-ABEB-79C776632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218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E568-A134-4779-BC8B-68F6803A5D5C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571D-6987-44C6-ABEB-79C776632FF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611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E568-A134-4779-BC8B-68F6803A5D5C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571D-6987-44C6-ABEB-79C776632FF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834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E568-A134-4779-BC8B-68F6803A5D5C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571D-6987-44C6-ABEB-79C776632FF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768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E568-A134-4779-BC8B-68F6803A5D5C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571D-6987-44C6-ABEB-79C776632FF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22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E568-A134-4779-BC8B-68F6803A5D5C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571D-6987-44C6-ABEB-79C776632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26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E568-A134-4779-BC8B-68F6803A5D5C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571D-6987-44C6-ABEB-79C776632FF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23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E568-A134-4779-BC8B-68F6803A5D5C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571D-6987-44C6-ABEB-79C776632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59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E568-A134-4779-BC8B-68F6803A5D5C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571D-6987-44C6-ABEB-79C776632FF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15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E568-A134-4779-BC8B-68F6803A5D5C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571D-6987-44C6-ABEB-79C776632FF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11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E568-A134-4779-BC8B-68F6803A5D5C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571D-6987-44C6-ABEB-79C776632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40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E568-A134-4779-BC8B-68F6803A5D5C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571D-6987-44C6-ABEB-79C776632FF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70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E568-A134-4779-BC8B-68F6803A5D5C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571D-6987-44C6-ABEB-79C776632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42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78E568-A134-4779-BC8B-68F6803A5D5C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D8571D-6987-44C6-ABEB-79C776632F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67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Михаил Юрьевич Лермонтов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</a:rPr>
              <a:t>«Песнь про царя Ивана Васильевича, молодого опричника и удалого  купца Калашникова»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7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2732" y="759855"/>
            <a:ext cx="6555347" cy="10045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Поэтика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42456" y="2588654"/>
            <a:ext cx="65682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272723"/>
                </a:solidFill>
                <a:effectLst/>
                <a:latin typeface="+mj-lt"/>
              </a:rPr>
              <a:t>Произведение написано как стилизация под русский народный эпос. </a:t>
            </a:r>
          </a:p>
          <a:p>
            <a:r>
              <a:rPr lang="ru-RU" sz="2000" b="0" i="0" dirty="0" smtClean="0">
                <a:solidFill>
                  <a:srgbClr val="272723"/>
                </a:solidFill>
                <a:effectLst/>
                <a:latin typeface="+mj-lt"/>
              </a:rPr>
              <a:t>Жанр — поэма.</a:t>
            </a:r>
          </a:p>
          <a:p>
            <a:r>
              <a:rPr lang="ru-RU" sz="2000" b="0" i="0" dirty="0" smtClean="0">
                <a:solidFill>
                  <a:srgbClr val="272723"/>
                </a:solidFill>
                <a:effectLst/>
                <a:latin typeface="+mj-lt"/>
              </a:rPr>
              <a:t> Стихотворный метр — белый стих.</a:t>
            </a:r>
          </a:p>
          <a:p>
            <a:r>
              <a:rPr lang="ru-RU" sz="2000" b="0" i="0" dirty="0" smtClean="0">
                <a:solidFill>
                  <a:srgbClr val="272723"/>
                </a:solidFill>
                <a:effectLst/>
                <a:latin typeface="+mj-lt"/>
              </a:rPr>
              <a:t>Уже в самом названии «Песни...» («Песня про царя Ивана Васильевича, молодого опричника и удалого купца Калашникова») заметна фольклорная особенность — такие длинные и подробные названия были свойственны для произведений народного творчества. Герои в названии перечислены в соответствии с их социальным статусом, а не с ролью в произведении.</a:t>
            </a:r>
            <a:endParaRPr lang="ru-RU" sz="2000" b="0" i="0" dirty="0">
              <a:solidFill>
                <a:srgbClr val="272723"/>
              </a:solidFill>
              <a:effectLst/>
              <a:latin typeface="+mj-lt"/>
            </a:endParaRPr>
          </a:p>
        </p:txBody>
      </p:sp>
      <p:pic>
        <p:nvPicPr>
          <p:cNvPr id="4" name="Picture 2" descr="ИПСС III с.265 Песн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32" y="1919243"/>
            <a:ext cx="3075709" cy="439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5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32609" y="2434108"/>
            <a:ext cx="57826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72723"/>
                </a:solidFill>
                <a:effectLst/>
                <a:latin typeface="Verdana" panose="020B0604030504040204" pitchFamily="34" charset="0"/>
              </a:rPr>
              <a:t>Произведение начинается так: «Ой, ты гой </a:t>
            </a:r>
            <a:r>
              <a:rPr lang="ru-RU" b="0" i="0" dirty="0" err="1" smtClean="0">
                <a:solidFill>
                  <a:srgbClr val="272723"/>
                </a:solidFill>
                <a:effectLst/>
                <a:latin typeface="Verdana" panose="020B0604030504040204" pitchFamily="34" charset="0"/>
              </a:rPr>
              <a:t>еси</a:t>
            </a:r>
            <a:r>
              <a:rPr lang="ru-RU" b="0" i="0" dirty="0" smtClean="0">
                <a:solidFill>
                  <a:srgbClr val="272723"/>
                </a:solidFill>
                <a:effectLst/>
                <a:latin typeface="Verdana" panose="020B0604030504040204" pitchFamily="34" charset="0"/>
              </a:rPr>
              <a:t>...» Подобные запевы характерны для народных былин, сказов. Это традиционное приветствие старой Руси.</a:t>
            </a:r>
          </a:p>
          <a:p>
            <a:r>
              <a:rPr lang="ru-RU" b="0" i="0" dirty="0" smtClean="0">
                <a:solidFill>
                  <a:srgbClr val="272723"/>
                </a:solidFill>
                <a:effectLst/>
                <a:latin typeface="Verdana" panose="020B0604030504040204" pitchFamily="34" charset="0"/>
              </a:rPr>
              <a:t>Народность поэмы проявляется и в построении речи, и в стиле, и в лексике. Так, например, в «Песне...» встречается характерное употребление слов-синонимов, объединенных в одно слово: «гуляют-шумят». Повтор — излюбленный прием сказителей. Он употребляется в произведении в различных формах: здесь есть анафоры, эпифоры, лексические повторы. </a:t>
            </a:r>
            <a:endParaRPr lang="ru-RU" b="0" i="0" dirty="0">
              <a:solidFill>
                <a:srgbClr val="272723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" name="Picture 2" descr="ИПСС III с.265 Песн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87" y="1133632"/>
            <a:ext cx="3075709" cy="439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85645" y="1133632"/>
            <a:ext cx="325835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Поэтика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961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53037" y="1828008"/>
            <a:ext cx="4919729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latin typeface="Verdana" panose="020B0604030504040204" pitchFamily="34" charset="0"/>
              </a:rPr>
              <a:t>В поэме используются устоявшиеся (постоянные) </a:t>
            </a:r>
            <a:r>
              <a:rPr kumimoji="0" lang="ru-RU" altLang="ru-RU" b="0" i="0" u="sng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latin typeface="Verdana" panose="020B0604030504040204" pitchFamily="34" charset="0"/>
              </a:rPr>
              <a:t>эпитеты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latin typeface="Verdana" panose="020B0604030504040204" pitchFamily="34" charset="0"/>
              </a:rPr>
              <a:t>: «смерть лютая», «молодая жена», «добрый молодец», «очи соколиные», «вино сладкое заморское», «дума крепкая» и многие другие.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latin typeface="Verdana" panose="020B0604030504040204" pitchFamily="34" charset="0"/>
              </a:rPr>
              <a:t>Также важно употребление </a:t>
            </a:r>
            <a:r>
              <a:rPr kumimoji="0" lang="ru-RU" altLang="ru-RU" b="0" i="0" u="sng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latin typeface="Verdana" panose="020B0604030504040204" pitchFamily="34" charset="0"/>
              </a:rPr>
              <a:t>инверсий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72723"/>
                </a:solidFill>
                <a:effectLst/>
                <a:latin typeface="Verdana" panose="020B0604030504040204" pitchFamily="34" charset="0"/>
              </a:rPr>
              <a:t>, характерных для народной поэтической речи: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Не сияет на небе солнце красное,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Не любуются им тучки синие: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То за трапезой сидит во златом венце,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anose="03010101010201010101" pitchFamily="66" charset="0"/>
              </a:rPr>
              <a:t>Сидит Грозный царь Иван Васильевич.</a:t>
            </a:r>
          </a:p>
        </p:txBody>
      </p:sp>
      <p:pic>
        <p:nvPicPr>
          <p:cNvPr id="4" name="Picture 4" descr="«Песня про купца Калашникова». Пир Ивана Грозного. Художник В. Васнецов. 18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97" y="1447661"/>
            <a:ext cx="5582669" cy="370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9251" y="862886"/>
            <a:ext cx="222311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Поэтика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244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88642" y="888642"/>
            <a:ext cx="4367096" cy="4981806"/>
          </a:xfrm>
        </p:spPr>
        <p:txBody>
          <a:bodyPr>
            <a:normAutofit/>
          </a:bodyPr>
          <a:lstStyle/>
          <a:p>
            <a:r>
              <a:rPr lang="ru-RU" sz="2000" dirty="0"/>
              <a:t>Тема этого произведения находится как бы вне времени: вопросы чести и человеческого достоинства, всевластия и милосердия, коварства и справедливости — вечные вопросы. Но, избрав такую необычную форму — стилизацию под народную песню, — Лермонтов создал яркое и самобытное произведение. Присутствие в повествовании реальных исторических фактов и персонажей наряду с фольклорной основой придает особенную выразительность этому произведению.</a:t>
            </a:r>
          </a:p>
        </p:txBody>
      </p:sp>
      <p:pic>
        <p:nvPicPr>
          <p:cNvPr id="5" name="Picture 4" descr="Картинки по запросу иллюстрации к песне про купца калашников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/>
        </p:blipFill>
        <p:spPr bwMode="auto">
          <a:xfrm>
            <a:off x="8049296" y="818698"/>
            <a:ext cx="3245476" cy="512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и по запросу обложки  к песне про купца калашников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3" t="39175" r="14604" b="14038"/>
          <a:stretch/>
        </p:blipFill>
        <p:spPr bwMode="auto">
          <a:xfrm>
            <a:off x="5244016" y="1846958"/>
            <a:ext cx="2637853" cy="336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5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портрет лермонтова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1" y="1017430"/>
            <a:ext cx="2661970" cy="37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86389" y="880958"/>
            <a:ext cx="7443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222222"/>
                </a:solidFill>
                <a:effectLst/>
                <a:latin typeface="+mj-lt"/>
              </a:rPr>
              <a:t>«Песня…» - историческая поэма в народном стиле, написана в  1837 году и впервые опубликована в 1838 году. </a:t>
            </a:r>
            <a:endParaRPr lang="ru-RU" sz="2400" dirty="0">
              <a:latin typeface="+mj-lt"/>
            </a:endParaRPr>
          </a:p>
        </p:txBody>
      </p:sp>
      <p:pic>
        <p:nvPicPr>
          <p:cNvPr id="7" name="Picture 4" descr="Картинки по запросу обложки  к песне про купца калашник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122" y="2039697"/>
            <a:ext cx="3293561" cy="414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69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5194" y="798490"/>
            <a:ext cx="4778062" cy="11590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История создания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82969" y="888642"/>
            <a:ext cx="41269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222222"/>
                </a:solidFill>
                <a:effectLst/>
                <a:latin typeface="+mj-lt"/>
              </a:rPr>
              <a:t>В своём творчестве Лермонтов часто обращался к истории. Ещё с ранних лет у поэта появился интерес к русскому фольклорному творчеству. Дальнейшему развитию этого интереса способствовала тесная дружба с родственником поэта  </a:t>
            </a:r>
            <a:r>
              <a:rPr lang="ru-RU" sz="2000" b="0" i="0" dirty="0" err="1" smtClean="0">
                <a:solidFill>
                  <a:srgbClr val="222222"/>
                </a:solidFill>
                <a:effectLst/>
                <a:latin typeface="+mj-lt"/>
              </a:rPr>
              <a:t>С.А.Раевским</a:t>
            </a:r>
            <a:r>
              <a:rPr lang="ru-RU" sz="2000" b="0" i="0" dirty="0" smtClean="0">
                <a:solidFill>
                  <a:srgbClr val="222222"/>
                </a:solidFill>
                <a:effectLst/>
                <a:latin typeface="+mj-lt"/>
              </a:rPr>
              <a:t>, который был знатоком и собирателем фольклора.</a:t>
            </a:r>
            <a:endParaRPr lang="ru-RU" sz="2000" dirty="0">
              <a:latin typeface="+mj-lt"/>
            </a:endParaRPr>
          </a:p>
        </p:txBody>
      </p:sp>
      <p:pic>
        <p:nvPicPr>
          <p:cNvPr id="2050" name="Picture 2" descr="РаевскийС.А(1808-187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02" y="3750964"/>
            <a:ext cx="1935549" cy="239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aramzin by Tropinin (1818, Tretyakov gallery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476" y="2634824"/>
            <a:ext cx="2468516" cy="329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69416" y="2356834"/>
            <a:ext cx="38745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222222"/>
                </a:solidFill>
                <a:effectLst/>
                <a:latin typeface="+mj-lt"/>
              </a:rPr>
              <a:t>Вполне вероятно, что сюжетная линия «Песни...» могла быть навеяна Лермонтову </a:t>
            </a:r>
            <a:r>
              <a:rPr lang="ru-RU" sz="2000" b="0" i="0" dirty="0" err="1" smtClean="0">
                <a:solidFill>
                  <a:srgbClr val="222222"/>
                </a:solidFill>
                <a:effectLst/>
                <a:latin typeface="+mj-lt"/>
              </a:rPr>
              <a:t>Н.М.Карамзиным</a:t>
            </a:r>
            <a:r>
              <a:rPr lang="ru-RU" sz="2000" b="0" i="0" dirty="0" smtClean="0">
                <a:solidFill>
                  <a:srgbClr val="222222"/>
                </a:solidFill>
                <a:effectLst/>
                <a:latin typeface="+mj-lt"/>
              </a:rPr>
              <a:t>. В IX томе его «Истории Государства Российского» имеется упоминание о чиновнике Мясоеде Вислом, который «имел прелестную жену: её взяли, обесчестили... а ему отрубили голову».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06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2885" y="1184856"/>
            <a:ext cx="54992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222222"/>
                </a:solidFill>
                <a:effectLst/>
                <a:latin typeface="+mj-lt"/>
              </a:rPr>
              <a:t>Также толчком к созданию поэмы могла послужить история трагической дуэли Пушкина. Так же, как и герой Лермонтова Калашников, Пушкин защищал не только и не столько свою честь, как честь жены, честь семьи. </a:t>
            </a:r>
            <a:endParaRPr lang="ru-RU" sz="2000" dirty="0">
              <a:latin typeface="+mj-lt"/>
            </a:endParaRPr>
          </a:p>
        </p:txBody>
      </p:sp>
      <p:pic>
        <p:nvPicPr>
          <p:cNvPr id="11266" name="Picture 2" descr="Картинки по запросу дуэль Пушкина с Дантесом  картин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9520"/>
          <a:stretch/>
        </p:blipFill>
        <p:spPr bwMode="auto">
          <a:xfrm>
            <a:off x="8203842" y="798491"/>
            <a:ext cx="3116688" cy="489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артинки по запросу дуэль Пушкина с Дантесом 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65" y="2816072"/>
            <a:ext cx="5261019" cy="339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4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70479" y="914401"/>
            <a:ext cx="5473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222222"/>
                </a:solidFill>
                <a:effectLst/>
                <a:latin typeface="+mj-lt"/>
              </a:rPr>
              <a:t>Сюжет поэмы разворачивается  во времена правления царя Ивана Грозного. </a:t>
            </a:r>
            <a:endParaRPr lang="ru-RU" sz="2400" dirty="0">
              <a:latin typeface="+mj-lt"/>
            </a:endParaRPr>
          </a:p>
        </p:txBody>
      </p:sp>
      <p:pic>
        <p:nvPicPr>
          <p:cNvPr id="7" name="Picture 2" descr="https://upload.wikimedia.org/wikipedia/commons/thumb/1/17/Iioan4.jpg/220px-Iioa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92" y="1101143"/>
            <a:ext cx="20955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01543" y="2591807"/>
            <a:ext cx="68322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222222"/>
                </a:solidFill>
                <a:effectLst/>
                <a:latin typeface="+mj-lt"/>
              </a:rPr>
              <a:t>Во времена Ивана Васильевича опричников называли </a:t>
            </a:r>
            <a:r>
              <a:rPr lang="ru-RU" sz="2000" b="1" i="0" dirty="0" smtClean="0">
                <a:solidFill>
                  <a:srgbClr val="222222"/>
                </a:solidFill>
                <a:effectLst/>
                <a:latin typeface="+mj-lt"/>
              </a:rPr>
              <a:t>«государевыми людьми»</a:t>
            </a:r>
            <a:r>
              <a:rPr lang="ru-RU" sz="2000" b="0" i="0" dirty="0" smtClean="0">
                <a:solidFill>
                  <a:srgbClr val="222222"/>
                </a:solidFill>
                <a:effectLst/>
                <a:latin typeface="+mj-lt"/>
              </a:rPr>
              <a:t>. Одеянием опричники напоминали монахов. </a:t>
            </a:r>
            <a:endParaRPr lang="ru-RU" sz="2000" dirty="0">
              <a:latin typeface="+mj-lt"/>
            </a:endParaRPr>
          </a:p>
        </p:txBody>
      </p:sp>
      <p:pic>
        <p:nvPicPr>
          <p:cNvPr id="3076" name="Picture 4" descr="https://upload.wikimedia.org/wikipedia/commons/5/57/Oprichn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687" y="839206"/>
            <a:ext cx="16859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опричник карти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89" y="3451538"/>
            <a:ext cx="3480730" cy="245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 flipV="1">
            <a:off x="1931831" y="4025600"/>
            <a:ext cx="54348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222222"/>
                </a:solidFill>
                <a:effectLst/>
                <a:latin typeface="+mj-lt"/>
              </a:rPr>
              <a:t>Они имели право носить и применять оружие. Приветствием опричников был клич «</a:t>
            </a:r>
            <a:r>
              <a:rPr lang="ru-RU" sz="2000" b="0" i="0" dirty="0" err="1" smtClean="0">
                <a:solidFill>
                  <a:srgbClr val="222222"/>
                </a:solidFill>
                <a:effectLst/>
                <a:latin typeface="+mj-lt"/>
              </a:rPr>
              <a:t>Гойда</a:t>
            </a:r>
            <a:r>
              <a:rPr lang="ru-RU" sz="2000" b="0" i="0" dirty="0" smtClean="0">
                <a:solidFill>
                  <a:srgbClr val="222222"/>
                </a:solidFill>
                <a:effectLst/>
                <a:latin typeface="+mj-lt"/>
              </a:rPr>
              <a:t>!». Каждый опричник приносил клятву на верность царю и обязывался не общаться с земскими.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941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28823" y="2665927"/>
            <a:ext cx="595003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272723"/>
              </a:solidFill>
              <a:latin typeface="Verdana" panose="020B0604030504040204" pitchFamily="34" charset="0"/>
            </a:endParaRPr>
          </a:p>
          <a:p>
            <a:endParaRPr lang="ru-RU" b="0" i="0" dirty="0" smtClean="0">
              <a:solidFill>
                <a:srgbClr val="272723"/>
              </a:solidFill>
              <a:effectLst/>
              <a:latin typeface="Verdana" panose="020B0604030504040204" pitchFamily="34" charset="0"/>
            </a:endParaRPr>
          </a:p>
          <a:p>
            <a:r>
              <a:rPr lang="ru-RU" sz="2000" b="0" i="0" dirty="0" smtClean="0">
                <a:solidFill>
                  <a:srgbClr val="272723"/>
                </a:solidFill>
                <a:effectLst/>
                <a:latin typeface="+mj-lt"/>
              </a:rPr>
              <a:t>В произведении поднимается вопрос о соотношении царской власти, закона и милосердия. Для героя произведения, человека «маленького», честь оказывается важнее жизни. И страх перед властью — царем — не смог одолеть высокого нравственного чувства этого человека.</a:t>
            </a:r>
            <a:endParaRPr lang="ru-RU" sz="2000" b="0" i="0" dirty="0">
              <a:solidFill>
                <a:srgbClr val="272723"/>
              </a:solidFill>
              <a:effectLst/>
              <a:latin typeface="+mj-lt"/>
            </a:endParaRPr>
          </a:p>
        </p:txBody>
      </p:sp>
      <p:pic>
        <p:nvPicPr>
          <p:cNvPr id="4" name="Picture 4" descr="Иван Грозный. Художник И. Глазунов. 19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92" y="850006"/>
            <a:ext cx="2490065" cy="505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18231" y="708338"/>
            <a:ext cx="355456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Идея поэмы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0508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43200" y="2640169"/>
            <a:ext cx="41341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272723"/>
                </a:solidFill>
                <a:effectLst/>
                <a:latin typeface="+mj-lt"/>
              </a:rPr>
              <a:t>Опричник </a:t>
            </a:r>
            <a:r>
              <a:rPr lang="ru-RU" sz="2000" b="0" i="0" dirty="0" err="1" smtClean="0">
                <a:solidFill>
                  <a:srgbClr val="272723"/>
                </a:solidFill>
                <a:effectLst/>
                <a:latin typeface="+mj-lt"/>
              </a:rPr>
              <a:t>Кирибеевич</a:t>
            </a:r>
            <a:r>
              <a:rPr lang="ru-RU" sz="2000" b="0" i="0" dirty="0" smtClean="0">
                <a:solidFill>
                  <a:srgbClr val="272723"/>
                </a:solidFill>
                <a:effectLst/>
                <a:latin typeface="+mj-lt"/>
              </a:rPr>
              <a:t> идет против закона и порядка: он полюбил замужнюю женщину. Он чувствует свою абсолютную безнаказанность, слукавив перед своим хозяином и заручившись его поддержкой.</a:t>
            </a:r>
            <a:endParaRPr lang="ru-RU" sz="2000" dirty="0">
              <a:latin typeface="+mj-lt"/>
            </a:endParaRPr>
          </a:p>
        </p:txBody>
      </p:sp>
      <p:pic>
        <p:nvPicPr>
          <p:cNvPr id="13314" name="Picture 2" descr="Картинки по запросу опричник Кирибеевич картин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t="1734" r="53358" b="2746"/>
          <a:stretch/>
        </p:blipFill>
        <p:spPr bwMode="auto">
          <a:xfrm>
            <a:off x="759854" y="859760"/>
            <a:ext cx="1481070" cy="51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14411" y="859761"/>
            <a:ext cx="500988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err="1" smtClean="0"/>
              <a:t>Кирибеевич</a:t>
            </a:r>
            <a:endParaRPr lang="ru-RU" sz="3200" dirty="0"/>
          </a:p>
        </p:txBody>
      </p:sp>
      <p:pic>
        <p:nvPicPr>
          <p:cNvPr id="6" name="Picture 4" descr="Изд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749" y="1030310"/>
            <a:ext cx="3374265" cy="494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42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9519" y="4108360"/>
            <a:ext cx="70437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272723"/>
                </a:solidFill>
                <a:effectLst/>
                <a:latin typeface="+mj-lt"/>
              </a:rPr>
              <a:t>Царь виновен в разыгравшейся трагедии, так как по его милости в полной безнаказанности оказываются опричники. В то же время обычный человек простого звания оказывается перед царем бесправен, и дело его чести оказывается делом его жизни и смерти. И все же царь проявляет милосердие: обещает позаботиться о семье казненного Калашникова.</a:t>
            </a:r>
            <a:endParaRPr lang="ru-RU" sz="2000" dirty="0">
              <a:latin typeface="+mj-lt"/>
            </a:endParaRPr>
          </a:p>
        </p:txBody>
      </p:sp>
      <p:pic>
        <p:nvPicPr>
          <p:cNvPr id="14338" name="Picture 2" descr="http://www.kramola.info/sites/default/files/styles/page-main/public/images/vesti/vapvjqvbxsw.jpg?itok=_d0cSoX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3" y="846164"/>
            <a:ext cx="4107332" cy="305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«Песня про купца Калашникова». Купец Калашников перед казнью. Художник Б. Кустодиев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234" y="637866"/>
            <a:ext cx="3493655" cy="550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36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662" y="940158"/>
            <a:ext cx="7032936" cy="114621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Купец Калашников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29576" y="2434106"/>
            <a:ext cx="622049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272723"/>
                </a:solidFill>
                <a:effectLst/>
                <a:latin typeface="+mj-lt"/>
              </a:rPr>
              <a:t>Центральная фигура в поэме — удалой купец Калашников — является выразителем высоких нравственных представлений о правде, чести, достоинстве. Защищая честь своего дома и обиженную жену, он поднял руку на опричника и обрек себя на верную смерть. Иначе в сложившихся условиях он поступить не может: у него нет прав перед царем и его приближенными, защитить себя может только он сам. Он смиренно принимает свой смертный приговор, понимая неотвратимость расплаты и сохраняя человеческое достоинство.</a:t>
            </a:r>
            <a:endParaRPr lang="ru-RU" sz="2000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48" y="1262129"/>
            <a:ext cx="2923503" cy="44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2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209</TotalTime>
  <Words>698</Words>
  <Application>Microsoft Office PowerPoint</Application>
  <PresentationFormat>Произвольный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Натуральные материалы</vt:lpstr>
      <vt:lpstr>Михаил Юрьевич Лермонтов</vt:lpstr>
      <vt:lpstr>Презентация PowerPoint</vt:lpstr>
      <vt:lpstr>История создания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Купец Калашников</vt:lpstr>
      <vt:lpstr>Поэтика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Юрьевич Лермонтов</dc:title>
  <dc:creator>Alexander Levkin</dc:creator>
  <cp:lastModifiedBy>ПК</cp:lastModifiedBy>
  <cp:revision>17</cp:revision>
  <dcterms:created xsi:type="dcterms:W3CDTF">2017-11-06T12:43:32Z</dcterms:created>
  <dcterms:modified xsi:type="dcterms:W3CDTF">2019-11-22T00:52:02Z</dcterms:modified>
</cp:coreProperties>
</file>