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69" r:id="rId3"/>
    <p:sldId id="277" r:id="rId4"/>
    <p:sldId id="266" r:id="rId5"/>
    <p:sldId id="287" r:id="rId6"/>
    <p:sldId id="257" r:id="rId7"/>
    <p:sldId id="274" r:id="rId8"/>
    <p:sldId id="299" r:id="rId9"/>
    <p:sldId id="263" r:id="rId10"/>
    <p:sldId id="281" r:id="rId11"/>
    <p:sldId id="262" r:id="rId12"/>
    <p:sldId id="265" r:id="rId13"/>
    <p:sldId id="295" r:id="rId14"/>
    <p:sldId id="296" r:id="rId15"/>
    <p:sldId id="267" r:id="rId16"/>
    <p:sldId id="258" r:id="rId17"/>
    <p:sldId id="297" r:id="rId18"/>
    <p:sldId id="292" r:id="rId19"/>
    <p:sldId id="260" r:id="rId20"/>
    <p:sldId id="271" r:id="rId21"/>
    <p:sldId id="273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245B-BE11-4F1E-9637-7073B07069C7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8FC-980A-4713-B26C-DD6A9135A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9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245B-BE11-4F1E-9637-7073B07069C7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8FC-980A-4713-B26C-DD6A9135A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60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245B-BE11-4F1E-9637-7073B07069C7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8FC-980A-4713-B26C-DD6A9135A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930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9ED87-F7A2-428A-9392-FA028EA8B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5991E-E423-4767-9226-82BCB7536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245B-BE11-4F1E-9637-7073B07069C7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8FC-980A-4713-B26C-DD6A9135A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62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245B-BE11-4F1E-9637-7073B07069C7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8FC-980A-4713-B26C-DD6A9135A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04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245B-BE11-4F1E-9637-7073B07069C7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8FC-980A-4713-B26C-DD6A9135A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0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245B-BE11-4F1E-9637-7073B07069C7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8FC-980A-4713-B26C-DD6A9135A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51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245B-BE11-4F1E-9637-7073B07069C7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8FC-980A-4713-B26C-DD6A9135A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57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245B-BE11-4F1E-9637-7073B07069C7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8FC-980A-4713-B26C-DD6A9135A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6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245B-BE11-4F1E-9637-7073B07069C7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8FC-980A-4713-B26C-DD6A9135A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245B-BE11-4F1E-9637-7073B07069C7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8FC-980A-4713-B26C-DD6A9135A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84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1245B-BE11-4F1E-9637-7073B07069C7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C78FC-980A-4713-B26C-DD6A9135A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5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ru.wikipedia.org/wiki/%D0%9A%D0%BE%D1%80%D0%BE%D0%BD%D0%B0" TargetMode="External"/><Relationship Id="rId4" Type="http://schemas.openxmlformats.org/officeDocument/2006/relationships/hyperlink" Target="http://ru.wikipedia.org/wiki/%D0%AF%D1%89%D0%B5%D1%80%D0%B8%D1%86%D1%8B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«Медной</a:t>
            </a:r>
            <a:r>
              <a:rPr lang="ru-RU" dirty="0" smtClean="0"/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горы Хозяйка»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Сказ П. П. Бажова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4" name="Содержимое 6" descr="Хоз 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9592" y="1844824"/>
            <a:ext cx="3062568" cy="4525963"/>
          </a:xfrm>
          <a:prstGeom prst="rect">
            <a:avLst/>
          </a:prstGeom>
        </p:spPr>
      </p:pic>
      <p:pic>
        <p:nvPicPr>
          <p:cNvPr id="7" name="Содержимое 3" descr="Хоз. 1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18849" y="1556792"/>
            <a:ext cx="2506588" cy="310538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Почему Хозяйка заказала «…с Красногорского рудника убраться»?</a:t>
            </a:r>
            <a:endParaRPr lang="ru-RU" b="1" i="1" dirty="0"/>
          </a:p>
        </p:txBody>
      </p:sp>
      <p:pic>
        <p:nvPicPr>
          <p:cNvPr id="5" name="Содержимое 4" descr="Хоз 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940308" y="1601565"/>
            <a:ext cx="3072384" cy="452323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 Хозяйка Медной горы не только владеет природными богатствами и охраняет их. С теми, кто стремится превратить ее богатства в прибыль и деньги, превращает труд рабочих в рудниках и шахтах в «подземную» каторгу, она сурова и беспощадна.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Почему она заказала «…с Красногорского рудника убраться»?</a:t>
            </a:r>
            <a:endParaRPr lang="ru-RU" b="1" i="1" dirty="0"/>
          </a:p>
        </p:txBody>
      </p:sp>
      <p:pic>
        <p:nvPicPr>
          <p:cNvPr id="4" name="Содержимое 3" descr="Хозяйка 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869112" y="1600200"/>
            <a:ext cx="3214776" cy="452596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1916832"/>
            <a:ext cx="3960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«Известно, какое время было, - крепость. Всяко </a:t>
            </a:r>
            <a:r>
              <a:rPr lang="ru-RU" sz="2800" dirty="0" err="1" smtClean="0"/>
              <a:t>галились</a:t>
            </a:r>
            <a:r>
              <a:rPr lang="ru-RU" sz="2800" dirty="0" smtClean="0"/>
              <a:t> над человеком».</a:t>
            </a:r>
          </a:p>
          <a:p>
            <a:r>
              <a:rPr lang="ru-RU" sz="2800" dirty="0" smtClean="0"/>
              <a:t>-</a:t>
            </a:r>
            <a:r>
              <a:rPr lang="ru-RU" sz="2800" i="1" dirty="0" smtClean="0"/>
              <a:t>Вспомните, как  относились надзиратель, приказчик, барин к мастеровому Степану?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 smtClean="0"/>
              <a:t>Охотно ли Степан выполняет приказание Хозяйки?</a:t>
            </a:r>
            <a:endParaRPr lang="ru-RU" sz="3600" b="1" i="1" dirty="0"/>
          </a:p>
        </p:txBody>
      </p:sp>
      <p:pic>
        <p:nvPicPr>
          <p:cNvPr id="4" name="Содержимое 3" descr="Хозяйка 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871912" y="1600200"/>
            <a:ext cx="3209175" cy="4525963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 Не сказать - тоже боязно. Она ведь Хозяйка. Какую </a:t>
            </a:r>
            <a:r>
              <a:rPr lang="ru-RU" dirty="0" err="1" smtClean="0"/>
              <a:t>хошь</a:t>
            </a:r>
            <a:r>
              <a:rPr lang="ru-RU" dirty="0" smtClean="0"/>
              <a:t> руду может в обманку перекинуть… А хуже того, стыдно перед девкой хвастуном себя оказать.</a:t>
            </a:r>
          </a:p>
          <a:p>
            <a:r>
              <a:rPr lang="ru-RU" dirty="0" smtClean="0"/>
              <a:t>А самому-то Степану не хотелось ли сказать приказчику все, что о нем думает?</a:t>
            </a:r>
          </a:p>
          <a:p>
            <a:r>
              <a:rPr lang="ru-RU" dirty="0" smtClean="0"/>
              <a:t>Почему он не забыл  назвать приказчика «душным козлом»?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«Пойдем смотреть мое приданое…»</a:t>
            </a:r>
            <a:endParaRPr lang="ru-RU" dirty="0"/>
          </a:p>
        </p:txBody>
      </p:sp>
      <p:pic>
        <p:nvPicPr>
          <p:cNvPr id="4" name="Содержимое 3" descr="Хоз. 2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971617" y="1600200"/>
            <a:ext cx="3009765" cy="452596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Среди горных сокровищ неописуемой красоты живет Хозяйка, обладающая огромной властью, но…</a:t>
            </a:r>
          </a:p>
          <a:p>
            <a:r>
              <a:rPr lang="ru-RU" i="1" dirty="0" smtClean="0"/>
              <a:t>(Договорите  фразу!)</a:t>
            </a:r>
          </a:p>
          <a:p>
            <a:r>
              <a:rPr lang="ru-RU" dirty="0" smtClean="0"/>
              <a:t>все это не может заменить обыкновенного человеческого тепла, любви…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Как отнеслась </a:t>
            </a:r>
            <a:r>
              <a:rPr lang="ru-RU" b="1" i="1" dirty="0" err="1" smtClean="0"/>
              <a:t>малахитница</a:t>
            </a:r>
            <a:r>
              <a:rPr lang="ru-RU" b="1" i="1" dirty="0" smtClean="0"/>
              <a:t> к отказу Степана жениться на ней?</a:t>
            </a:r>
            <a:endParaRPr lang="ru-RU" b="1" i="1" dirty="0"/>
          </a:p>
        </p:txBody>
      </p:sp>
      <p:pic>
        <p:nvPicPr>
          <p:cNvPr id="4" name="Содержимое 3" descr="Хоз 2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899592" y="1772816"/>
            <a:ext cx="2981455" cy="4193695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- Молодец, - говорит, - </a:t>
            </a:r>
            <a:r>
              <a:rPr lang="ru-RU" dirty="0" err="1" smtClean="0"/>
              <a:t>Степанушко</a:t>
            </a:r>
            <a:r>
              <a:rPr lang="ru-RU" dirty="0" smtClean="0"/>
              <a:t>. За приказчика тебя похвалила, а за это вдвое похвалю. Не </a:t>
            </a:r>
            <a:r>
              <a:rPr lang="ru-RU" dirty="0" err="1" smtClean="0"/>
              <a:t>обзарился</a:t>
            </a:r>
            <a:r>
              <a:rPr lang="ru-RU" dirty="0" smtClean="0"/>
              <a:t> ты на мои богатства, не променял свою Настеньку на </a:t>
            </a:r>
            <a:r>
              <a:rPr lang="ru-RU" dirty="0" err="1" smtClean="0"/>
              <a:t>каменну</a:t>
            </a:r>
            <a:r>
              <a:rPr lang="ru-RU" dirty="0" smtClean="0"/>
              <a:t> девку…</a:t>
            </a:r>
          </a:p>
          <a:p>
            <a:r>
              <a:rPr lang="ru-RU" u="sng" dirty="0" smtClean="0"/>
              <a:t>-</a:t>
            </a:r>
            <a:r>
              <a:rPr lang="ru-RU" i="1" u="sng" dirty="0" smtClean="0"/>
              <a:t>Легко ли ей произнести такие слова?</a:t>
            </a:r>
            <a:endParaRPr lang="ru-RU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«Вот она, значит, какая, Медной горы Хозяйка!»</a:t>
            </a:r>
            <a:endParaRPr lang="ru-RU" sz="3600" dirty="0"/>
          </a:p>
        </p:txBody>
      </p:sp>
      <p:pic>
        <p:nvPicPr>
          <p:cNvPr id="6" name="Содержимое 5" descr="Хозяйка 1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755576" y="2060848"/>
            <a:ext cx="2993443" cy="3987675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4008" y="2420888"/>
            <a:ext cx="4042792" cy="370527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 Хозяйка Медной горы не каменная. Она женщина и умеет ценить душевное тепло …</a:t>
            </a:r>
          </a:p>
          <a:p>
            <a:pPr lvl="0"/>
            <a:r>
              <a:rPr lang="ru-RU" dirty="0" smtClean="0"/>
              <a:t>…даже если оно адресовано не ей.</a:t>
            </a:r>
          </a:p>
          <a:p>
            <a:pPr lvl="0"/>
            <a:r>
              <a:rPr lang="ru-RU" dirty="0" smtClean="0"/>
              <a:t>-</a:t>
            </a:r>
            <a:r>
              <a:rPr lang="ru-RU" i="1" dirty="0" smtClean="0"/>
              <a:t>Как рассказчик относится к </a:t>
            </a:r>
            <a:r>
              <a:rPr lang="ru-RU" i="1" dirty="0" err="1" smtClean="0"/>
              <a:t>малахитнице</a:t>
            </a:r>
            <a:r>
              <a:rPr lang="ru-RU" i="1" dirty="0" smtClean="0"/>
              <a:t>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А почему Степан счастья-то в жизни не испытал, а стал невеселый, хворый?</a:t>
            </a:r>
            <a:endParaRPr lang="ru-RU" b="1" i="1" dirty="0"/>
          </a:p>
        </p:txBody>
      </p:sp>
      <p:pic>
        <p:nvPicPr>
          <p:cNvPr id="4" name="Содержимое 3" descr="Хозяйка 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83568" y="2276872"/>
            <a:ext cx="2952329" cy="4031613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11960" y="2348880"/>
            <a:ext cx="4392488" cy="4032448"/>
          </a:xfrm>
        </p:spPr>
        <p:txBody>
          <a:bodyPr>
            <a:normAutofit/>
          </a:bodyPr>
          <a:lstStyle/>
          <a:p>
            <a:r>
              <a:rPr lang="ru-RU" dirty="0" smtClean="0"/>
              <a:t> Встретиться с Хозяйкой суждено не каждому, но тот, кто ее встречает, кому она оказывает свое покровительство, толкает на новые поиски, поселяет в их душах </a:t>
            </a:r>
            <a:r>
              <a:rPr lang="ru-RU" u="sng" dirty="0" smtClean="0"/>
              <a:t>вечную творческую неудовлетворенность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2617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«Не продал их, слышь ты, тайно от всех сохранял, с ними и смерть принял. А?»</a:t>
            </a:r>
            <a:endParaRPr lang="ru-RU" sz="3600" dirty="0"/>
          </a:p>
        </p:txBody>
      </p:sp>
      <p:pic>
        <p:nvPicPr>
          <p:cNvPr id="5" name="Содержимое 4" descr="Хоз 2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906866" y="1988840"/>
            <a:ext cx="2691298" cy="374441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628800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/>
              <a:t>Помните, во что превратились слезы  отвергнутой </a:t>
            </a:r>
            <a:r>
              <a:rPr lang="ru-RU" i="1" dirty="0" err="1" smtClean="0"/>
              <a:t>малахитницы</a:t>
            </a:r>
            <a:r>
              <a:rPr lang="ru-RU" i="1" dirty="0" smtClean="0"/>
              <a:t>?</a:t>
            </a:r>
          </a:p>
          <a:p>
            <a:r>
              <a:rPr lang="ru-RU" i="1" dirty="0" smtClean="0"/>
              <a:t>Продал ли Степан эти драгоценные камушки?</a:t>
            </a:r>
          </a:p>
          <a:p>
            <a:r>
              <a:rPr lang="ru-RU" i="1" dirty="0" smtClean="0"/>
              <a:t>Почему Степан даже  жене  ничего не рассказал об этих драгоценностях?</a:t>
            </a:r>
          </a:p>
          <a:p>
            <a:r>
              <a:rPr lang="ru-RU" i="1" dirty="0" smtClean="0"/>
              <a:t>Что нашли в руках мертвого Степана?</a:t>
            </a:r>
          </a:p>
          <a:p>
            <a:r>
              <a:rPr lang="ru-RU" i="1" dirty="0" smtClean="0"/>
              <a:t>Почему медный изумруд рассыпался в пыль в чужих руках?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19256" cy="1021800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/>
              <a:t>Подумайте, отчего умер Степан?</a:t>
            </a:r>
            <a:br>
              <a:rPr lang="ru-RU" sz="3200" i="1" dirty="0" smtClean="0"/>
            </a:br>
            <a:r>
              <a:rPr lang="ru-RU" sz="3200" i="1" dirty="0" smtClean="0"/>
              <a:t>Что он все же понял перед смертью?</a:t>
            </a:r>
            <a:endParaRPr lang="ru-RU" sz="3200" i="1" dirty="0"/>
          </a:p>
        </p:txBody>
      </p:sp>
      <p:pic>
        <p:nvPicPr>
          <p:cNvPr id="9" name="Содержимое 8" descr="Хоз. 1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755576" y="2276872"/>
            <a:ext cx="3168352" cy="3168352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55344" y="1628799"/>
            <a:ext cx="4093120" cy="466766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«На руднике у высокого камня мертвый лежит, ровно улыбается…»</a:t>
            </a:r>
          </a:p>
          <a:p>
            <a:r>
              <a:rPr lang="ru-RU" dirty="0" smtClean="0"/>
              <a:t>« Сказывали, что около покойника ящерку зеленую видели, да такую большую, каких и вовсе в наших местах не бывало. Сидит будто над покойником, голову подняла, а слезы у ей так и каплют».</a:t>
            </a:r>
          </a:p>
          <a:p>
            <a:r>
              <a:rPr lang="ru-RU" i="1" dirty="0" smtClean="0"/>
              <a:t>Кто пуще  всех оплакивал Степана? Почему именно она?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/>
              <a:t>Чему учит этот сказ?</a:t>
            </a:r>
            <a:endParaRPr lang="ru-RU" b="1" i="1" dirty="0"/>
          </a:p>
        </p:txBody>
      </p:sp>
      <p:pic>
        <p:nvPicPr>
          <p:cNvPr id="4" name="Содержимое 3" descr="Хозяйка 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874703" y="1600200"/>
            <a:ext cx="3203594" cy="4525963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Это сказ учит любить и уважать труд, быть упорным, смелым и честным человеком, не нарушать данных обещаний. Любить природу, получая доступ к природным богатствам, человек должен знать меру, должен беречь и охранять природу.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1124744"/>
            <a:ext cx="3888432" cy="4497363"/>
          </a:xfrm>
        </p:spPr>
        <p:txBody>
          <a:bodyPr/>
          <a:lstStyle/>
          <a:p>
            <a:pPr lvl="0"/>
            <a:r>
              <a:rPr lang="ru-RU" dirty="0" smtClean="0"/>
              <a:t>«Чем велик и прекрасен человек? Одухотворенным трудом... Вне труда нет и человека». </a:t>
            </a:r>
          </a:p>
          <a:p>
            <a:pPr lvl="0">
              <a:buNone/>
            </a:pPr>
            <a:r>
              <a:rPr lang="ru-RU" dirty="0" smtClean="0"/>
              <a:t>                П. П. Бажов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7544" y="980728"/>
            <a:ext cx="4608512" cy="5145435"/>
          </a:xfrm>
        </p:spPr>
        <p:txBody>
          <a:bodyPr/>
          <a:lstStyle/>
          <a:p>
            <a:endParaRPr lang="ru-RU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47"/>
          <p:cNvPicPr>
            <a:picLocks noChangeAspect="1" noChangeArrowheads="1"/>
          </p:cNvPicPr>
          <p:nvPr/>
        </p:nvPicPr>
        <p:blipFill>
          <a:blip r:embed="rId2" cstate="screen">
            <a:lum contrast="18000"/>
          </a:blip>
          <a:srcRect/>
          <a:stretch>
            <a:fillRect/>
          </a:stretch>
        </p:blipFill>
        <p:spPr>
          <a:xfrm>
            <a:off x="5292080" y="980728"/>
            <a:ext cx="3456384" cy="4964625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9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u="sng" smtClean="0"/>
              <a:t>Понятия «сказа» и «сказки».</a:t>
            </a:r>
          </a:p>
        </p:txBody>
      </p:sp>
      <p:sp>
        <p:nvSpPr>
          <p:cNvPr id="35843" name="Rectangle 8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/>
              <a:t>   </a:t>
            </a:r>
            <a:r>
              <a:rPr lang="ru-RU" b="1" u="sng" dirty="0" smtClean="0"/>
              <a:t>Сказка</a:t>
            </a:r>
            <a:r>
              <a:rPr lang="ru-RU" b="1" dirty="0" smtClean="0"/>
              <a:t> </a:t>
            </a:r>
            <a:r>
              <a:rPr lang="ru-RU" dirty="0" smtClean="0"/>
              <a:t>– жанр русского народного или литературного творчества, рассказывающий о необыкновенных, вымышленных событиях, приключениях, героях.</a:t>
            </a:r>
          </a:p>
        </p:txBody>
      </p:sp>
      <p:sp>
        <p:nvSpPr>
          <p:cNvPr id="35844" name="Rectangle 9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   </a:t>
            </a:r>
            <a:r>
              <a:rPr lang="ru-RU" b="1" u="sng" dirty="0" smtClean="0"/>
              <a:t>Сказ</a:t>
            </a:r>
            <a:r>
              <a:rPr lang="ru-RU" dirty="0" smtClean="0"/>
              <a:t> – жанр эпоса, опирающийся на народные предания и легенды; для него характерно сочетание точных зарисовок народного быта и нравов со сказочно-фантастическим миром фольклора.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dirty="0" smtClean="0"/>
              <a:t>Колоритный народный язык – отличительная особенность сказа</a:t>
            </a:r>
            <a:endParaRPr lang="ru-RU" sz="3200" b="1" u="sng" dirty="0" smtClean="0"/>
          </a:p>
        </p:txBody>
      </p:sp>
      <p:pic>
        <p:nvPicPr>
          <p:cNvPr id="6" name="Содержимое 4" descr="Хоз. 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59171" y="1714500"/>
            <a:ext cx="2639821" cy="3730724"/>
          </a:xfrm>
        </p:spPr>
      </p:pic>
      <p:sp>
        <p:nvSpPr>
          <p:cNvPr id="3174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1447800"/>
            <a:ext cx="5334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Виду не </a:t>
            </a:r>
            <a:r>
              <a:rPr lang="ru-RU" sz="2400" u="sng" dirty="0" smtClean="0"/>
              <a:t>оказывает</a:t>
            </a:r>
            <a:r>
              <a:rPr lang="ru-RU" sz="2400" dirty="0" smtClean="0"/>
              <a:t> - показывает</a:t>
            </a:r>
            <a:endParaRPr lang="ru-RU" sz="2400" u="sng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u="sng" dirty="0" err="1" smtClean="0"/>
              <a:t>Обробеть</a:t>
            </a:r>
            <a:r>
              <a:rPr lang="ru-RU" sz="2400" dirty="0" smtClean="0"/>
              <a:t> – струсить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u="sng" dirty="0" smtClean="0"/>
              <a:t>Наигрыш вести</a:t>
            </a:r>
            <a:r>
              <a:rPr lang="ru-RU" sz="2400" dirty="0" smtClean="0"/>
              <a:t>- заговаривать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Земли </a:t>
            </a:r>
            <a:r>
              <a:rPr lang="ru-RU" sz="2400" u="sng" dirty="0" err="1" smtClean="0"/>
              <a:t>незнатко</a:t>
            </a:r>
            <a:r>
              <a:rPr lang="ru-RU" sz="2400" dirty="0" smtClean="0"/>
              <a:t> – невидно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Парню </a:t>
            </a:r>
            <a:r>
              <a:rPr lang="ru-RU" sz="2400" u="sng" dirty="0" err="1" smtClean="0"/>
              <a:t>забедно</a:t>
            </a:r>
            <a:r>
              <a:rPr lang="ru-RU" sz="2400" dirty="0" smtClean="0"/>
              <a:t> стало – обидно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Я в горе </a:t>
            </a:r>
            <a:r>
              <a:rPr lang="ru-RU" sz="2400" u="sng" dirty="0" err="1" smtClean="0"/>
              <a:t>роблю</a:t>
            </a:r>
            <a:r>
              <a:rPr lang="ru-RU" sz="2400" dirty="0" smtClean="0"/>
              <a:t> - работаю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u="sng" dirty="0" smtClean="0"/>
              <a:t>Душному</a:t>
            </a:r>
            <a:r>
              <a:rPr lang="ru-RU" sz="2400" dirty="0" smtClean="0"/>
              <a:t> козлу – вонючему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u="sng" dirty="0" smtClean="0"/>
              <a:t>Крепость</a:t>
            </a:r>
            <a:r>
              <a:rPr lang="ru-RU" sz="2400" dirty="0" smtClean="0"/>
              <a:t> – крепостные люди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u="sng" dirty="0" err="1" smtClean="0"/>
              <a:t>Галились</a:t>
            </a:r>
            <a:r>
              <a:rPr lang="ru-RU" sz="2400" dirty="0" smtClean="0"/>
              <a:t> над человеком – издевались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u="sng" dirty="0" err="1" smtClean="0"/>
              <a:t>Каелкой</a:t>
            </a:r>
            <a:r>
              <a:rPr lang="ru-RU" sz="2400" dirty="0" smtClean="0"/>
              <a:t> - киркой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 smtClean="0"/>
              <a:t> Рассказчик говорит колоритным народным языком, в котором много местных словечек и выражений. </a:t>
            </a:r>
            <a:endParaRPr lang="ru-RU" sz="3200" b="1" u="sng" dirty="0" smtClean="0"/>
          </a:p>
        </p:txBody>
      </p:sp>
      <p:pic>
        <p:nvPicPr>
          <p:cNvPr id="6" name="Содержимое 4" descr="Хоз. 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5" y="1711130"/>
            <a:ext cx="2808312" cy="3968845"/>
          </a:xfrm>
        </p:spPr>
      </p:pic>
      <p:sp>
        <p:nvSpPr>
          <p:cNvPr id="3277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1600200"/>
            <a:ext cx="53340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u="sng" dirty="0" err="1" smtClean="0"/>
              <a:t>Звосияло</a:t>
            </a:r>
            <a:r>
              <a:rPr lang="ru-RU" sz="2400" dirty="0" smtClean="0"/>
              <a:t> – засияло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От слова </a:t>
            </a:r>
            <a:r>
              <a:rPr lang="ru-RU" sz="2400" u="sng" dirty="0" smtClean="0"/>
              <a:t>не отпорна</a:t>
            </a:r>
            <a:r>
              <a:rPr lang="ru-RU" sz="2400" dirty="0" smtClean="0"/>
              <a:t> – не откажусь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Женский </a:t>
            </a:r>
            <a:r>
              <a:rPr lang="ru-RU" sz="2400" u="sng" dirty="0" smtClean="0"/>
              <a:t>прибор</a:t>
            </a:r>
            <a:r>
              <a:rPr lang="ru-RU" sz="2400" dirty="0" smtClean="0"/>
              <a:t> – украшения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u="sng" dirty="0" smtClean="0"/>
              <a:t>Перстом</a:t>
            </a:r>
            <a:r>
              <a:rPr lang="ru-RU" sz="2400" dirty="0" smtClean="0"/>
              <a:t> – пальцем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u="sng" dirty="0" smtClean="0"/>
              <a:t>Штольня</a:t>
            </a:r>
            <a:r>
              <a:rPr lang="ru-RU" sz="2400" dirty="0" smtClean="0"/>
              <a:t> – щель в горе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Посмеяться </a:t>
            </a:r>
            <a:r>
              <a:rPr lang="ru-RU" sz="2400" u="sng" dirty="0" smtClean="0"/>
              <a:t>ладил</a:t>
            </a:r>
            <a:r>
              <a:rPr lang="ru-RU" sz="2400" dirty="0" smtClean="0"/>
              <a:t> – хотел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u="sng" dirty="0" smtClean="0"/>
              <a:t>Сметил дело</a:t>
            </a:r>
            <a:r>
              <a:rPr lang="ru-RU" sz="2400" dirty="0" smtClean="0"/>
              <a:t> – догадался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Меня уж раз </a:t>
            </a:r>
            <a:r>
              <a:rPr lang="ru-RU" sz="2400" u="sng" dirty="0" smtClean="0"/>
              <a:t>оплели</a:t>
            </a:r>
            <a:r>
              <a:rPr lang="ru-RU" sz="2400" dirty="0" smtClean="0"/>
              <a:t>– обманули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Здоровьем </a:t>
            </a:r>
            <a:r>
              <a:rPr lang="ru-RU" sz="2400" u="sng" dirty="0" err="1" smtClean="0"/>
              <a:t>хезнул</a:t>
            </a:r>
            <a:r>
              <a:rPr lang="ru-RU" sz="2400" dirty="0" smtClean="0"/>
              <a:t> – ослабел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u="sng" dirty="0" smtClean="0"/>
              <a:t>На глазах таял</a:t>
            </a:r>
            <a:r>
              <a:rPr lang="ru-RU" sz="2400" dirty="0" smtClean="0"/>
              <a:t> – быстро слабел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u="sng" dirty="0" smtClean="0"/>
              <a:t>В осенях</a:t>
            </a:r>
            <a:r>
              <a:rPr lang="ru-RU" sz="2400" dirty="0" smtClean="0"/>
              <a:t> - осенью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u="sng" dirty="0" smtClean="0"/>
              <a:t>Урал – сокровищница России</a:t>
            </a:r>
            <a:r>
              <a:rPr lang="ru-RU" sz="3600" u="sng" dirty="0" smtClean="0"/>
              <a:t/>
            </a:r>
            <a:br>
              <a:rPr lang="ru-RU" sz="3600" u="sng" dirty="0" smtClean="0"/>
            </a:br>
            <a:endParaRPr lang="ru-RU" sz="3600" u="sng" dirty="0" smtClean="0"/>
          </a:p>
        </p:txBody>
      </p:sp>
      <p:pic>
        <p:nvPicPr>
          <p:cNvPr id="22532" name="Picture 7" descr="3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lum contrast="6000"/>
          </a:blip>
          <a:stretch>
            <a:fillRect/>
          </a:stretch>
        </p:blipFill>
        <p:spPr>
          <a:xfrm>
            <a:off x="654232" y="1628800"/>
            <a:ext cx="3627070" cy="2448272"/>
          </a:xfrm>
          <a:noFill/>
          <a:ln w="12700">
            <a:solidFill>
              <a:srgbClr val="000000"/>
            </a:solidFill>
          </a:ln>
        </p:spPr>
      </p:pic>
      <p:pic>
        <p:nvPicPr>
          <p:cNvPr id="22533" name="Picture 8" descr="3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lum contrast="6000"/>
          </a:blip>
          <a:srcRect/>
          <a:stretch>
            <a:fillRect/>
          </a:stretch>
        </p:blipFill>
        <p:spPr>
          <a:xfrm>
            <a:off x="5004048" y="1124744"/>
            <a:ext cx="3494856" cy="2878117"/>
          </a:xfrm>
          <a:noFill/>
          <a:ln w="12700">
            <a:solidFill>
              <a:srgbClr val="000000"/>
            </a:solidFill>
          </a:ln>
        </p:spPr>
      </p:pic>
      <p:sp>
        <p:nvSpPr>
          <p:cNvPr id="22531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800600"/>
            <a:ext cx="82296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i="1" dirty="0" smtClean="0"/>
              <a:t> Вид Нижнетагильского Высокогорного железного рудника.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 горнорабочих сказах</a:t>
            </a:r>
            <a:endParaRPr lang="ru-RU" dirty="0"/>
          </a:p>
        </p:txBody>
      </p:sp>
      <p:pic>
        <p:nvPicPr>
          <p:cNvPr id="4" name="Содержимое 3" descr="Хозяйка 10.pn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64961" y="1600200"/>
            <a:ext cx="4023078" cy="4525963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    услышал Бажов о </a:t>
            </a:r>
            <a:r>
              <a:rPr lang="ru-RU" dirty="0" err="1" smtClean="0"/>
              <a:t>малахитнице</a:t>
            </a:r>
            <a:r>
              <a:rPr lang="ru-RU" dirty="0" smtClean="0"/>
              <a:t>, Хозяйке Медной горы. У Бажова </a:t>
            </a:r>
            <a:r>
              <a:rPr lang="ru-RU" dirty="0" err="1" smtClean="0"/>
              <a:t>малахитница</a:t>
            </a:r>
            <a:r>
              <a:rPr lang="ru-RU" dirty="0" smtClean="0"/>
              <a:t> не только хозяйка «земляных богатств», но и хранительница секретов высшего мастерства. Она воплощение красоты самой уральской природы. Она всегда в окружении быстрых ящериц, иногда и сама ящерицей оборачивается. 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Итак, в Уральских сказаниях</a:t>
            </a:r>
            <a:endParaRPr lang="ru-RU" dirty="0"/>
          </a:p>
        </p:txBody>
      </p:sp>
      <p:pic>
        <p:nvPicPr>
          <p:cNvPr id="5" name="Содержимое 4" descr="Хоз 11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181100" y="1600962"/>
            <a:ext cx="2590800" cy="2170176"/>
          </a:xfrm>
        </p:spPr>
      </p:pic>
      <p:pic>
        <p:nvPicPr>
          <p:cNvPr id="8" name="Picture 9" descr="4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lum contrast="12000"/>
          </a:blip>
          <a:srcRect/>
          <a:stretch>
            <a:fillRect/>
          </a:stretch>
        </p:blipFill>
        <p:spPr>
          <a:xfrm rot="1137123">
            <a:off x="6297387" y="1894824"/>
            <a:ext cx="1454440" cy="1555774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i="1" dirty="0" smtClean="0"/>
              <a:t>Хозяйка Медной горы</a:t>
            </a:r>
            <a:r>
              <a:rPr lang="ru-RU" dirty="0" smtClean="0"/>
              <a:t> — хранительница драгоценных пород и камней, иногда предстает перед людьми в виде прекрасной женщины, а порой — в виде </a:t>
            </a:r>
            <a:r>
              <a:rPr lang="ru-RU" dirty="0" smtClean="0">
                <a:hlinkClick r:id="rId4" action="ppaction://hlinkfile" tooltip="Ящерицы"/>
              </a:rPr>
              <a:t>ящерицы</a:t>
            </a:r>
            <a:r>
              <a:rPr lang="ru-RU" dirty="0" smtClean="0"/>
              <a:t> в </a:t>
            </a:r>
            <a:r>
              <a:rPr lang="ru-RU" dirty="0" smtClean="0">
                <a:hlinkClick r:id="rId5" action="ppaction://hlinkfile" tooltip="Корона"/>
              </a:rPr>
              <a:t>короне</a:t>
            </a:r>
            <a:r>
              <a:rPr lang="ru-RU" dirty="0" smtClean="0"/>
              <a:t>. Происхождение своё ведёт, скорее всего, от «духа местности».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 Хозяйка Медной горы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Хозяйка 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899592" y="1700808"/>
            <a:ext cx="3326654" cy="3670015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•  Самым ярким образом сказа является сама Хозяйка Медной горы. Она хранительница сокровищ, а еще покровительница смелых и мужественных людей. Писатель наделяет ее необыкновенной внешностью.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i="1" dirty="0" smtClean="0"/>
              <a:t>Какой её увидел Степан?</a:t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95536" y="1484785"/>
            <a:ext cx="3672408" cy="42484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6" descr="41"/>
          <p:cNvPicPr>
            <a:picLocks noChangeAspect="1" noChangeArrowheads="1"/>
          </p:cNvPicPr>
          <p:nvPr/>
        </p:nvPicPr>
        <p:blipFill>
          <a:blip r:embed="rId2" cstate="screen">
            <a:lum contrast="18000"/>
          </a:blip>
          <a:srcRect/>
          <a:stretch>
            <a:fillRect/>
          </a:stretch>
        </p:blipFill>
        <p:spPr>
          <a:xfrm>
            <a:off x="683568" y="1772816"/>
            <a:ext cx="3277344" cy="3895711"/>
          </a:xfrm>
          <a:prstGeom prst="rect">
            <a:avLst/>
          </a:prstGeom>
          <a:noFill/>
          <a:ln w="76200" cmpd="tri">
            <a:solidFill>
              <a:srgbClr val="0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139952" y="1340768"/>
            <a:ext cx="48245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«Коса </a:t>
            </a:r>
            <a:r>
              <a:rPr lang="ru-RU" sz="2400" dirty="0" err="1" smtClean="0"/>
              <a:t>ссиза-черная</a:t>
            </a:r>
            <a:r>
              <a:rPr lang="ru-RU" sz="2400" dirty="0" smtClean="0"/>
              <a:t> и не как у наших девок болтается, а ровно прилипла к спине. На конце ленты не то красные, не то зеленые. Сквозь </a:t>
            </a:r>
            <a:r>
              <a:rPr lang="ru-RU" sz="2400" dirty="0" err="1" smtClean="0"/>
              <a:t>светеют</a:t>
            </a:r>
            <a:r>
              <a:rPr lang="ru-RU" sz="2400" dirty="0" smtClean="0"/>
              <a:t> и тонко этак позванивают, будто листовая медь.. Девка небольшого росту, из себя ладная и уж такое крутое колесо ... На ноги вскочит, руками замашет, потом опять наклонится. Одним словом, </a:t>
            </a:r>
            <a:r>
              <a:rPr lang="ru-RU" sz="2400" dirty="0" err="1" smtClean="0"/>
              <a:t>артуть-девка</a:t>
            </a:r>
            <a:r>
              <a:rPr lang="ru-RU" sz="2400" dirty="0" smtClean="0"/>
              <a:t>. …Только смешком все. Весело, видно, ей»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«Да ведь это сама Хозяйка!»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67544" y="5949280"/>
            <a:ext cx="8424936" cy="9087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Какое испытание приготовила Степану Хозяйка?</a:t>
            </a:r>
            <a:endParaRPr lang="ru-RU" sz="2800" dirty="0"/>
          </a:p>
        </p:txBody>
      </p:sp>
      <p:pic>
        <p:nvPicPr>
          <p:cNvPr id="5" name="Содержимое 4" descr="Хоз. 16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5927725" y="1341438"/>
            <a:ext cx="3216275" cy="4572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2744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Почему Медной горы Хозяйка выбрала Степана Петровича?</a:t>
            </a:r>
            <a:endParaRPr lang="ru-RU" b="1" i="1" dirty="0"/>
          </a:p>
        </p:txBody>
      </p:sp>
      <p:pic>
        <p:nvPicPr>
          <p:cNvPr id="4" name="Содержимое 3" descr="Хозяйка 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986704" y="1600200"/>
            <a:ext cx="2979592" cy="452596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Он был честным, работящим парнем</a:t>
            </a:r>
          </a:p>
          <a:p>
            <a:r>
              <a:rPr lang="ru-RU" dirty="0" smtClean="0"/>
              <a:t>«Простой человек, обыкновенный. Помялся-помялся Степан, да и говорит:</a:t>
            </a:r>
          </a:p>
          <a:p>
            <a:pPr>
              <a:buNone/>
            </a:pPr>
            <a:r>
              <a:rPr lang="ru-RU" dirty="0" smtClean="0"/>
              <a:t>-  Приданое у тебя царям впору, а я человек рабочий, простой.</a:t>
            </a:r>
          </a:p>
          <a:p>
            <a:r>
              <a:rPr lang="ru-RU" dirty="0" smtClean="0"/>
              <a:t>-Мне как раз такого и надо, который никого не боится.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811</Words>
  <Application>Microsoft Office PowerPoint</Application>
  <PresentationFormat>Экран (4:3)</PresentationFormat>
  <Paragraphs>81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«Медной горы Хозяйка» Сказ П. П. Бажова</vt:lpstr>
      <vt:lpstr>Презентация PowerPoint</vt:lpstr>
      <vt:lpstr>Урал – сокровищница России </vt:lpstr>
      <vt:lpstr>В горнорабочих сказах</vt:lpstr>
      <vt:lpstr>Итак, в Уральских сказаниях</vt:lpstr>
      <vt:lpstr> Хозяйка Медной горы  </vt:lpstr>
      <vt:lpstr>Какой её увидел Степан? </vt:lpstr>
      <vt:lpstr>«Да ведь это сама Хозяйка!»</vt:lpstr>
      <vt:lpstr>Почему Медной горы Хозяйка выбрала Степана Петровича?</vt:lpstr>
      <vt:lpstr>Почему Хозяйка заказала «…с Красногорского рудника убраться»?</vt:lpstr>
      <vt:lpstr>Почему она заказала «…с Красногорского рудника убраться»?</vt:lpstr>
      <vt:lpstr>Охотно ли Степан выполняет приказание Хозяйки?</vt:lpstr>
      <vt:lpstr>«Пойдем смотреть мое приданое…»</vt:lpstr>
      <vt:lpstr>Как отнеслась малахитница к отказу Степана жениться на ней?</vt:lpstr>
      <vt:lpstr>«Вот она, значит, какая, Медной горы Хозяйка!»</vt:lpstr>
      <vt:lpstr>А почему Степан счастья-то в жизни не испытал, а стал невеселый, хворый?</vt:lpstr>
      <vt:lpstr>«Не продал их, слышь ты, тайно от всех сохранял, с ними и смерть принял. А?»</vt:lpstr>
      <vt:lpstr>Подумайте, отчего умер Степан? Что он все же понял перед смертью?</vt:lpstr>
      <vt:lpstr>Чему учит этот сказ?</vt:lpstr>
      <vt:lpstr>Понятия «сказа» и «сказки».</vt:lpstr>
      <vt:lpstr>Колоритный народный язык – отличительная особенность сказа</vt:lpstr>
      <vt:lpstr> Рассказчик говорит колоритным народным языком, в котором много местных словечек и выражений.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Медной горы хозяйка</dc:title>
  <dc:creator>SONY</dc:creator>
  <cp:lastModifiedBy>ЕГЭ</cp:lastModifiedBy>
  <cp:revision>60</cp:revision>
  <dcterms:created xsi:type="dcterms:W3CDTF">2013-02-27T02:40:48Z</dcterms:created>
  <dcterms:modified xsi:type="dcterms:W3CDTF">2022-12-18T02:59:40Z</dcterms:modified>
</cp:coreProperties>
</file>