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2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ADC7C-CCD2-4230-BB4F-5A3405D67042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18F48-C0A2-4952-9778-590782AF92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A3847-4608-4092-A1CD-A21CF4026FBD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56F9F-0F85-47B4-8235-BA0C92255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8957C-FC3C-4F59-BF1C-0C5396616ED8}" type="datetimeFigureOut">
              <a:rPr lang="ru-RU" smtClean="0"/>
              <a:pPr/>
              <a:t>04.01.2023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D7970-3F6E-41E6-832E-6F3859D3B2D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846640" cy="2331690"/>
          </a:xfrm>
        </p:spPr>
        <p:txBody>
          <a:bodyPr>
            <a:noAutofit/>
          </a:bodyPr>
          <a:lstStyle/>
          <a:p>
            <a:r>
              <a:rPr lang="ru-RU" sz="6600" dirty="0" smtClean="0"/>
              <a:t>Относительные прилагательные</a:t>
            </a:r>
            <a:endParaRPr lang="ru-RU" sz="6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Найдите третье лишнее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глиняная ваза,</a:t>
            </a:r>
          </a:p>
          <a:p>
            <a:r>
              <a:rPr lang="ru-RU" dirty="0" smtClean="0"/>
              <a:t>2. широкая дорога,</a:t>
            </a:r>
          </a:p>
          <a:p>
            <a:r>
              <a:rPr lang="ru-RU" dirty="0" smtClean="0"/>
              <a:t>3. морской берег.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Найдите третье лишнее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кожаный портфель,</a:t>
            </a:r>
          </a:p>
          <a:p>
            <a:r>
              <a:rPr lang="ru-RU" dirty="0" smtClean="0"/>
              <a:t>2. вчерашняя газета,</a:t>
            </a:r>
          </a:p>
          <a:p>
            <a:r>
              <a:rPr lang="ru-RU" dirty="0" smtClean="0"/>
              <a:t>3. глубокий овраг.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ТЕСТ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Выбрать номера, соответствующие относительным прилагательным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19256" cy="406531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827584" y="1988841"/>
          <a:ext cx="7584504" cy="3904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99515"/>
                <a:gridCol w="3684989"/>
              </a:tblGrid>
              <a:tr h="78084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1</a:t>
                      </a:r>
                      <a:r>
                        <a:rPr lang="ru-RU" sz="3200" dirty="0" smtClean="0"/>
                        <a:t>.</a:t>
                      </a:r>
                      <a:r>
                        <a:rPr lang="ru-RU" sz="3200" baseline="0" dirty="0" smtClean="0"/>
                        <a:t> Серый волк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6. </a:t>
                      </a:r>
                      <a:r>
                        <a:rPr lang="ru-RU" sz="3200" dirty="0" smtClean="0"/>
                        <a:t>Солнечный</a:t>
                      </a:r>
                      <a:r>
                        <a:rPr lang="ru-RU" sz="3200" baseline="0" dirty="0" smtClean="0"/>
                        <a:t> день</a:t>
                      </a:r>
                      <a:endParaRPr lang="ru-RU" sz="3200" dirty="0"/>
                    </a:p>
                  </a:txBody>
                  <a:tcPr/>
                </a:tc>
              </a:tr>
              <a:tr h="780841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sz="3200" dirty="0" smtClean="0"/>
                        <a:t>Сосновый лес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r>
                        <a:rPr lang="ru-RU" sz="3200" dirty="0" smtClean="0"/>
                        <a:t>. Деревянный стол</a:t>
                      </a:r>
                      <a:endParaRPr lang="ru-RU" sz="3200" dirty="0"/>
                    </a:p>
                  </a:txBody>
                  <a:tcPr/>
                </a:tc>
              </a:tr>
              <a:tr h="780841">
                <a:tc>
                  <a:txBody>
                    <a:bodyPr/>
                    <a:lstStyle/>
                    <a:p>
                      <a:r>
                        <a:rPr lang="ru-RU" dirty="0" smtClean="0"/>
                        <a:t>3. </a:t>
                      </a:r>
                      <a:r>
                        <a:rPr lang="ru-RU" sz="3200" dirty="0" smtClean="0"/>
                        <a:t>Рыбий хвост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8. </a:t>
                      </a:r>
                      <a:r>
                        <a:rPr lang="ru-RU" sz="3200" dirty="0" smtClean="0"/>
                        <a:t>Толстый ствол</a:t>
                      </a:r>
                      <a:endParaRPr lang="ru-RU" sz="3200" dirty="0"/>
                    </a:p>
                  </a:txBody>
                  <a:tcPr/>
                </a:tc>
              </a:tr>
              <a:tr h="780841">
                <a:tc>
                  <a:txBody>
                    <a:bodyPr/>
                    <a:lstStyle/>
                    <a:p>
                      <a:r>
                        <a:rPr lang="ru-RU" dirty="0" smtClean="0"/>
                        <a:t>4. </a:t>
                      </a:r>
                      <a:r>
                        <a:rPr lang="ru-RU" sz="3200" dirty="0" smtClean="0"/>
                        <a:t>Январское утро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</a:t>
                      </a:r>
                      <a:r>
                        <a:rPr lang="ru-RU" sz="3200" dirty="0" smtClean="0"/>
                        <a:t>. Высокий потолок</a:t>
                      </a:r>
                      <a:endParaRPr lang="ru-RU" sz="3200" dirty="0"/>
                    </a:p>
                  </a:txBody>
                  <a:tcPr/>
                </a:tc>
              </a:tr>
              <a:tr h="780841">
                <a:tc>
                  <a:txBody>
                    <a:bodyPr/>
                    <a:lstStyle/>
                    <a:p>
                      <a:r>
                        <a:rPr lang="ru-RU" dirty="0" smtClean="0"/>
                        <a:t>5. </a:t>
                      </a:r>
                      <a:r>
                        <a:rPr lang="ru-RU" sz="3200" dirty="0" smtClean="0"/>
                        <a:t>Узкая дорожка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r>
                        <a:rPr lang="ru-RU" sz="3200" dirty="0" smtClean="0"/>
                        <a:t>. Гаечный ключ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 К ТЕСТУ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dirty="0" smtClean="0"/>
              <a:t>2, 4, 7, 10</a:t>
            </a:r>
            <a:endParaRPr lang="ru-RU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70C0"/>
                </a:solidFill>
              </a:rPr>
              <a:t>ПОВТОРИМ</a:t>
            </a:r>
            <a:endParaRPr lang="ru-RU" sz="54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1. Какие прилагательные называются относительными?</a:t>
            </a:r>
          </a:p>
          <a:p>
            <a:r>
              <a:rPr lang="ru-RU" sz="4400" dirty="0" smtClean="0"/>
              <a:t>2. Чем относительные прилагательные отличаются от качественных?</a:t>
            </a:r>
            <a:endParaRPr lang="ru-RU" sz="4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ДОМАШНЕЕ ЗАДАНИЕ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/>
              <a:t>§ 51, упр. 294</a:t>
            </a:r>
            <a:endParaRPr lang="ru-RU" sz="5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Итоги урока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я сегодня узнал нового?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Чему научился?</a:t>
            </a:r>
          </a:p>
          <a:p>
            <a:endParaRPr lang="ru-RU" dirty="0" smtClean="0"/>
          </a:p>
          <a:p>
            <a:r>
              <a:rPr lang="ru-RU" dirty="0" smtClean="0"/>
              <a:t>Что осталось непонятным?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Список использованных печатных источников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Русский язык: 6 класс: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учреждений/ </a:t>
            </a:r>
            <a:r>
              <a:rPr lang="en-US" dirty="0" smtClean="0"/>
              <a:t>[</a:t>
            </a:r>
            <a:r>
              <a:rPr lang="ru-RU" dirty="0" smtClean="0"/>
              <a:t>М.Т. Баранов, Т. А. </a:t>
            </a:r>
            <a:r>
              <a:rPr lang="ru-RU" dirty="0" err="1" smtClean="0"/>
              <a:t>Ладыженская</a:t>
            </a:r>
            <a:r>
              <a:rPr lang="ru-RU" dirty="0" smtClean="0"/>
              <a:t>, Л.А. </a:t>
            </a:r>
            <a:r>
              <a:rPr lang="ru-RU" dirty="0" err="1" smtClean="0"/>
              <a:t>Тростенцова</a:t>
            </a:r>
            <a:r>
              <a:rPr lang="ru-RU" dirty="0" smtClean="0"/>
              <a:t> и др.; </a:t>
            </a:r>
            <a:r>
              <a:rPr lang="ru-RU" dirty="0" err="1" smtClean="0"/>
              <a:t>науч</a:t>
            </a:r>
            <a:r>
              <a:rPr lang="ru-RU" dirty="0" smtClean="0"/>
              <a:t>. ред. Н.М. </a:t>
            </a:r>
            <a:r>
              <a:rPr lang="ru-RU" dirty="0" err="1" smtClean="0"/>
              <a:t>Шанский</a:t>
            </a:r>
            <a:r>
              <a:rPr lang="en-US" dirty="0" smtClean="0"/>
              <a:t>]. </a:t>
            </a:r>
            <a:r>
              <a:rPr lang="ru-RU" dirty="0" smtClean="0"/>
              <a:t>– 31-е изд. – М.: Просвещение, 2009. – 254с.</a:t>
            </a:r>
          </a:p>
          <a:p>
            <a:r>
              <a:rPr lang="ru-RU" dirty="0" smtClean="0"/>
              <a:t>2. Соколова Т. П. Уроки русского языка в 6 классе: Кн. для учителя: Из опыта работы. – 2-е изд. – М.: Просвещение, 1993. – 207 с.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 smtClean="0"/>
              <a:t>Обучающая: </a:t>
            </a:r>
            <a:r>
              <a:rPr lang="ru-RU" dirty="0" smtClean="0"/>
              <a:t>познакомить учащихся с относительными прилагательными. Научить отличать относительные прилагательные от качественных;</a:t>
            </a:r>
          </a:p>
          <a:p>
            <a:r>
              <a:rPr lang="ru-RU" u="sng" dirty="0" smtClean="0"/>
              <a:t>Развивающая: </a:t>
            </a:r>
            <a:r>
              <a:rPr lang="ru-RU" dirty="0" smtClean="0"/>
              <a:t>продолжить формирование навыков правильного употребления прилагательных в речи;</a:t>
            </a:r>
          </a:p>
          <a:p>
            <a:r>
              <a:rPr lang="ru-RU" u="sng" dirty="0" smtClean="0"/>
              <a:t>Воспитывающая:</a:t>
            </a:r>
            <a:r>
              <a:rPr lang="ru-RU" dirty="0" smtClean="0"/>
              <a:t> использовать воспитательные возможности для развития чувства прекрасного, интереса к окружающему миру.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Запишите словосочетания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Шерстяное платье,</a:t>
            </a:r>
          </a:p>
          <a:p>
            <a:r>
              <a:rPr lang="ru-RU" dirty="0" smtClean="0"/>
              <a:t>Лекарственная трава,</a:t>
            </a:r>
          </a:p>
          <a:p>
            <a:r>
              <a:rPr lang="ru-RU" dirty="0" smtClean="0"/>
              <a:t>Бумажный кораблик,</a:t>
            </a:r>
          </a:p>
          <a:p>
            <a:r>
              <a:rPr lang="ru-RU" dirty="0" smtClean="0"/>
              <a:t>Золотое кольцо,</a:t>
            </a:r>
          </a:p>
          <a:p>
            <a:r>
              <a:rPr lang="ru-RU" dirty="0" smtClean="0"/>
              <a:t>Водяная крыса,</a:t>
            </a:r>
          </a:p>
          <a:p>
            <a:r>
              <a:rPr lang="ru-RU" dirty="0" smtClean="0"/>
              <a:t>Бетонный пол</a:t>
            </a:r>
          </a:p>
          <a:p>
            <a:pPr>
              <a:buNone/>
            </a:pPr>
            <a:r>
              <a:rPr lang="ru-RU" dirty="0" smtClean="0"/>
              <a:t>       Что обозначают данные прилагательные? Можно ли образовать степени сравнения?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1052513"/>
            <a:ext cx="8207375" cy="360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200" b="1" smtClean="0">
                <a:solidFill>
                  <a:schemeClr val="folHlink"/>
                </a:solidFill>
              </a:rPr>
              <a:t>Образование </a:t>
            </a:r>
            <a:br>
              <a:rPr lang="ru-RU" sz="3200" b="1" smtClean="0">
                <a:solidFill>
                  <a:schemeClr val="folHlink"/>
                </a:solidFill>
              </a:rPr>
            </a:br>
            <a:r>
              <a:rPr lang="ru-RU" sz="3200" b="1" smtClean="0">
                <a:solidFill>
                  <a:schemeClr val="folHlink"/>
                </a:solidFill>
              </a:rPr>
              <a:t>относительных прилагательных.</a:t>
            </a: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2700338" y="1700213"/>
            <a:ext cx="3816350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Относительные прилагательные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 rot="1129330">
            <a:off x="6443663" y="2708275"/>
            <a:ext cx="1584325" cy="360363"/>
          </a:xfrm>
          <a:prstGeom prst="leftArrow">
            <a:avLst>
              <a:gd name="adj1" fmla="val 50000"/>
              <a:gd name="adj2" fmla="val 10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 rot="9032394">
            <a:off x="1258888" y="2852738"/>
            <a:ext cx="1584325" cy="360362"/>
          </a:xfrm>
          <a:prstGeom prst="leftArrow">
            <a:avLst>
              <a:gd name="adj1" fmla="val 50000"/>
              <a:gd name="adj2" fmla="val 109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323850" y="3500438"/>
            <a:ext cx="2736850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существительные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6227763" y="3284538"/>
            <a:ext cx="2736850" cy="11509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глаголы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19475" y="4437063"/>
            <a:ext cx="252095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называют: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23850" y="5949950"/>
            <a:ext cx="280828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признаки, которые </a:t>
            </a:r>
          </a:p>
          <a:p>
            <a:pPr algn="ctr"/>
            <a:r>
              <a:rPr lang="ru-RU"/>
              <a:t>относятся к предмету 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6011863" y="5949950"/>
            <a:ext cx="2808287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/>
              <a:t>признаки, которые </a:t>
            </a:r>
          </a:p>
          <a:p>
            <a:pPr algn="ctr"/>
            <a:r>
              <a:rPr lang="ru-RU"/>
              <a:t>относятся к действию</a:t>
            </a:r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>
            <a:off x="4427538" y="2852738"/>
            <a:ext cx="504825" cy="1512887"/>
          </a:xfrm>
          <a:prstGeom prst="downArrow">
            <a:avLst>
              <a:gd name="adj1" fmla="val 50000"/>
              <a:gd name="adj2" fmla="val 7492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0" name="AutoShape 14"/>
          <p:cNvSpPr>
            <a:spLocks noChangeArrowheads="1"/>
          </p:cNvSpPr>
          <p:nvPr/>
        </p:nvSpPr>
        <p:spPr bwMode="auto">
          <a:xfrm rot="-1682987">
            <a:off x="2195513" y="5300663"/>
            <a:ext cx="1223962" cy="4318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11" name="AutoShape 15"/>
          <p:cNvSpPr>
            <a:spLocks noChangeArrowheads="1"/>
          </p:cNvSpPr>
          <p:nvPr/>
        </p:nvSpPr>
        <p:spPr bwMode="auto">
          <a:xfrm rot="-9798638">
            <a:off x="6011863" y="5300663"/>
            <a:ext cx="1223962" cy="431800"/>
          </a:xfrm>
          <a:prstGeom prst="left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animBg="1"/>
      <p:bldP spid="4102" grpId="0" animBg="1"/>
      <p:bldP spid="4103" grpId="0" animBg="1"/>
      <p:bldP spid="4104" grpId="0" animBg="1"/>
      <p:bldP spid="4105" grpId="0" animBg="1"/>
      <p:bldP spid="4106" grpId="0" animBg="1"/>
      <p:bldP spid="4107" grpId="0" animBg="1"/>
      <p:bldP spid="4108" grpId="0" animBg="1"/>
      <p:bldP spid="4109" grpId="0" animBg="1"/>
      <p:bldP spid="4110" grpId="0" animBg="1"/>
      <p:bldP spid="41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smtClean="0">
                <a:solidFill>
                  <a:schemeClr val="folHlink"/>
                </a:solidFill>
              </a:rPr>
              <a:t>Относительные прилагательные</a:t>
            </a:r>
            <a:br>
              <a:rPr lang="ru-RU" sz="4000" smtClean="0">
                <a:solidFill>
                  <a:schemeClr val="folHlink"/>
                </a:solidFill>
              </a:rPr>
            </a:br>
            <a:r>
              <a:rPr lang="ru-RU" sz="4000" smtClean="0">
                <a:solidFill>
                  <a:schemeClr val="folHlink"/>
                </a:solidFill>
              </a:rPr>
              <a:t>указывают: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270827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материал</a:t>
            </a:r>
            <a:r>
              <a:rPr lang="ru-RU"/>
              <a:t> </a:t>
            </a:r>
          </a:p>
          <a:p>
            <a:pPr algn="ctr"/>
            <a:r>
              <a:rPr lang="ru-RU"/>
              <a:t>(</a:t>
            </a:r>
            <a:r>
              <a:rPr lang="ru-RU" i="1"/>
              <a:t>деревянный </a:t>
            </a:r>
            <a:r>
              <a:rPr lang="ru-RU"/>
              <a:t>стол)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87450" y="4724400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вес</a:t>
            </a:r>
          </a:p>
          <a:p>
            <a:pPr algn="ctr"/>
            <a:r>
              <a:rPr lang="ru-RU"/>
              <a:t>(</a:t>
            </a:r>
            <a:r>
              <a:rPr lang="ru-RU" i="1"/>
              <a:t>пудовая</a:t>
            </a:r>
            <a:r>
              <a:rPr lang="ru-RU"/>
              <a:t> гиря)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995738" y="4724400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длина</a:t>
            </a:r>
          </a:p>
          <a:p>
            <a:pPr algn="ctr"/>
            <a:r>
              <a:rPr lang="ru-RU"/>
              <a:t>(</a:t>
            </a:r>
            <a:r>
              <a:rPr lang="ru-RU" i="1"/>
              <a:t>метровая</a:t>
            </a:r>
            <a:r>
              <a:rPr lang="ru-RU"/>
              <a:t> палка)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6516688" y="4724400"/>
            <a:ext cx="24479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назначение предмета</a:t>
            </a:r>
          </a:p>
          <a:p>
            <a:pPr algn="ctr"/>
            <a:r>
              <a:rPr lang="ru-RU"/>
              <a:t>(</a:t>
            </a:r>
            <a:r>
              <a:rPr lang="ru-RU" i="1"/>
              <a:t>письменный</a:t>
            </a:r>
            <a:r>
              <a:rPr lang="ru-RU"/>
              <a:t> стол)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2987675" y="270827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время</a:t>
            </a:r>
            <a:r>
              <a:rPr lang="ru-RU"/>
              <a:t> </a:t>
            </a:r>
          </a:p>
          <a:p>
            <a:pPr algn="ctr"/>
            <a:r>
              <a:rPr lang="ru-RU"/>
              <a:t>(</a:t>
            </a:r>
            <a:r>
              <a:rPr lang="ru-RU" i="1"/>
              <a:t>летние</a:t>
            </a:r>
            <a:r>
              <a:rPr lang="ru-RU"/>
              <a:t> ночи)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6156325" y="270827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i="1"/>
              <a:t>место нахождения</a:t>
            </a:r>
          </a:p>
          <a:p>
            <a:pPr algn="ctr"/>
            <a:r>
              <a:rPr lang="ru-RU"/>
              <a:t>(</a:t>
            </a:r>
            <a:r>
              <a:rPr lang="ru-RU" i="1"/>
              <a:t>подземная</a:t>
            </a:r>
            <a:r>
              <a:rPr lang="ru-RU"/>
              <a:t> дорога)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900113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3851275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948488" y="1412875"/>
            <a:ext cx="431800" cy="1223963"/>
          </a:xfrm>
          <a:prstGeom prst="downArrow">
            <a:avLst>
              <a:gd name="adj1" fmla="val 50000"/>
              <a:gd name="adj2" fmla="val 708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2339975" y="1484313"/>
            <a:ext cx="431800" cy="3240087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8388350" y="1268413"/>
            <a:ext cx="431800" cy="3240087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>
            <a:off x="5364163" y="1412875"/>
            <a:ext cx="431800" cy="3240088"/>
          </a:xfrm>
          <a:prstGeom prst="downArrow">
            <a:avLst>
              <a:gd name="adj1" fmla="val 50000"/>
              <a:gd name="adj2" fmla="val 1875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 animBg="1"/>
      <p:bldP spid="6150" grpId="0" animBg="1"/>
      <p:bldP spid="6151" grpId="0" animBg="1"/>
      <p:bldP spid="6152" grpId="0" animBg="1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59" grpId="0" animBg="1"/>
      <p:bldP spid="616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ОПОЗНАВАТЕЛЬНЫЕ ПРИЗНАКИ ОТНОСИТЕЛЬНЫХ ПРИЛАГАТЕЛЬНЫХ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1. Нет степеней сравнения,</a:t>
            </a:r>
          </a:p>
          <a:p>
            <a:r>
              <a:rPr lang="ru-RU" dirty="0" smtClean="0"/>
              <a:t>2. Обозначает материал, из которого сделан предмет: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теклянный стакан - стакан из стекла,</a:t>
            </a:r>
          </a:p>
          <a:p>
            <a:r>
              <a:rPr lang="ru-RU" dirty="0" smtClean="0"/>
              <a:t>3. Обозначает пространственные, временные признаки: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ельская местность, зимний день,</a:t>
            </a:r>
          </a:p>
          <a:p>
            <a:pPr>
              <a:buNone/>
            </a:pPr>
            <a:r>
              <a:rPr lang="ru-RU" dirty="0" smtClean="0"/>
              <a:t>    4. Не имеют краткой формы,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5. Не сочетаются с наречием ОЧЕНЬ.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 опознавательным признакам найдите относительные прилагательные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Еловый лес, птичий клюв, городской житель, сладкий пирог, яблочное варенье, отрывной календарь.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ПОТРЕНИРУЕМСЯ</a:t>
            </a:r>
            <a:br>
              <a:rPr lang="ru-RU" dirty="0" smtClean="0"/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Найдите неверное утверждение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Воробьиный – относительное </a:t>
            </a:r>
            <a:r>
              <a:rPr lang="ru-RU" dirty="0" err="1" smtClean="0"/>
              <a:t>прилаг</a:t>
            </a:r>
            <a:r>
              <a:rPr lang="ru-RU" dirty="0" smtClean="0"/>
              <a:t>.,</a:t>
            </a:r>
          </a:p>
          <a:p>
            <a:r>
              <a:rPr lang="ru-RU" dirty="0" smtClean="0"/>
              <a:t>2. Спокойный – относительное </a:t>
            </a:r>
            <a:r>
              <a:rPr lang="ru-RU" dirty="0" err="1" smtClean="0"/>
              <a:t>прилаг</a:t>
            </a:r>
            <a:r>
              <a:rPr lang="ru-RU" dirty="0" smtClean="0"/>
              <a:t>.,</a:t>
            </a:r>
          </a:p>
          <a:p>
            <a:r>
              <a:rPr lang="ru-RU" dirty="0" smtClean="0"/>
              <a:t>3. Стеклянный – относительное прил.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Найдите неверное утверждение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Папин – относительное </a:t>
            </a:r>
            <a:r>
              <a:rPr lang="ru-RU" dirty="0" err="1" smtClean="0"/>
              <a:t>прилаг</a:t>
            </a:r>
            <a:r>
              <a:rPr lang="ru-RU" dirty="0" smtClean="0"/>
              <a:t>.,</a:t>
            </a:r>
          </a:p>
          <a:p>
            <a:r>
              <a:rPr lang="ru-RU" dirty="0" smtClean="0"/>
              <a:t>2. Утренний – относительное </a:t>
            </a:r>
            <a:r>
              <a:rPr lang="ru-RU" dirty="0" err="1" smtClean="0"/>
              <a:t>прилаг</a:t>
            </a:r>
            <a:r>
              <a:rPr lang="ru-RU" dirty="0" smtClean="0"/>
              <a:t>.,</a:t>
            </a:r>
          </a:p>
          <a:p>
            <a:r>
              <a:rPr lang="ru-RU" dirty="0" smtClean="0"/>
              <a:t>3. Каменный – относительное </a:t>
            </a:r>
            <a:r>
              <a:rPr lang="ru-RU" dirty="0" err="1" smtClean="0"/>
              <a:t>прилаг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481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Относительные прилагательные</vt:lpstr>
      <vt:lpstr>ЦЕЛИ УРОКА:</vt:lpstr>
      <vt:lpstr>Запишите словосочетания</vt:lpstr>
      <vt:lpstr>Образование  относительных прилагательных. </vt:lpstr>
      <vt:lpstr>Относительные прилагательные указывают:</vt:lpstr>
      <vt:lpstr>ОПОЗНАВАТЕЛЬНЫЕ ПРИЗНАКИ ОТНОСИТЕЛЬНЫХ ПРИЛАГАТЕЛЬНЫХ</vt:lpstr>
      <vt:lpstr>По опознавательным признакам найдите относительные прилагательные</vt:lpstr>
      <vt:lpstr>ПОТРЕНИРУЕМСЯ Найдите неверное утверждение</vt:lpstr>
      <vt:lpstr>Найдите неверное утверждение</vt:lpstr>
      <vt:lpstr>Найдите третье лишнее</vt:lpstr>
      <vt:lpstr>Найдите третье лишнее</vt:lpstr>
      <vt:lpstr>ТЕСТ Выбрать номера, соответствующие относительным прилагательным</vt:lpstr>
      <vt:lpstr>КЛЮЧ К ТЕСТУ</vt:lpstr>
      <vt:lpstr>ПОВТОРИМ</vt:lpstr>
      <vt:lpstr>ДОМАШНЕЕ ЗАДАНИЕ</vt:lpstr>
      <vt:lpstr>Итоги урока</vt:lpstr>
      <vt:lpstr>Список использованных печатных источников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Относительные прилагательные</dc:title>
  <dc:creator>Оксана</dc:creator>
  <cp:lastModifiedBy>Пользователь 12</cp:lastModifiedBy>
  <cp:revision>15</cp:revision>
  <dcterms:created xsi:type="dcterms:W3CDTF">2013-01-19T08:57:50Z</dcterms:created>
  <dcterms:modified xsi:type="dcterms:W3CDTF">2023-01-04T04:20:04Z</dcterms:modified>
  <cp:contentStatus>Запись</cp:contentStatus>
</cp:coreProperties>
</file>