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6" r:id="rId3"/>
    <p:sldId id="258" r:id="rId4"/>
    <p:sldId id="281" r:id="rId5"/>
    <p:sldId id="257" r:id="rId6"/>
    <p:sldId id="271" r:id="rId7"/>
    <p:sldId id="279" r:id="rId8"/>
    <p:sldId id="278" r:id="rId9"/>
    <p:sldId id="277" r:id="rId10"/>
    <p:sldId id="280" r:id="rId11"/>
    <p:sldId id="285" r:id="rId12"/>
    <p:sldId id="261" r:id="rId13"/>
    <p:sldId id="272" r:id="rId14"/>
    <p:sldId id="260" r:id="rId15"/>
    <p:sldId id="262" r:id="rId16"/>
    <p:sldId id="263" r:id="rId17"/>
    <p:sldId id="264" r:id="rId18"/>
    <p:sldId id="265" r:id="rId19"/>
    <p:sldId id="273" r:id="rId20"/>
    <p:sldId id="267" r:id="rId21"/>
    <p:sldId id="274" r:id="rId22"/>
    <p:sldId id="266" r:id="rId23"/>
    <p:sldId id="268" r:id="rId24"/>
    <p:sldId id="275" r:id="rId25"/>
    <p:sldId id="286" r:id="rId26"/>
    <p:sldId id="28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40000"/>
    <a:srgbClr val="CC00CC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23"/>
            <a:ext cx="9144000" cy="708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331640" y="3645024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latin typeface="Comic Sans MS" pitchFamily="66" charset="0"/>
              </a:rPr>
              <a:t>Нам тихий свой привет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Comic Sans MS" pitchFamily="66" charset="0"/>
              </a:rPr>
              <a:t>Шлет осень мирная. 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Comic Sans MS" pitchFamily="66" charset="0"/>
              </a:rPr>
              <a:t>Ни резких очертаний,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Comic Sans MS" pitchFamily="66" charset="0"/>
              </a:rPr>
              <a:t>Ни ярких красок нет…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Comic Sans MS" pitchFamily="66" charset="0"/>
              </a:rPr>
              <a:t>Природа вся полна последней  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Comic Sans MS" pitchFamily="66" charset="0"/>
              </a:rPr>
              <a:t>                              теплоты…</a:t>
            </a:r>
            <a:endParaRPr lang="ru-RU" sz="32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Monotype Corsiva" pitchFamily="66" charset="0"/>
              </a:rPr>
              <a:t>В.Мешков. Золотая осень в Карелии</a:t>
            </a:r>
            <a:endParaRPr lang="ru-RU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725" y="1401539"/>
            <a:ext cx="7979723" cy="437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Сбор материала к сочинению.</a:t>
            </a:r>
            <a:endParaRPr lang="ru-RU" sz="3600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Словарная работа: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dirty="0" err="1" smtClean="0">
                <a:solidFill>
                  <a:srgbClr val="006600"/>
                </a:solidFill>
              </a:rPr>
              <a:t>Ламба</a:t>
            </a:r>
            <a:r>
              <a:rPr lang="ru-RU" b="1" dirty="0" smtClean="0">
                <a:solidFill>
                  <a:srgbClr val="006600"/>
                </a:solidFill>
              </a:rPr>
              <a:t>, </a:t>
            </a:r>
            <a:r>
              <a:rPr lang="ru-RU" b="1" dirty="0" err="1" smtClean="0">
                <a:solidFill>
                  <a:srgbClr val="006600"/>
                </a:solidFill>
              </a:rPr>
              <a:t>ламбушка</a:t>
            </a:r>
            <a:r>
              <a:rPr lang="ru-RU" dirty="0" smtClean="0">
                <a:solidFill>
                  <a:srgbClr val="006600"/>
                </a:solidFill>
              </a:rPr>
              <a:t> –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небольшое лесное озеро (диалект.)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006600"/>
                </a:solidFill>
              </a:rPr>
              <a:t>Сельга </a:t>
            </a:r>
            <a:r>
              <a:rPr lang="ru-RU" dirty="0" smtClean="0">
                <a:solidFill>
                  <a:srgbClr val="006600"/>
                </a:solidFill>
              </a:rPr>
              <a:t>–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невысокие горы из сплошного камня (диалект.)</a:t>
            </a:r>
          </a:p>
          <a:p>
            <a:pPr>
              <a:buNone/>
            </a:pPr>
            <a:r>
              <a:rPr lang="ru-RU" dirty="0" smtClean="0">
                <a:solidFill>
                  <a:srgbClr val="006600"/>
                </a:solidFill>
              </a:rPr>
              <a:t> </a:t>
            </a:r>
            <a:r>
              <a:rPr lang="ru-RU" b="1" dirty="0" smtClean="0">
                <a:solidFill>
                  <a:srgbClr val="006600"/>
                </a:solidFill>
              </a:rPr>
              <a:t>Валуны</a:t>
            </a:r>
            <a:r>
              <a:rPr lang="ru-RU" dirty="0" smtClean="0">
                <a:solidFill>
                  <a:srgbClr val="006600"/>
                </a:solidFill>
              </a:rPr>
              <a:t> –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большие округлые гладкие камни.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Сведения  о географическом положении Карелии, климате, территории.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/>
          </a:bodyPr>
          <a:lstStyle/>
          <a:p>
            <a:pPr algn="just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Карелия – республика, входящая в состав России, расположенная в пределах Балтийского щита. Столица – Петрозаводск. Карелия граничит с Финляндией и с Санкт-Петербургом. Половину территории республики занимают хвойные и смешанные леса. Карелию называют «краем озер», т. к. на ее территории находится сорок тысяч больших и малых озер.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71" y="1124744"/>
            <a:ext cx="8484995" cy="464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Работа со словарем.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Композиция </a:t>
            </a:r>
            <a:r>
              <a:rPr lang="ru-RU" dirty="0" smtClean="0">
                <a:solidFill>
                  <a:srgbClr val="C00000"/>
                </a:solidFill>
              </a:rPr>
              <a:t>–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строение, расположение и соотношение составных частей произведений литературы, искусства.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Колорит</a:t>
            </a:r>
            <a:r>
              <a:rPr lang="ru-RU" dirty="0" smtClean="0">
                <a:solidFill>
                  <a:srgbClr val="C00000"/>
                </a:solidFill>
              </a:rPr>
              <a:t> –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система цветовых сочетаний в произведениях искусства.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Ландшафт </a:t>
            </a:r>
            <a:r>
              <a:rPr lang="ru-RU" dirty="0" smtClean="0">
                <a:solidFill>
                  <a:srgbClr val="C00000"/>
                </a:solidFill>
              </a:rPr>
              <a:t>–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вид земной поверхности.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Валуны</a:t>
            </a:r>
            <a:r>
              <a:rPr lang="ru-RU" dirty="0" smtClean="0">
                <a:solidFill>
                  <a:srgbClr val="C00000"/>
                </a:solidFill>
              </a:rPr>
              <a:t> –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большие округлые камни.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Холст </a:t>
            </a:r>
            <a:r>
              <a:rPr lang="ru-RU" dirty="0" smtClean="0">
                <a:solidFill>
                  <a:srgbClr val="C00000"/>
                </a:solidFill>
              </a:rPr>
              <a:t>–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ткань, на которой пишут картины.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24936" cy="1296144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Подготовительная  работа к описанию картины </a:t>
            </a:r>
            <a:b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В. В. </a:t>
            </a:r>
            <a:r>
              <a:rPr lang="ru-RU" sz="3200" b="1" dirty="0" err="1" smtClean="0">
                <a:solidFill>
                  <a:srgbClr val="C00000"/>
                </a:solidFill>
                <a:latin typeface="Monotype Corsiva" pitchFamily="66" charset="0"/>
              </a:rPr>
              <a:t>Мешкова</a:t>
            </a: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  «Золотая осень в Карелии»</a:t>
            </a:r>
            <a:b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 (</a:t>
            </a: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Работа по заданиям к упражнению № 54).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-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Что изображено на картине?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132856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B050"/>
                </a:solidFill>
                <a:latin typeface="Comic Sans MS" pitchFamily="66" charset="0"/>
              </a:rPr>
              <a:t>На картине художника В. В. </a:t>
            </a:r>
            <a:r>
              <a:rPr lang="ru-RU" sz="2400" b="1" dirty="0" err="1" smtClean="0">
                <a:solidFill>
                  <a:srgbClr val="00B050"/>
                </a:solidFill>
                <a:latin typeface="Comic Sans MS" pitchFamily="66" charset="0"/>
              </a:rPr>
              <a:t>Мешкова</a:t>
            </a:r>
            <a:r>
              <a:rPr lang="ru-RU" sz="2400" b="1" dirty="0" smtClean="0">
                <a:solidFill>
                  <a:srgbClr val="00B050"/>
                </a:solidFill>
                <a:latin typeface="Comic Sans MS" pitchFamily="66" charset="0"/>
              </a:rPr>
              <a:t> изображен живописный пейзаж Карелии. Это север России, лето здесь короткое. Художник на своем полотне запечатлел яркое прощание величественной и суровой природы Карелии с северным летом. Буйство красок ранней осени впечатляет зрителя.</a:t>
            </a:r>
            <a:endParaRPr lang="ru-RU" sz="2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36510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-Что зритель видит на переднем плане картины?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5013176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B050"/>
                </a:solidFill>
                <a:latin typeface="Comic Sans MS" pitchFamily="66" charset="0"/>
              </a:rPr>
              <a:t>На переднем плане картины зритель видит осинки, березки, кусты, позолоченные осенними холодами, хилые елочки, высокие суровые сосны, серовато-зеленые валуны, озерцо</a:t>
            </a:r>
            <a:endParaRPr lang="ru-RU" sz="2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7"/>
            <a:ext cx="8229600" cy="57606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-  Что изображено на заднем плане картины?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124744"/>
            <a:ext cx="82089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6600"/>
                </a:solidFill>
                <a:latin typeface="Comic Sans MS" pitchFamily="66" charset="0"/>
              </a:rPr>
              <a:t>На заднем плане картины – озеро с отражающимися в нем деревьями, дальше – зеленая полоса хвойного леса, и над всем – низкое сероватое небо в облаках</a:t>
            </a:r>
            <a:endParaRPr lang="ru-RU" sz="28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924944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  - По каким деталям можно определить, что эта картина изображает Карелию?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005064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6600"/>
                </a:solidFill>
                <a:latin typeface="Comic Sans MS" pitchFamily="66" charset="0"/>
              </a:rPr>
              <a:t>То, что картина изображает Карелию, можно определить по таким деталям: слегка холмистый рельеф почвы, редкая растительность с негустой листвой, обилие валунов и озер, лес, уходящий за горизонт</a:t>
            </a:r>
            <a:endParaRPr lang="ru-RU" sz="28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100811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- Какие цвета и оттенки использует автор для изображения осени?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700808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6600"/>
                </a:solidFill>
                <a:latin typeface="Comic Sans MS" pitchFamily="66" charset="0"/>
              </a:rPr>
              <a:t>Для изображения осени автор использует выразительную цветовую гамму: яркие, теплые золотистые, коричневые, красноватые оттенки сочетаются с холодноватыми серо-зелеными, серо-голубыми. Краски прозрачные, чистые, неброские. Колорит картины передает праздничность и в то же время суровость карельской осенней природы</a:t>
            </a:r>
            <a:endParaRPr lang="ru-RU" sz="24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365105"/>
            <a:ext cx="74334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- Каковы особенности композиции картины?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869160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6600"/>
                </a:solidFill>
                <a:latin typeface="Comic Sans MS" pitchFamily="66" charset="0"/>
              </a:rPr>
              <a:t>Художник выбирает для картины удлиненный горизонтальный формат холста, чтобы передать широту, спокойствие, протяженность, простор карельской осенней природы</a:t>
            </a:r>
            <a:endParaRPr lang="ru-RU" sz="24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- Какое впечатление произвела на вас картина?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2967335"/>
            <a:ext cx="705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6600"/>
                </a:solidFill>
                <a:latin typeface="Comic Sans MS" pitchFamily="66" charset="0"/>
              </a:rPr>
              <a:t>Картина производит впечатление умиротворения, тишины, спокойствия, легкой грусти</a:t>
            </a:r>
            <a:endParaRPr lang="ru-RU" sz="28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71" y="1124744"/>
            <a:ext cx="8484995" cy="464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</a:rPr>
              <a:t>Урок  по русскому языку в 8 классе</a:t>
            </a:r>
            <a:br>
              <a:rPr lang="ru-RU" sz="2800" b="1" dirty="0" smtClean="0">
                <a:solidFill>
                  <a:srgbClr val="006600"/>
                </a:solidFill>
              </a:rPr>
            </a:br>
            <a:r>
              <a:rPr lang="ru-RU" sz="2800" b="1" dirty="0" smtClean="0">
                <a:solidFill>
                  <a:srgbClr val="006600"/>
                </a:solidFill>
              </a:rPr>
              <a:t/>
            </a:r>
            <a:br>
              <a:rPr lang="ru-RU" sz="2800" b="1" dirty="0" smtClean="0">
                <a:solidFill>
                  <a:srgbClr val="006600"/>
                </a:solidFill>
              </a:rPr>
            </a:br>
            <a:r>
              <a:rPr lang="ru-RU" sz="2800" b="1" dirty="0" smtClean="0">
                <a:solidFill>
                  <a:srgbClr val="006600"/>
                </a:solidFill>
                <a:latin typeface="Comic Sans MS" pitchFamily="66" charset="0"/>
              </a:rPr>
              <a:t>«ДОЛГО БУДЕТ КАРЕЛИЯ СНИТЬСЯ…»</a:t>
            </a:r>
            <a:r>
              <a:rPr lang="ru-RU" sz="6000" b="1" dirty="0" smtClean="0">
                <a:solidFill>
                  <a:srgbClr val="00B050"/>
                </a:solidFill>
                <a:latin typeface="Monotype Corsiva" pitchFamily="66" charset="0"/>
              </a:rPr>
              <a:t/>
            </a:r>
            <a:br>
              <a:rPr lang="ru-RU" sz="6000" b="1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6000" b="1" dirty="0" smtClean="0">
                <a:solidFill>
                  <a:srgbClr val="00B050"/>
                </a:solidFill>
                <a:latin typeface="Monotype Corsiva" pitchFamily="66" charset="0"/>
              </a:rPr>
              <a:t>(</a:t>
            </a: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Описание картины </a:t>
            </a:r>
            <a:r>
              <a:rPr lang="ru-RU" sz="6000" b="1" dirty="0" smtClean="0">
                <a:solidFill>
                  <a:srgbClr val="00B050"/>
                </a:solidFill>
                <a:latin typeface="Monotype Corsiva" pitchFamily="66" charset="0"/>
              </a:rPr>
              <a:t> </a:t>
            </a: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В.В. </a:t>
            </a:r>
            <a:r>
              <a:rPr lang="ru-RU" sz="4000" b="1" dirty="0" err="1" smtClean="0">
                <a:solidFill>
                  <a:srgbClr val="00B050"/>
                </a:solidFill>
                <a:latin typeface="Monotype Corsiva" pitchFamily="66" charset="0"/>
              </a:rPr>
              <a:t>Мешкова</a:t>
            </a: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 </a:t>
            </a:r>
            <a:b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«Золотая осень в Карелии»)</a:t>
            </a:r>
            <a:endParaRPr lang="ru-RU" sz="40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Примерный план.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20688"/>
            <a:ext cx="8820472" cy="6237312"/>
          </a:xfrm>
        </p:spPr>
        <p:txBody>
          <a:bodyPr>
            <a:normAutofit fontScale="32500" lnSpcReduction="20000"/>
          </a:bodyPr>
          <a:lstStyle/>
          <a:p>
            <a:endParaRPr lang="ru-RU" dirty="0" smtClean="0"/>
          </a:p>
          <a:p>
            <a:pPr>
              <a:lnSpc>
                <a:spcPct val="170000"/>
              </a:lnSpc>
              <a:buNone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1. Представление картины. </a:t>
            </a:r>
          </a:p>
          <a:p>
            <a:pPr>
              <a:lnSpc>
                <a:spcPct val="170000"/>
              </a:lnSpc>
              <a:buNone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2. Красота русской природы осенью. </a:t>
            </a:r>
          </a:p>
          <a:p>
            <a:pPr>
              <a:lnSpc>
                <a:spcPct val="170000"/>
              </a:lnSpc>
              <a:buNone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3. Мастерство художника. </a:t>
            </a:r>
          </a:p>
          <a:p>
            <a:pPr>
              <a:lnSpc>
                <a:spcPct val="170000"/>
              </a:lnSpc>
              <a:buNone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  а. Яркие краски суровой Карелии. </a:t>
            </a:r>
          </a:p>
          <a:p>
            <a:pPr>
              <a:lnSpc>
                <a:spcPct val="170000"/>
              </a:lnSpc>
              <a:buNone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4. Композиция картины.</a:t>
            </a:r>
          </a:p>
          <a:p>
            <a:pPr>
              <a:lnSpc>
                <a:spcPct val="170000"/>
              </a:lnSpc>
              <a:buNone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  а. Что изображено на переднем плане картины? </a:t>
            </a:r>
          </a:p>
          <a:p>
            <a:pPr>
              <a:lnSpc>
                <a:spcPct val="170000"/>
              </a:lnSpc>
              <a:buNone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  б. Что изображено на втором плане картины? </a:t>
            </a:r>
          </a:p>
          <a:p>
            <a:pPr>
              <a:lnSpc>
                <a:spcPct val="170000"/>
              </a:lnSpc>
              <a:buNone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5. Что хотел выразить художник своей картиной? </a:t>
            </a:r>
          </a:p>
          <a:p>
            <a:pPr>
              <a:lnSpc>
                <a:spcPct val="170000"/>
              </a:lnSpc>
              <a:buNone/>
            </a:pPr>
            <a:r>
              <a:rPr lang="ru-RU" sz="7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6. Впечатления от картины.</a:t>
            </a:r>
            <a:endParaRPr lang="ru-RU" sz="70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71" y="1124744"/>
            <a:ext cx="8484995" cy="464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7088" cy="922114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Примеры словосочетаний и предложений: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820472" cy="5589240"/>
          </a:xfrm>
        </p:spPr>
        <p:txBody>
          <a:bodyPr>
            <a:normAutofit fontScale="47500" lnSpcReduction="20000"/>
          </a:bodyPr>
          <a:lstStyle/>
          <a:p>
            <a:r>
              <a:rPr lang="ru-RU" sz="5100" b="1" dirty="0" smtClean="0">
                <a:solidFill>
                  <a:srgbClr val="006600"/>
                </a:solidFill>
                <a:latin typeface="Comic Sans MS" pitchFamily="66" charset="0"/>
              </a:rPr>
              <a:t>В композиции картины; </a:t>
            </a:r>
          </a:p>
          <a:p>
            <a:r>
              <a:rPr lang="ru-RU" sz="5100" b="1" dirty="0" smtClean="0">
                <a:solidFill>
                  <a:srgbClr val="006600"/>
                </a:solidFill>
                <a:latin typeface="Comic Sans MS" pitchFamily="66" charset="0"/>
              </a:rPr>
              <a:t>обилие валунов; </a:t>
            </a:r>
          </a:p>
          <a:p>
            <a:r>
              <a:rPr lang="ru-RU" sz="5100" b="1" dirty="0" smtClean="0">
                <a:solidFill>
                  <a:srgbClr val="006600"/>
                </a:solidFill>
                <a:latin typeface="Comic Sans MS" pitchFamily="66" charset="0"/>
              </a:rPr>
              <a:t>поэтичность ландшафта; </a:t>
            </a:r>
          </a:p>
          <a:p>
            <a:r>
              <a:rPr lang="ru-RU" sz="5100" b="1" dirty="0" smtClean="0">
                <a:solidFill>
                  <a:srgbClr val="006600"/>
                </a:solidFill>
                <a:latin typeface="Comic Sans MS" pitchFamily="66" charset="0"/>
              </a:rPr>
              <a:t>цепь озер; </a:t>
            </a:r>
          </a:p>
          <a:p>
            <a:r>
              <a:rPr lang="ru-RU" sz="5100" b="1" dirty="0" smtClean="0">
                <a:solidFill>
                  <a:srgbClr val="006600"/>
                </a:solidFill>
                <a:latin typeface="Comic Sans MS" pitchFamily="66" charset="0"/>
              </a:rPr>
              <a:t>высокие суровые сосны. </a:t>
            </a:r>
          </a:p>
          <a:p>
            <a:endParaRPr lang="ru-RU" sz="3600" b="1" dirty="0" smtClean="0">
              <a:solidFill>
                <a:srgbClr val="006600"/>
              </a:solidFill>
              <a:latin typeface="Comic Sans MS" pitchFamily="66" charset="0"/>
            </a:endParaRPr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>
                <a:solidFill>
                  <a:srgbClr val="CC00CC"/>
                </a:solidFill>
                <a:latin typeface="Comic Sans MS" pitchFamily="66" charset="0"/>
              </a:rPr>
              <a:t>    </a:t>
            </a:r>
            <a:r>
              <a:rPr lang="ru-RU" sz="4400" b="1" dirty="0" smtClean="0">
                <a:solidFill>
                  <a:srgbClr val="CC00CC"/>
                </a:solidFill>
                <a:latin typeface="Comic Sans MS" pitchFamily="66" charset="0"/>
              </a:rPr>
              <a:t>Колорит картины передает величественность и  </a:t>
            </a:r>
          </a:p>
          <a:p>
            <a:pPr algn="just">
              <a:buNone/>
            </a:pPr>
            <a:r>
              <a:rPr lang="ru-RU" sz="4400" b="1" dirty="0" smtClean="0">
                <a:solidFill>
                  <a:srgbClr val="CC00CC"/>
                </a:solidFill>
                <a:latin typeface="Comic Sans MS" pitchFamily="66" charset="0"/>
              </a:rPr>
              <a:t>праздничность карельской осени. </a:t>
            </a:r>
          </a:p>
          <a:p>
            <a:pPr>
              <a:buNone/>
            </a:pPr>
            <a:endParaRPr lang="ru-RU" sz="4400" b="1" dirty="0" smtClean="0">
              <a:solidFill>
                <a:srgbClr val="CC00CC"/>
              </a:solidFill>
              <a:latin typeface="Comic Sans MS" pitchFamily="66" charset="0"/>
            </a:endParaRPr>
          </a:p>
          <a:p>
            <a:pPr algn="just">
              <a:buNone/>
            </a:pPr>
            <a:r>
              <a:rPr lang="ru-RU" sz="4400" b="1" dirty="0" smtClean="0">
                <a:solidFill>
                  <a:srgbClr val="CC00CC"/>
                </a:solidFill>
                <a:latin typeface="Comic Sans MS" pitchFamily="66" charset="0"/>
              </a:rPr>
              <a:t>    Для изображения осени автор использует выразительную </a:t>
            </a:r>
          </a:p>
          <a:p>
            <a:pPr algn="just">
              <a:buNone/>
            </a:pPr>
            <a:r>
              <a:rPr lang="ru-RU" sz="4400" b="1" dirty="0" smtClean="0">
                <a:solidFill>
                  <a:srgbClr val="CC00CC"/>
                </a:solidFill>
                <a:latin typeface="Comic Sans MS" pitchFamily="66" charset="0"/>
              </a:rPr>
              <a:t>цветовую гамму. </a:t>
            </a:r>
          </a:p>
          <a:p>
            <a:endParaRPr lang="ru-RU" sz="4400" b="1" dirty="0" smtClean="0">
              <a:solidFill>
                <a:srgbClr val="CC00CC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CC00CC"/>
                </a:solidFill>
                <a:latin typeface="Comic Sans MS" pitchFamily="66" charset="0"/>
              </a:rPr>
              <a:t>    Чтобы показать безграничность просторов карельского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CC00CC"/>
                </a:solidFill>
                <a:latin typeface="Comic Sans MS" pitchFamily="66" charset="0"/>
              </a:rPr>
              <a:t>пейзажа, художник использует горизонтальный формат холста</a:t>
            </a:r>
            <a:endParaRPr lang="ru-RU" sz="4400" b="1" dirty="0">
              <a:solidFill>
                <a:srgbClr val="CC00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78696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Синонимы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2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Художник – 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2204864"/>
            <a:ext cx="71287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Василий   Васильевич Мешков, он, пейзажист, певец русской природы, мастер пейзажа и другие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71" y="1124744"/>
            <a:ext cx="8484995" cy="464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23"/>
            <a:ext cx="9144000" cy="708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763688" y="733246"/>
            <a:ext cx="810039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          </a:t>
            </a:r>
            <a:r>
              <a:rPr lang="ru-RU" sz="3600" b="1" dirty="0" smtClean="0">
                <a:solidFill>
                  <a:srgbClr val="006600"/>
                </a:solidFill>
                <a:latin typeface="Monotype Corsiva" pitchFamily="66" charset="0"/>
              </a:rPr>
              <a:t>Для других моя сторонка</a:t>
            </a:r>
          </a:p>
          <a:p>
            <a:r>
              <a:rPr lang="ru-RU" sz="3600" b="1" dirty="0" smtClean="0">
                <a:solidFill>
                  <a:srgbClr val="006600"/>
                </a:solidFill>
                <a:latin typeface="Monotype Corsiva" pitchFamily="66" charset="0"/>
              </a:rPr>
              <a:t>          Нелюдима да сурова,</a:t>
            </a:r>
          </a:p>
          <a:p>
            <a:r>
              <a:rPr lang="ru-RU" sz="3600" b="1" dirty="0" smtClean="0">
                <a:solidFill>
                  <a:srgbClr val="006600"/>
                </a:solidFill>
                <a:latin typeface="Monotype Corsiva" pitchFamily="66" charset="0"/>
              </a:rPr>
              <a:t>          Для меня земля  Ижоры</a:t>
            </a:r>
          </a:p>
          <a:p>
            <a:r>
              <a:rPr lang="ru-RU" sz="3600" b="1" dirty="0" smtClean="0">
                <a:solidFill>
                  <a:srgbClr val="006600"/>
                </a:solidFill>
                <a:latin typeface="Monotype Corsiva" pitchFamily="66" charset="0"/>
              </a:rPr>
              <a:t>          Всех желанней и нежнее.</a:t>
            </a:r>
          </a:p>
          <a:p>
            <a:r>
              <a:rPr lang="ru-RU" sz="3600" b="1" dirty="0" smtClean="0">
                <a:solidFill>
                  <a:srgbClr val="006600"/>
                </a:solidFill>
                <a:latin typeface="Monotype Corsiva" pitchFamily="66" charset="0"/>
              </a:rPr>
              <a:t>          Здесь порожистые реки</a:t>
            </a:r>
          </a:p>
          <a:p>
            <a:r>
              <a:rPr lang="ru-RU" sz="3600" b="1" dirty="0" smtClean="0">
                <a:solidFill>
                  <a:srgbClr val="006600"/>
                </a:solidFill>
                <a:latin typeface="Monotype Corsiva" pitchFamily="66" charset="0"/>
              </a:rPr>
              <a:t>          И студеные озера.</a:t>
            </a:r>
          </a:p>
          <a:p>
            <a:r>
              <a:rPr lang="ru-RU" sz="3600" b="1" dirty="0" smtClean="0">
                <a:solidFill>
                  <a:srgbClr val="006600"/>
                </a:solidFill>
                <a:latin typeface="Monotype Corsiva" pitchFamily="66" charset="0"/>
              </a:rPr>
              <a:t>          Здесь леса молчат угрюмо,</a:t>
            </a:r>
          </a:p>
          <a:p>
            <a:r>
              <a:rPr lang="ru-RU" sz="3600" b="1" dirty="0" smtClean="0">
                <a:solidFill>
                  <a:srgbClr val="006600"/>
                </a:solidFill>
                <a:latin typeface="Monotype Corsiva" pitchFamily="66" charset="0"/>
              </a:rPr>
              <a:t>         А поляны пахнут медом.</a:t>
            </a:r>
          </a:p>
          <a:p>
            <a:endParaRPr lang="ru-RU" sz="3600" b="1" dirty="0" smtClean="0">
              <a:solidFill>
                <a:srgbClr val="640000"/>
              </a:solidFill>
              <a:latin typeface="Monotype Corsiva" pitchFamily="66" charset="0"/>
            </a:endParaRPr>
          </a:p>
          <a:p>
            <a:r>
              <a:rPr lang="ru-RU" sz="3600" b="1" dirty="0" smtClean="0">
                <a:solidFill>
                  <a:srgbClr val="640000"/>
                </a:solidFill>
                <a:latin typeface="Monotype Corsiva" pitchFamily="66" charset="0"/>
              </a:rPr>
              <a:t>   (</a:t>
            </a:r>
            <a:r>
              <a:rPr lang="ru-RU" sz="3200" b="1" dirty="0" smtClean="0">
                <a:solidFill>
                  <a:srgbClr val="640000"/>
                </a:solidFill>
              </a:rPr>
              <a:t>карельская  поэтесса Ларин </a:t>
            </a:r>
            <a:r>
              <a:rPr lang="ru-RU" sz="3200" b="1" dirty="0" err="1" smtClean="0">
                <a:solidFill>
                  <a:srgbClr val="640000"/>
                </a:solidFill>
              </a:rPr>
              <a:t>Параске</a:t>
            </a:r>
            <a:endParaRPr lang="ru-RU" sz="3200" b="1" dirty="0" smtClean="0">
              <a:solidFill>
                <a:srgbClr val="640000"/>
              </a:solidFill>
            </a:endParaRPr>
          </a:p>
          <a:p>
            <a:r>
              <a:rPr lang="ru-RU" sz="3200" b="1" dirty="0" smtClean="0">
                <a:solidFill>
                  <a:srgbClr val="640000"/>
                </a:solidFill>
              </a:rPr>
              <a:t>             (1833-1904)</a:t>
            </a:r>
            <a:r>
              <a:rPr lang="ru-RU" sz="3200" dirty="0" smtClean="0">
                <a:solidFill>
                  <a:srgbClr val="640000"/>
                </a:solidFill>
                <a:latin typeface="Monotype Corsiva" pitchFamily="66" charset="0"/>
              </a:rPr>
              <a:t>.</a:t>
            </a:r>
            <a:endParaRPr lang="ru-RU" sz="3200" dirty="0">
              <a:solidFill>
                <a:srgbClr val="64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0744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Задание :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Написать сочинение-описание по картине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В.В.Мешкова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«Золотая осень в Карелии»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2026568" cy="5040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Цели: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075240" cy="5073427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pPr algn="just"/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Образовательные: </a:t>
            </a:r>
            <a:r>
              <a:rPr lang="ru-RU" dirty="0" smtClean="0">
                <a:solidFill>
                  <a:schemeClr val="bg1"/>
                </a:solidFill>
              </a:rPr>
              <a:t>закрепление орфографических и пунктуационных навыков , 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научить создавать свой текст на предложенную тему (сочинение-описание местности по картине), добиться усвоения основных элементов построения текста данного типа. </a:t>
            </a:r>
          </a:p>
          <a:p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just"/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Развивающие: 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совершенствовать умение правильного отбора языковых средств, установления логических связей между частями текста, грамотного оформления своего высказывания. </a:t>
            </a:r>
          </a:p>
          <a:p>
            <a:endParaRPr lang="ru-RU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just"/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</a:rPr>
              <a:t>Воспитательные: 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воспитывать любовь и уважение к русской живописи и родному языку; добиваться повышения познавательной самостоятельности учащихся.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8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187624" y="2708920"/>
            <a:ext cx="79563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Mistral" pitchFamily="66" charset="0"/>
              </a:rPr>
              <a:t>Унылая пора! </a:t>
            </a:r>
          </a:p>
          <a:p>
            <a:pPr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Mistral" pitchFamily="66" charset="0"/>
              </a:rPr>
              <a:t>        Очей очарованье! </a:t>
            </a:r>
          </a:p>
          <a:p>
            <a:pPr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Mistral" pitchFamily="66" charset="0"/>
              </a:rPr>
              <a:t>Приятна мне твоя  </a:t>
            </a:r>
          </a:p>
          <a:p>
            <a:pPr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Mistral" pitchFamily="66" charset="0"/>
              </a:rPr>
              <a:t>        прощальная краса…</a:t>
            </a:r>
            <a:endParaRPr lang="ru-RU" sz="6000" b="1" dirty="0">
              <a:solidFill>
                <a:srgbClr val="C00000"/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363272" cy="1417638"/>
          </a:xfrm>
        </p:spPr>
        <p:txBody>
          <a:bodyPr>
            <a:noAutofit/>
          </a:bodyPr>
          <a:lstStyle/>
          <a:p>
            <a:pPr algn="r"/>
            <a:r>
              <a:rPr lang="ru-RU" sz="2400" b="1" dirty="0" smtClean="0">
                <a:solidFill>
                  <a:srgbClr val="006600"/>
                </a:solidFill>
                <a:latin typeface="Comic Sans MS" pitchFamily="66" charset="0"/>
              </a:rPr>
              <a:t>Пейзаж, как народная песня, </a:t>
            </a:r>
            <a:br>
              <a:rPr lang="ru-RU" sz="2400" b="1" dirty="0" smtClean="0">
                <a:solidFill>
                  <a:srgbClr val="0066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006600"/>
                </a:solidFill>
                <a:latin typeface="Comic Sans MS" pitchFamily="66" charset="0"/>
              </a:rPr>
              <a:t>должен нести светлые чувства.                                        </a:t>
            </a:r>
            <a:r>
              <a:rPr lang="ru-RU" sz="2400" b="1" dirty="0" smtClean="0">
                <a:solidFill>
                  <a:srgbClr val="006600"/>
                </a:solidFill>
              </a:rPr>
              <a:t/>
            </a:r>
            <a:br>
              <a:rPr lang="ru-RU" sz="2400" b="1" dirty="0" smtClean="0">
                <a:solidFill>
                  <a:srgbClr val="006600"/>
                </a:solidFill>
              </a:rPr>
            </a:br>
            <a:r>
              <a:rPr lang="ru-RU" sz="2400" b="1" dirty="0" smtClean="0">
                <a:solidFill>
                  <a:srgbClr val="006600"/>
                </a:solidFill>
              </a:rPr>
              <a:t>                                 	  В.В.Мешков</a:t>
            </a:r>
            <a:endParaRPr lang="ru-RU" sz="2400" b="1" dirty="0">
              <a:solidFill>
                <a:srgbClr val="0066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484995" cy="464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Monotype Corsiva" pitchFamily="66" charset="0"/>
              </a:rPr>
              <a:t>М.Нестеров. Осенний пейзаж</a:t>
            </a:r>
            <a:endParaRPr lang="ru-RU" sz="36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01544"/>
            <a:ext cx="6264696" cy="5460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Monotype Corsiva" pitchFamily="66" charset="0"/>
              </a:rPr>
              <a:t>И.Левитан. Золотая осень</a:t>
            </a:r>
            <a:endParaRPr lang="ru-RU" sz="36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40768"/>
            <a:ext cx="6408712" cy="4999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Monotype Corsiva" pitchFamily="66" charset="0"/>
              </a:rPr>
              <a:t>И.Левитан. Сумерки. Луна</a:t>
            </a:r>
            <a:endParaRPr lang="ru-RU" sz="36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359824"/>
            <a:ext cx="5904656" cy="526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А.Куинджи. Вид на Москву с Воробьевых гор</a:t>
            </a:r>
            <a:endParaRPr lang="ru-RU" sz="3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96752"/>
            <a:ext cx="7200800" cy="52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789</Words>
  <Application>Microsoft Office PowerPoint</Application>
  <PresentationFormat>Экран (4:3)</PresentationFormat>
  <Paragraphs>98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Урок  по русскому языку в 8 классе  «ДОЛГО БУДЕТ КАРЕЛИЯ СНИТЬСЯ…» (Описание картины  В.В. Мешкова  «Золотая осень в Карелии»)</vt:lpstr>
      <vt:lpstr>Цели: </vt:lpstr>
      <vt:lpstr>Слайд 4</vt:lpstr>
      <vt:lpstr>Пейзаж, как народная песня,  должен нести светлые чувства.                                                                             В.В.Мешков</vt:lpstr>
      <vt:lpstr>М.Нестеров. Осенний пейзаж</vt:lpstr>
      <vt:lpstr>И.Левитан. Золотая осень</vt:lpstr>
      <vt:lpstr>И.Левитан. Сумерки. Луна</vt:lpstr>
      <vt:lpstr>А.Куинджи. Вид на Москву с Воробьевых гор</vt:lpstr>
      <vt:lpstr>В.Мешков. Золотая осень в Карелии</vt:lpstr>
      <vt:lpstr>Сбор материала к сочинению.</vt:lpstr>
      <vt:lpstr>Сведения  о географическом положении Карелии, климате, территории.</vt:lpstr>
      <vt:lpstr>Слайд 13</vt:lpstr>
      <vt:lpstr>Работа со словарем.</vt:lpstr>
      <vt:lpstr>Подготовительная  работа к описанию картины  В. В. Мешкова  «Золотая осень в Карелии»  (Работа по заданиям к упражнению № 54).</vt:lpstr>
      <vt:lpstr>Слайд 16</vt:lpstr>
      <vt:lpstr>Слайд 17</vt:lpstr>
      <vt:lpstr>Слайд 18</vt:lpstr>
      <vt:lpstr>Слайд 19</vt:lpstr>
      <vt:lpstr>Примерный план. </vt:lpstr>
      <vt:lpstr>Слайд 21</vt:lpstr>
      <vt:lpstr>Примеры словосочетаний и предложений:</vt:lpstr>
      <vt:lpstr>Синонимы </vt:lpstr>
      <vt:lpstr>Слайд 24</vt:lpstr>
      <vt:lpstr>Слайд 25</vt:lpstr>
      <vt:lpstr>Задание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Описание картины В.В. Мешкова "Золотая осень в Карелии"</dc:title>
  <cp:lastModifiedBy>Пользователь 12</cp:lastModifiedBy>
  <cp:revision>22</cp:revision>
  <dcterms:modified xsi:type="dcterms:W3CDTF">2023-01-18T04:33:45Z</dcterms:modified>
</cp:coreProperties>
</file>