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8" r:id="rId2"/>
    <p:sldId id="257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82" r:id="rId13"/>
    <p:sldId id="283" r:id="rId14"/>
    <p:sldId id="270" r:id="rId15"/>
    <p:sldId id="271" r:id="rId16"/>
    <p:sldId id="272" r:id="rId17"/>
    <p:sldId id="273" r:id="rId18"/>
    <p:sldId id="276" r:id="rId19"/>
    <p:sldId id="277" r:id="rId20"/>
    <p:sldId id="280" r:id="rId21"/>
    <p:sldId id="281" r:id="rId22"/>
    <p:sldId id="284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15A7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11" autoAdjust="0"/>
  </p:normalViewPr>
  <p:slideViewPr>
    <p:cSldViewPr>
      <p:cViewPr>
        <p:scale>
          <a:sx n="66" d="100"/>
          <a:sy n="66" d="100"/>
        </p:scale>
        <p:origin x="-141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C20E1-0B20-4515-B4C9-323B23B9790B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51DA9-2292-4BE9-A2EB-8D0727DBD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92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1DA9-2292-4BE9-A2EB-8D0727DBD70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1DA9-2292-4BE9-A2EB-8D0727DBD70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A19F-A945-4225-B955-CEAF363A3523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C7D0-47D1-4DB5-9B06-ABE6F1F66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A19F-A945-4225-B955-CEAF363A3523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C7D0-47D1-4DB5-9B06-ABE6F1F66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A19F-A945-4225-B955-CEAF363A3523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C7D0-47D1-4DB5-9B06-ABE6F1F66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A19F-A945-4225-B955-CEAF363A3523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C7D0-47D1-4DB5-9B06-ABE6F1F66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A19F-A945-4225-B955-CEAF363A3523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C7D0-47D1-4DB5-9B06-ABE6F1F66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A19F-A945-4225-B955-CEAF363A3523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C7D0-47D1-4DB5-9B06-ABE6F1F66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A19F-A945-4225-B955-CEAF363A3523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C7D0-47D1-4DB5-9B06-ABE6F1F66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A19F-A945-4225-B955-CEAF363A3523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C7D0-47D1-4DB5-9B06-ABE6F1F66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A19F-A945-4225-B955-CEAF363A3523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C7D0-47D1-4DB5-9B06-ABE6F1F66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A19F-A945-4225-B955-CEAF363A3523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C7D0-47D1-4DB5-9B06-ABE6F1F66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A19F-A945-4225-B955-CEAF363A3523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B5C7D0-47D1-4DB5-9B06-ABE6F1F66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2FA19F-A945-4225-B955-CEAF363A3523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B5C7D0-47D1-4DB5-9B06-ABE6F1F6675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rgali.ru/getImage.do?object=134348758&amp;original=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8170766" cy="24146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 Пугачева</a:t>
            </a:r>
            <a:br>
              <a:rPr lang="ru-RU" dirty="0" smtClean="0"/>
            </a:br>
            <a:r>
              <a:rPr lang="ru-RU" dirty="0" smtClean="0"/>
              <a:t> в романе  А.С. Пушкина «Капитанская дочка»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313576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442800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282" y="5500702"/>
            <a:ext cx="47149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Сцена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свидания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Гринева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Пугачевым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Художник С.В. Герасимов.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428604"/>
          <a:ext cx="8715436" cy="578647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572032"/>
                <a:gridCol w="4143404"/>
              </a:tblGrid>
              <a:tr h="578647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XI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глава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«Мятежная слобода»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Пугачев</a:t>
                      </a:r>
                      <a:r>
                        <a:rPr lang="ru-RU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сидел под образами, в </a:t>
                      </a:r>
                      <a:r>
                        <a:rPr lang="ru-RU" sz="2400" b="1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красном кафтане, в высокой шапке </a:t>
                      </a:r>
                      <a:r>
                        <a:rPr lang="ru-RU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 важно подбоченясь». </a:t>
                      </a:r>
                    </a:p>
                    <a:p>
                      <a:pPr algn="ctr"/>
                      <a:r>
                        <a:rPr lang="ru-RU" sz="2400" b="1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Глаза сверкали</a:t>
                      </a:r>
                    </a:p>
                    <a:p>
                      <a:pPr algn="ctr"/>
                      <a:endParaRPr lang="ru-RU" sz="2400" b="1" i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«… он был одет по-дорожному, в шубе и киргизской шапке».</a:t>
                      </a:r>
                    </a:p>
                    <a:p>
                      <a:pPr algn="ctr"/>
                      <a:r>
                        <a:rPr lang="ru-RU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«Лицо самозванца изобразило </a:t>
                      </a:r>
                      <a:r>
                        <a:rPr lang="ru-RU" sz="2400" b="1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довольное самолюбие</a:t>
                      </a:r>
                      <a:r>
                        <a:rPr lang="ru-RU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</a:p>
                    <a:p>
                      <a:pPr algn="ctr"/>
                      <a:endParaRPr lang="ru-RU" sz="2400" b="1" i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400" b="1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Хвастливость</a:t>
                      </a:r>
                      <a:r>
                        <a:rPr lang="ru-RU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разбойника показалась мне забавна»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571480"/>
          <a:ext cx="8429652" cy="564360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214578"/>
                <a:gridCol w="6215074"/>
              </a:tblGrid>
              <a:tr h="564360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XII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глава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«Сирота»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Взглянул грозно,  смягчил, устремил </a:t>
                      </a:r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огненные свои глаза</a:t>
                      </a:r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, лицо омрачилось, сказал смеясь.</a:t>
                      </a:r>
                    </a:p>
                    <a:p>
                      <a:pPr algn="ctr"/>
                      <a:endParaRPr lang="ru-RU" sz="2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«Мы расстались дружески. Пугачев,  </a:t>
                      </a:r>
                      <a:r>
                        <a:rPr lang="ru-RU" sz="24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увидя</a:t>
                      </a:r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в толпе Акулину </a:t>
                      </a:r>
                      <a:r>
                        <a:rPr lang="ru-RU" sz="24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Памфиловну</a:t>
                      </a:r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погрозил пальцем и мигнул значительно; потом сел в кибитку, велел ехать в Берду, и когда лошади тронулись, то он еще раз высунулся из кибитки и закричал мне: «Прощайте, ваше благородие! Авось увидимся когда-нибудь».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907" y="571480"/>
            <a:ext cx="857569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Прочитайте данный эпизод из «Капитанской дочки» А. С. Пушкина</a:t>
            </a: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«Однажды орел спрашивает у ворона:  скажи, ворон-птица, отчего живешь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 на белом свете триста лет, а я всего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навсе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только тридцать три года?  -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оттого батюшка, отвечал ему ворон, что ты пьешь живую кровь, а я питаюсь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мертвечиной. Орел подумал: давай попробуем и мы питаться тем же. Хорошо.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Полетели орел да ворон. Вот завидели палую лошадь; спустились и сели.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Ворон стал клевать да похваливать. Орел клюнул раз, клюнул другой,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махнул крылом и сказал ворону: нет, брат ворон, чем триста лет питаться падалью,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лучше раз напиться живой кровью, а там что Бог даст!»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908" y="4437112"/>
            <a:ext cx="8135625" cy="2200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О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тветьте на вопросы:</a:t>
            </a:r>
          </a:p>
          <a:p>
            <a:pPr marL="342900" indent="-342900"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Кому принадлежат эти слова?</a:t>
            </a:r>
          </a:p>
          <a:p>
            <a:pPr marL="342900" indent="-342900"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Объясните смысл данной сказки. С какой целью А. С. Пушкин включает </a:t>
            </a:r>
          </a:p>
          <a:p>
            <a:pPr marL="342900" indent="-34290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этот эпизод в произведение?</a:t>
            </a:r>
          </a:p>
          <a:p>
            <a:pPr marL="342900" indent="-342900">
              <a:buAutoNum type="arabicPeriod" startAt="3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Как данная сказка отражает понимание Пугачевым своего места в </a:t>
            </a:r>
          </a:p>
          <a:p>
            <a:pPr marL="342900" indent="-34290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крестьянской войне?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85794"/>
            <a:ext cx="8584594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Орел – символ свободы и власти. Чтоб подчеркнуть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величие и героизм Пугачева, Пушкин включает в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свое произведение калмыцкую сказку,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рассказанную Гриневу Пугачевым под дороге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Белогорскую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крепость.</a:t>
            </a:r>
          </a:p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Смысл сказки – выражение жизненной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позиции Пугачева,  которая заключается в том, 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что лучше прожить полную жизнь«всего –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навсего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тридцать три года», чем существовать,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«питаясь падалью», триста лет.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0"/>
            <a:ext cx="864396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dirty="0" smtClean="0"/>
              <a:t>Прочитайте и сравните описание внешности Емельяна Пугачева из«Истории Пугачева» и</a:t>
            </a:r>
          </a:p>
          <a:p>
            <a:pPr algn="ctr"/>
            <a:r>
              <a:rPr lang="ru-RU" sz="2800" dirty="0" smtClean="0"/>
              <a:t> главы 2 «Капитанской дочки»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369093"/>
              </p:ext>
            </p:extLst>
          </p:nvPr>
        </p:nvGraphicFramePr>
        <p:xfrm>
          <a:off x="214282" y="1397000"/>
          <a:ext cx="8786874" cy="52425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93437"/>
                <a:gridCol w="4393437"/>
              </a:tblGrid>
              <a:tr h="5175272">
                <a:tc>
                  <a:txBody>
                    <a:bodyPr/>
                    <a:lstStyle/>
                    <a:p>
                      <a:r>
                        <a:rPr lang="ru-RU" sz="2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«Емельян Пугачев…</a:t>
                      </a:r>
                      <a:r>
                        <a:rPr lang="ru-RU" sz="2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сорока лет отроду, смугл и худощав,</a:t>
                      </a:r>
                      <a:r>
                        <a:rPr lang="ru-RU" sz="2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волосы носил темно-русые, бороду черную, небольшую и клином. Верхний зуб был вышиблен еще  в ребячестве, в кулачном бою. На левом виску имел он белое родимое пятно, а на груди знаки, оставшиеся после болезни, называемой черной немочью».</a:t>
                      </a:r>
                      <a:endParaRPr lang="ru-RU" sz="2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u="sng" dirty="0" smtClean="0">
                          <a:solidFill>
                            <a:schemeClr val="tx1"/>
                          </a:solidFill>
                        </a:rPr>
                        <a:t>Ответьте</a:t>
                      </a:r>
                      <a:r>
                        <a:rPr lang="ru-RU" sz="2400" u="sng" baseline="0" dirty="0" smtClean="0">
                          <a:solidFill>
                            <a:schemeClr val="tx1"/>
                          </a:solidFill>
                        </a:rPr>
                        <a:t> на вопросы: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22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совпадает в том и другом</a:t>
                      </a:r>
                      <a:r>
                        <a:rPr lang="ru-RU" sz="2200" b="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описании?</a:t>
                      </a:r>
                    </a:p>
                    <a:p>
                      <a:pPr marL="457200" indent="-457200">
                        <a:buNone/>
                      </a:pPr>
                      <a:endParaRPr lang="ru-RU" sz="2200" b="0" u="non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2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Есть ли несовпадающие   </a:t>
                      </a:r>
                    </a:p>
                    <a:p>
                      <a:r>
                        <a:rPr lang="ru-RU" sz="22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детали? Если есть, то в чем вы </a:t>
                      </a:r>
                    </a:p>
                    <a:p>
                      <a:r>
                        <a:rPr lang="ru-RU" sz="22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можете объяснить несовпадения?</a:t>
                      </a:r>
                    </a:p>
                    <a:p>
                      <a:endParaRPr lang="ru-RU" sz="2200" b="0" u="non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2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В каком из описаний выражено </a:t>
                      </a:r>
                    </a:p>
                    <a:p>
                      <a:r>
                        <a:rPr lang="ru-RU" sz="22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отношение к персонажу? Какое</a:t>
                      </a:r>
                    </a:p>
                    <a:p>
                      <a:r>
                        <a:rPr lang="ru-RU" sz="22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это отношение?</a:t>
                      </a:r>
                      <a:r>
                        <a:rPr lang="ru-RU" sz="2200" b="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Какие слова</a:t>
                      </a:r>
                    </a:p>
                    <a:p>
                      <a:r>
                        <a:rPr lang="ru-RU" sz="2200" b="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помогают выразить это</a:t>
                      </a:r>
                    </a:p>
                    <a:p>
                      <a:r>
                        <a:rPr lang="ru-RU" sz="2200" b="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отношение?</a:t>
                      </a:r>
                      <a:endParaRPr lang="ru-RU" sz="2200" b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617" y="928670"/>
            <a:ext cx="884338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описании внешности Емельяна Пугачева много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совпадает, но в повести выражено еще и впечатление от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внешности:«Внешность его была замечательна», про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глаза сказано, что они были «живые», а лицо имело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выражение «довольно приятное, но плутовское».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3929066"/>
            <a:ext cx="79013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 есть в описании внешности Пугачева  в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«Капитанской дочке» просматривается авторская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симпатия, а в «Истории Пугачева»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портрет героя лишен эмоциональной окраски.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71480"/>
            <a:ext cx="874842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Прочитайте отрывок из «Капитанской дочки»</a:t>
            </a:r>
          </a:p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А. С. Пушкина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«Нас потащили по улицам; жители выходили из домов с хлебом и солью. Раздавался колокольный звон. Вдруг закричали в толпе, что государь на площади ожидает пленных и принимает присягу. Народ повалил на площадь;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нас погнали туда же».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3357562"/>
            <a:ext cx="835821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Ответьте на вопросы: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Обратите внимание на глаголы. О чем говорят названия действий, которые совершаются народом?</a:t>
            </a:r>
          </a:p>
          <a:p>
            <a:pPr marL="342900" indent="-342900">
              <a:buAutoNum type="arabicPeriod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Сделайте выводы об отношении народа к Пугачеву.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714356"/>
            <a:ext cx="82285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Народ рад появлению Пугачева. Отношение к нему простых 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людей А. С. Пушкин показывает при помощи глагола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«повалил» , т. е. пошел по своей воле. Пугачева встречали 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колокольным звоном, хлебом и солью, как издавна встречали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 Руси царей и почетных гостей.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28670"/>
            <a:ext cx="9204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рочитайте данные эпизоды из «Истории Пугачева» А. С. Пушкина.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295421"/>
              </p:ext>
            </p:extLst>
          </p:nvPr>
        </p:nvGraphicFramePr>
        <p:xfrm>
          <a:off x="285720" y="1397000"/>
          <a:ext cx="8358246" cy="510383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179123"/>
                <a:gridCol w="4179123"/>
              </a:tblGrid>
              <a:tr h="510383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А)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Пугачев в красном казацком платье, приехал верхом в сопровождении </a:t>
                      </a:r>
                      <a:r>
                        <a:rPr lang="ru-RU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Хлопуши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 При его появлении солдаты поставлены были на колени. Он сказал им: «Прощает вас Бог и я, ваш государь Петр 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император. Вставайте! Потом велел оборотить пушку и выпалить в степь. Ему представили капитана Камешкова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прапорщика Воронова. История должна сохранить сии смиренные имена. «Зачем вы шли на меня, на вашего государя?» – спросил победитель. «Ты нам не государь, - отвечали пленники, - у нас в Росси государыня императрица Екатерина Алексеевна и государь цесаревич  Павел Петрович, а ты вор и самозванец». Они тут же были повешены.»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Б) «Наконец мятежники  ворвались в дымящиеся развалины. Начальники были захвачены. </a:t>
                      </a:r>
                      <a:r>
                        <a:rPr lang="ru-RU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Билову</a:t>
                      </a:r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 отсекли голову.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Елагина, человека тучного, содрали кожу; злодеи вынули из него сало и мазали им свои раны. Жену его изрубили.»</a:t>
                      </a:r>
                    </a:p>
                    <a:p>
                      <a:pPr algn="ctr"/>
                      <a:endParaRPr lang="ru-RU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0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ОТВЕТЬТЕ НА ВОПРОСЫ: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общего в этих эпизодах?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Сравните, есть ли в «Капитанской дочке» А. С. Пушкина подобные сцены?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142984"/>
            <a:ext cx="87573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 «Истории Пугачева» А. С. Пушкин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показывает предводителя восстания как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злодея, не щадящего своих врагов.</a:t>
            </a:r>
          </a:p>
          <a:p>
            <a:pPr algn="ctr"/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 «Капитанской дочке», основываясь на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реальные факты, писатель избегает описания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кровавых сцен, так как для него важна не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документальная точность,  а роль Пугачева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в судьбе Петра Гринева.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0800000" flipV="1">
            <a:off x="714345" y="417480"/>
            <a:ext cx="80718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Причины крес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тьянской войны»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2428868"/>
            <a:ext cx="6516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</a:rPr>
              <a:t>усиление власти и произвола помещиков в 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отношении крестьян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3357562"/>
            <a:ext cx="7718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</a:rPr>
              <a:t>тяжелое положение работных людей и приписных 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крестьян на мануфактурах 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4214818"/>
            <a:ext cx="6235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</a:rPr>
              <a:t>ухудшение положения нерусских народов 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Поволжья и </a:t>
            </a:r>
            <a:r>
              <a:rPr lang="ru-RU" sz="2400" i="1" dirty="0" err="1" smtClean="0">
                <a:solidFill>
                  <a:srgbClr val="C00000"/>
                </a:solidFill>
              </a:rPr>
              <a:t>Приуралья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290" y="5072074"/>
            <a:ext cx="7396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</a:rPr>
              <a:t>ликвидация властями казацкого самоуправления 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на Дону и Яике</a:t>
            </a:r>
            <a:endParaRPr lang="ru-RU" sz="2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00174"/>
            <a:ext cx="881395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А. С.  Пушкин, изображая на страницах своего </a:t>
            </a:r>
          </a:p>
          <a:p>
            <a:pPr algn="ctr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произведения Пугачева, не отходит от исторической </a:t>
            </a:r>
          </a:p>
          <a:p>
            <a:pPr algn="ctr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правды.  Он показывает Пугачева  как самозванца,</a:t>
            </a:r>
          </a:p>
          <a:p>
            <a:pPr algn="ctr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беспощадного и жестокого злодея, смелого и дерзкого </a:t>
            </a:r>
          </a:p>
          <a:p>
            <a:pPr algn="ctr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человека, талантливого  военачальника, любимца народа. </a:t>
            </a:r>
          </a:p>
          <a:p>
            <a:pPr algn="ctr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Но, используя художественный вымысел, Пушкин делает</a:t>
            </a:r>
          </a:p>
          <a:p>
            <a:pPr algn="ctr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образ своего героя живым, что помогает увидеть  в нем </a:t>
            </a:r>
          </a:p>
          <a:p>
            <a:pPr algn="ctr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еще и человека, способного помочь нуждающемуся,</a:t>
            </a:r>
          </a:p>
          <a:p>
            <a:pPr algn="ctr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способного на добро отвечать добром, умеющего</a:t>
            </a:r>
          </a:p>
          <a:p>
            <a:pPr algn="ctr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отблагодарить, защитить, а также человека чуткого, </a:t>
            </a:r>
          </a:p>
          <a:p>
            <a:pPr algn="ctr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милосердного, мудрого и </a:t>
            </a:r>
          </a:p>
          <a:p>
            <a:pPr algn="ctr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в то же время несчастного и одинокого.</a:t>
            </a: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428604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u="sng" dirty="0" smtClean="0">
              <a:solidFill>
                <a:srgbClr val="E115A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500042"/>
            <a:ext cx="3016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Вывод: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28604"/>
            <a:ext cx="69961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Домашнее задание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240" y="1785926"/>
            <a:ext cx="895976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Письменно ответьте на один из вопросов:</a:t>
            </a:r>
          </a:p>
          <a:p>
            <a:endParaRPr lang="ru-RU" sz="32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Какие вы видите положительные и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отрицательные стороны  в Пугачеве как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литературном герое и исторической личности?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 каким Пугачевым вы хотели бы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побеседовать? О чем бы вы его спросили?</a:t>
            </a:r>
          </a:p>
          <a:p>
            <a:pPr>
              <a:buFont typeface="Wingdings" pitchFamily="2" charset="2"/>
              <a:buChar char="§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642919"/>
            <a:ext cx="89107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E115A7"/>
                </a:solidFill>
                <a:latin typeface="Times New Roman" pitchFamily="18" charset="0"/>
                <a:cs typeface="Times New Roman" pitchFamily="18" charset="0"/>
              </a:rPr>
              <a:t>Прочитайте данный отрывок из «Истории Пугачева» А. С. Пушкина</a:t>
            </a: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Хозяин вынул из ставца штоф и стакан, и подошел к нему и, взглянув ему в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лицо: «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Эхэ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- сказал он, - опять ты в нашем краю! Отколе Бог принес?»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Вожатый мой мигнул значительно и ответил поговоркою: «В огороде летал,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коноплю клевал; швырнула бабушка камушком – да мимо. А что ваши?»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Да что наши! – отвечал хозяин, продолжая иносказательный разговор. –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Стали бы к вечерне звонить, да попадья не велит: поп в гостях, черти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 погосте.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Молчи, дядя, - возразил мой бродяга, - будет дождик, будут и грибки; а будут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грибки, будет и кузов. А теперь (тут он мигнул опять) заткни топор за спину: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лесничий ходит.»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4572008"/>
            <a:ext cx="80010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E115A7"/>
                </a:solidFill>
              </a:rPr>
              <a:t>О</a:t>
            </a:r>
            <a:r>
              <a:rPr lang="ru-RU" sz="2400" b="1" u="sng" dirty="0" smtClean="0">
                <a:solidFill>
                  <a:srgbClr val="E115A7"/>
                </a:solidFill>
                <a:latin typeface="Times New Roman" pitchFamily="18" charset="0"/>
                <a:cs typeface="Times New Roman" pitchFamily="18" charset="0"/>
              </a:rPr>
              <a:t>тветьте на вопросы:</a:t>
            </a:r>
          </a:p>
          <a:p>
            <a:endParaRPr lang="ru-RU" sz="2400" b="1" u="sng" dirty="0" smtClean="0">
              <a:solidFill>
                <a:srgbClr val="E115A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Чем интересен разговор героев?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чего они используют иносказательную речь?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857232"/>
            <a:ext cx="821537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В этом диалоге говорится об</a:t>
            </a:r>
          </a:p>
          <a:p>
            <a:pPr algn="ctr"/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 усмирении восстания  яицких казаков в 1772г.</a:t>
            </a:r>
          </a:p>
          <a:p>
            <a:pPr algn="ctr"/>
            <a:endParaRPr lang="ru-RU" sz="33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Речь Пугачева непонятна Гриневу, так как тайный «воровской» язык,</a:t>
            </a:r>
          </a:p>
          <a:p>
            <a:pPr algn="ctr"/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пословицы и загадки, которыми пользуются вожатый и хозяин </a:t>
            </a:r>
          </a:p>
          <a:p>
            <a:pPr algn="ctr"/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«умета»,  -  это специальная речь, доступная лишь членам шайки</a:t>
            </a:r>
            <a:endParaRPr lang="ru-RU" sz="33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бубн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4316699" cy="49530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0" y="164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868" y="1000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29"/>
            <a:ext cx="80724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Крестьянская война 1773 – 1775 г.г.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13" y="4357694"/>
            <a:ext cx="2071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А.П. Бубнов </a:t>
            </a:r>
          </a:p>
          <a:p>
            <a:r>
              <a:rPr lang="ru-RU" sz="2400" b="1" i="1" dirty="0" smtClean="0"/>
              <a:t>«Пугачев. Народное восстание»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[LI8RK_2-01]_[IL_05]-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773488" cy="51847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0"/>
            <a:ext cx="471015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Емельян Иванович</a:t>
            </a:r>
          </a:p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Пугачев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0451" y="2143116"/>
            <a:ext cx="504926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Казак из донской станицы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Зимовейская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 превосходно сложен – широк в плечах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тонок в талии. В 1759 г Пугачев вступил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военную службу казаком, участвовал в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Семилетней войне 1756-1763 гг., проявил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«отменную проворность» во время сражений.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Участвовал он и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русско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терецкой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войне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1768-1774 гг., где получил за храбрость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Младший офицерский казачий чин.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6435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Гравюра с оригинала неизвестного художника. 1834 г.</a:t>
            </a:r>
            <a:endParaRPr lang="ru-RU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rgali.ru/getImage.do?object=134348758&amp;original=1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00034" y="714356"/>
            <a:ext cx="3849839" cy="46434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357166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Емельян Иванович</a:t>
            </a:r>
          </a:p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Пугачев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5060" y="1571612"/>
            <a:ext cx="40374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 1773 г возгласил восстание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крестьян на Яике, провозгласив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себя  чудом спасшимся императором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Петром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Восстание началось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 сентября 1773 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5572140"/>
            <a:ext cx="4786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«Капитанская дочка». Глава 7. «Приступ». </a:t>
            </a:r>
          </a:p>
          <a:p>
            <a:r>
              <a:rPr lang="ru-RU" dirty="0" smtClean="0"/>
              <a:t>Суд Пугачева. Художник С. Герасимов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642918"/>
            <a:ext cx="4572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Емельян Иванович</a:t>
            </a:r>
          </a:p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Пугачев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2357430"/>
            <a:ext cx="357226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сентябре 1774 г. казаки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сдали властям Пугачева.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железной клетке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Емельян был привезен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Москву, где был казнен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10 января 1775 г.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Болотной площади.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307087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500042"/>
          <a:ext cx="7572428" cy="57150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57454"/>
                <a:gridCol w="5214974"/>
              </a:tblGrid>
              <a:tr h="1222013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Глава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Характеристика Пугачева</a:t>
                      </a:r>
                      <a:endParaRPr lang="ru-RU" sz="3200" dirty="0"/>
                    </a:p>
                  </a:txBody>
                  <a:tcPr/>
                </a:tc>
              </a:tr>
              <a:tr h="44930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II</a:t>
                      </a:r>
                      <a:r>
                        <a:rPr lang="ru-RU" sz="2800" b="1" dirty="0" smtClean="0"/>
                        <a:t> глава</a:t>
                      </a:r>
                    </a:p>
                    <a:p>
                      <a:pPr algn="ctr"/>
                      <a:r>
                        <a:rPr lang="ru-RU" sz="2800" b="1" dirty="0" smtClean="0"/>
                        <a:t>«Вожатый»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sz="2000" b="1" i="1" dirty="0" smtClean="0"/>
                        <a:t>Хладнокровный, сметливый, черная борода, </a:t>
                      </a:r>
                      <a:r>
                        <a:rPr lang="ru-RU" sz="2000" b="1" i="1" u="sng" dirty="0" smtClean="0">
                          <a:solidFill>
                            <a:srgbClr val="FF0000"/>
                          </a:solidFill>
                        </a:rPr>
                        <a:t>сверкающие глаза.</a:t>
                      </a:r>
                    </a:p>
                    <a:p>
                      <a:pPr algn="ctr"/>
                      <a:endParaRPr lang="ru-RU" sz="2000" b="1" i="1" u="sng" dirty="0" smtClean="0"/>
                    </a:p>
                    <a:p>
                      <a:pPr algn="ctr"/>
                      <a:r>
                        <a:rPr lang="ru-RU" sz="2000" b="1" i="1" u="none" dirty="0" smtClean="0"/>
                        <a:t>«Наружность его показалась мне замечательна. Он был лет</a:t>
                      </a:r>
                      <a:r>
                        <a:rPr lang="ru-RU" sz="2000" b="1" i="1" u="none" baseline="0" dirty="0" smtClean="0"/>
                        <a:t> сорока, росту среднего, худощав и широкоплеч. В черной бороде его показалась проседь, </a:t>
                      </a:r>
                      <a:r>
                        <a:rPr lang="ru-RU" sz="2000" b="1" i="1" u="none" baseline="0" dirty="0" smtClean="0">
                          <a:solidFill>
                            <a:srgbClr val="FF0000"/>
                          </a:solidFill>
                        </a:rPr>
                        <a:t>живые</a:t>
                      </a:r>
                      <a:r>
                        <a:rPr lang="ru-RU" sz="2000" b="1" i="1" u="none" baseline="0" dirty="0" smtClean="0"/>
                        <a:t> большие </a:t>
                      </a:r>
                      <a:r>
                        <a:rPr lang="ru-RU" sz="2000" b="1" i="1" u="none" baseline="0" dirty="0" smtClean="0">
                          <a:solidFill>
                            <a:srgbClr val="FF0000"/>
                          </a:solidFill>
                        </a:rPr>
                        <a:t>глаза</a:t>
                      </a:r>
                      <a:r>
                        <a:rPr lang="ru-RU" sz="2000" b="1" i="1" u="none" baseline="0" dirty="0" smtClean="0"/>
                        <a:t> так и бегали. Лицо его имело выражение довольно </a:t>
                      </a:r>
                      <a:r>
                        <a:rPr lang="ru-RU" sz="2000" b="1" i="1" u="none" baseline="0" dirty="0" smtClean="0">
                          <a:solidFill>
                            <a:srgbClr val="FF0000"/>
                          </a:solidFill>
                        </a:rPr>
                        <a:t>приятное</a:t>
                      </a:r>
                      <a:r>
                        <a:rPr lang="ru-RU" sz="2000" b="1" i="1" u="none" baseline="0" dirty="0" smtClean="0"/>
                        <a:t>, но </a:t>
                      </a:r>
                      <a:r>
                        <a:rPr lang="ru-RU" sz="2000" b="1" i="1" u="none" baseline="0" dirty="0" smtClean="0">
                          <a:solidFill>
                            <a:srgbClr val="FF0000"/>
                          </a:solidFill>
                        </a:rPr>
                        <a:t>плутовское</a:t>
                      </a:r>
                      <a:r>
                        <a:rPr lang="ru-RU" sz="2000" b="1" i="1" u="none" baseline="0" dirty="0" smtClean="0"/>
                        <a:t>. Волоса были обстрижены в кружок, на нем был оборванный </a:t>
                      </a:r>
                      <a:r>
                        <a:rPr lang="ru-RU" sz="2000" b="1" i="1" u="none" baseline="0" dirty="0" smtClean="0">
                          <a:solidFill>
                            <a:srgbClr val="FF0000"/>
                          </a:solidFill>
                        </a:rPr>
                        <a:t>армяк</a:t>
                      </a:r>
                      <a:r>
                        <a:rPr lang="ru-RU" sz="2000" b="1" i="1" u="none" baseline="0" dirty="0" smtClean="0"/>
                        <a:t> и татарские </a:t>
                      </a:r>
                      <a:r>
                        <a:rPr lang="ru-RU" sz="2000" b="1" i="1" u="none" baseline="0" dirty="0" smtClean="0">
                          <a:solidFill>
                            <a:srgbClr val="FF0000"/>
                          </a:solidFill>
                        </a:rPr>
                        <a:t>шаровары</a:t>
                      </a:r>
                      <a:r>
                        <a:rPr lang="ru-RU" sz="2000" b="1" i="1" u="none" baseline="0" dirty="0" smtClean="0"/>
                        <a:t>».</a:t>
                      </a:r>
                      <a:endParaRPr lang="ru-RU" sz="20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NASTI\Рабочий стол\su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3850888" cy="2719401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714356"/>
          <a:ext cx="8572560" cy="542928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286280"/>
                <a:gridCol w="4286280"/>
              </a:tblGrid>
              <a:tr h="54292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VII 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глава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«Приступ»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«Между ими на белом коне ехал человек </a:t>
                      </a:r>
                      <a:r>
                        <a:rPr lang="ru-RU" sz="22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красном кафтане</a:t>
                      </a:r>
                      <a:r>
                        <a:rPr lang="ru-RU" sz="2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, с обнаженной саблею в руке: это был сам Пугачев».</a:t>
                      </a:r>
                    </a:p>
                    <a:p>
                      <a:pPr algn="ctr"/>
                      <a:endParaRPr lang="ru-RU" sz="22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«Пугачев сидел в</a:t>
                      </a:r>
                      <a:r>
                        <a:rPr lang="ru-RU" sz="22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креслах на крыльце комендантского дома. На нем был </a:t>
                      </a:r>
                      <a:r>
                        <a:rPr lang="ru-RU" sz="2200" b="1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красивый</a:t>
                      </a:r>
                      <a:r>
                        <a:rPr lang="ru-RU" sz="22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казацкий </a:t>
                      </a:r>
                      <a:r>
                        <a:rPr lang="ru-RU" sz="2200" b="1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кафтан</a:t>
                      </a:r>
                      <a:r>
                        <a:rPr lang="ru-RU" sz="22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обшитый галунами. Высокая соболья </a:t>
                      </a:r>
                      <a:r>
                        <a:rPr lang="ru-RU" sz="2200" b="1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шапка с золотыми кистями</a:t>
                      </a:r>
                      <a:r>
                        <a:rPr lang="ru-RU" sz="22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была надвинута на его </a:t>
                      </a:r>
                      <a:r>
                        <a:rPr lang="ru-RU" sz="2200" b="1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сверкающие глаза</a:t>
                      </a:r>
                      <a:r>
                        <a:rPr lang="ru-RU" sz="22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Лицо его показалось мне знакомо».</a:t>
                      </a:r>
                      <a:endParaRPr lang="ru-RU" sz="2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472" y="5500702"/>
            <a:ext cx="4083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1879. "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Пугачёва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Василий Перов.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642918"/>
          <a:ext cx="8143932" cy="550072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14644"/>
                <a:gridCol w="5429288"/>
              </a:tblGrid>
              <a:tr h="5500726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VIII </a:t>
                      </a:r>
                      <a:r>
                        <a:rPr lang="ru-RU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глава</a:t>
                      </a:r>
                    </a:p>
                    <a:p>
                      <a:pPr algn="ctr"/>
                      <a:r>
                        <a:rPr lang="ru-RU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«Незваный гость» </a:t>
                      </a:r>
                      <a:endParaRPr lang="ru-RU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Пугачев </a:t>
                      </a:r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первом месте </a:t>
                      </a:r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сидел,</a:t>
                      </a:r>
                      <a:r>
                        <a:rPr lang="ru-RU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облокотясь на стол и подпирая черную бороду своим широким кулаком. </a:t>
                      </a:r>
                      <a:r>
                        <a:rPr lang="ru-RU" sz="2400" b="1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Черты лица </a:t>
                      </a:r>
                      <a:r>
                        <a:rPr lang="ru-RU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его, правильные и довольно </a:t>
                      </a:r>
                      <a:r>
                        <a:rPr lang="ru-RU" sz="2400" b="1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приятные</a:t>
                      </a:r>
                      <a:r>
                        <a:rPr lang="ru-RU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не изъявляли </a:t>
                      </a:r>
                      <a:r>
                        <a:rPr lang="ru-RU" sz="2400" b="1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ничего свирепого</a:t>
                      </a:r>
                      <a:r>
                        <a:rPr lang="ru-RU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</a:p>
                    <a:p>
                      <a:pPr algn="ctr"/>
                      <a:endParaRPr lang="ru-RU" sz="2400" b="1" i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Смотрел пристально, изредка прищурив левый глаз с удивительным выражением </a:t>
                      </a:r>
                      <a:r>
                        <a:rPr lang="ru-RU" sz="2400" b="1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плутовства</a:t>
                      </a:r>
                      <a:r>
                        <a:rPr lang="ru-RU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насмешливости.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9522</TotalTime>
  <Words>1741</Words>
  <Application>Microsoft Office PowerPoint</Application>
  <PresentationFormat>Экран (4:3)</PresentationFormat>
  <Paragraphs>213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Образ Пугачева  в романе  А.С. Пушкина «Капитанская дочка»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NASTY</dc:creator>
  <cp:lastModifiedBy>ПК</cp:lastModifiedBy>
  <cp:revision>70</cp:revision>
  <dcterms:created xsi:type="dcterms:W3CDTF">2010-03-08T13:19:27Z</dcterms:created>
  <dcterms:modified xsi:type="dcterms:W3CDTF">2020-11-18T03:35:55Z</dcterms:modified>
</cp:coreProperties>
</file>