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74" r:id="rId14"/>
    <p:sldId id="275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4039E-144D-4093-ACA6-F666A87DE6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A3B20-D681-4E0E-8883-4FEC344F2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открытый урок 8 класс 2016 год январь\66825362_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39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77072"/>
            <a:ext cx="7486600" cy="1874639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Доброе утро!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Пользователь\Desktop\открытый урок 8 класс 2016 год январь\hqdefault.jpg"/>
          <p:cNvPicPr>
            <a:picLocks noChangeAspect="1" noChangeArrowheads="1"/>
          </p:cNvPicPr>
          <p:nvPr/>
        </p:nvPicPr>
        <p:blipFill>
          <a:blip r:embed="rId3" cstate="print"/>
          <a:srcRect t="12600" b="11801"/>
          <a:stretch>
            <a:fillRect/>
          </a:stretch>
        </p:blipFill>
        <p:spPr bwMode="auto">
          <a:xfrm>
            <a:off x="1115616" y="332656"/>
            <a:ext cx="685800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Пользователь\Desktop\открытый урок 8 класс 2016 год январь\Капель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469" r="5011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ЗАГАДКА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268760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Почему в данном предложении нет обобщающего слова?</a:t>
            </a:r>
          </a:p>
          <a:p>
            <a:endParaRPr lang="ru-RU" sz="2800" i="1" dirty="0" smtClean="0"/>
          </a:p>
          <a:p>
            <a:r>
              <a:rPr lang="ru-RU" sz="2800" i="1" dirty="0" smtClean="0"/>
              <a:t>Ни в Снежное, ни в </a:t>
            </a:r>
            <a:r>
              <a:rPr lang="ru-RU" sz="2800" i="1" dirty="0" err="1" smtClean="0"/>
              <a:t>Усть-Белую</a:t>
            </a:r>
            <a:r>
              <a:rPr lang="ru-RU" sz="2800" i="1" dirty="0" smtClean="0"/>
              <a:t>, ни в </a:t>
            </a:r>
            <a:r>
              <a:rPr lang="ru-RU" sz="2800" i="1" dirty="0" err="1" smtClean="0"/>
              <a:t>Краснено</a:t>
            </a:r>
            <a:r>
              <a:rPr lang="ru-RU" sz="2800" i="1" dirty="0" smtClean="0"/>
              <a:t> никогда не приезжали африканцы.</a:t>
            </a:r>
            <a:endParaRPr lang="ru-RU" sz="2800" dirty="0"/>
          </a:p>
        </p:txBody>
      </p:sp>
      <p:pic>
        <p:nvPicPr>
          <p:cNvPr id="22531" name="Picture 3" descr="C:\Users\Пользователь\Desktop\открытый урок 8 класс 2016 год январь\47_big.jpg"/>
          <p:cNvPicPr>
            <a:picLocks noChangeAspect="1" noChangeArrowheads="1"/>
          </p:cNvPicPr>
          <p:nvPr/>
        </p:nvPicPr>
        <p:blipFill>
          <a:blip r:embed="rId3" cstate="print"/>
          <a:srcRect t="14700" b="13901"/>
          <a:stretch>
            <a:fillRect/>
          </a:stretch>
        </p:blipFill>
        <p:spPr bwMode="auto">
          <a:xfrm>
            <a:off x="1259632" y="3573016"/>
            <a:ext cx="6336704" cy="3016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Пользователь\Desktop\открытый урок 8 класс 2016 год январь\852190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Составьте и запишите схемы данных предложений.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268760"/>
            <a:ext cx="58326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В человеке всё должно быть прекрасно и лицо и одежда и душа и мысли. </a:t>
            </a:r>
          </a:p>
          <a:p>
            <a:r>
              <a:rPr lang="ru-RU" sz="2400" i="1" dirty="0" smtClean="0"/>
              <a:t>				(А. П. Чехов)</a:t>
            </a:r>
          </a:p>
          <a:p>
            <a:endParaRPr lang="ru-RU" sz="2400" i="1" dirty="0" smtClean="0"/>
          </a:p>
          <a:p>
            <a:r>
              <a:rPr lang="ru-RU" sz="2400" i="1" dirty="0" smtClean="0"/>
              <a:t>Ни красота ни сила ни богатство ничто беды не может миновать. </a:t>
            </a:r>
          </a:p>
          <a:p>
            <a:r>
              <a:rPr lang="ru-RU" sz="2400" i="1" dirty="0" smtClean="0"/>
              <a:t>				(А. С. Пушкин)</a:t>
            </a:r>
          </a:p>
          <a:p>
            <a:endParaRPr lang="ru-RU" sz="2400" i="1" dirty="0" smtClean="0"/>
          </a:p>
          <a:p>
            <a:r>
              <a:rPr lang="ru-RU" sz="2400" i="1" dirty="0" smtClean="0"/>
              <a:t>Ничто ни слова ни мысли ни даже поступки наши не выражает так ясно и верно нас самих и наше отношение к миру как наши чувствования. </a:t>
            </a:r>
          </a:p>
          <a:p>
            <a:r>
              <a:rPr lang="ru-RU" sz="2400" i="1" dirty="0" smtClean="0"/>
              <a:t>				(К. Ушинский)</a:t>
            </a:r>
            <a:endParaRPr lang="ru-RU" sz="2400" i="1" dirty="0"/>
          </a:p>
        </p:txBody>
      </p:sp>
      <p:pic>
        <p:nvPicPr>
          <p:cNvPr id="23555" name="Picture 3" descr="C:\Users\Пользователь\Desktop\новая папка 3\Аленушка и братец Ивану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12776"/>
            <a:ext cx="2808312" cy="4189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084168" y="1628800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[ʘ: </a:t>
            </a:r>
            <a:r>
              <a:rPr lang="ru-RU" sz="2000" dirty="0" smtClean="0"/>
              <a:t>и О, и О, и О, и О].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156176" y="306896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[ни О, ни О ни О - </a:t>
            </a:r>
            <a:r>
              <a:rPr lang="ru-RU" sz="2000" dirty="0" err="1" smtClean="0"/>
              <a:t>ʘ</a:t>
            </a:r>
            <a:r>
              <a:rPr lang="ru-RU" sz="2000" dirty="0" smtClean="0"/>
              <a:t>].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228184" y="4581128"/>
            <a:ext cx="3059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[ ʘ: ни О, ни О, ни О - …].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 descr="C:\Users\Пользователь\Desktop\открытый урок 8 класс 2016 год январь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476672"/>
            <a:ext cx="828092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Среди предложений 57-60 найдите предложение с обобщающим словом при однородных членах предложения. Напишите номер этого предложения.</a:t>
            </a:r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sz="2400" dirty="0" smtClean="0"/>
              <a:t>	(57)Сейчас это письмо лежало на столе перед бабой Настасьей, словно только что пришло от мужа. (58)А раз пришло письмо – значит, он жив.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	(59)И пишет он, живой, про привычные житейские вещи: плохой табак и про забытые впопыхах портянки…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	(60)А ребятишкам невдомёк, что стояли твердо и погибали в бою и те, кто не писал: «Умрём, но не отступим!»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открытый урок 8 класс 2016 год январь\3hKmTtNWNK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88 (из сборника)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196752"/>
            <a:ext cx="856895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Прочитайте. Найдите однородные члены предложения и обобщающие слова при них. Перепишите. Составьте схемы, чтобы объяснить постановку знаков препинания.</a:t>
            </a:r>
          </a:p>
          <a:p>
            <a:endParaRPr lang="ru-RU" dirty="0" smtClean="0"/>
          </a:p>
          <a:p>
            <a:r>
              <a:rPr lang="ru-RU" sz="2400" dirty="0" smtClean="0"/>
              <a:t>Здесь всё было простым и огромным со(</a:t>
            </a:r>
            <a:r>
              <a:rPr lang="ru-RU" sz="2400" dirty="0" err="1" smtClean="0"/>
              <a:t>н,нн</a:t>
            </a:r>
            <a:r>
              <a:rPr lang="ru-RU" sz="2400" dirty="0" smtClean="0"/>
              <a:t>)</a:t>
            </a:r>
            <a:r>
              <a:rPr lang="ru-RU" sz="2400" dirty="0" err="1" smtClean="0"/>
              <a:t>ое</a:t>
            </a:r>
            <a:r>
              <a:rPr lang="ru-RU" sz="2400" dirty="0" smtClean="0"/>
              <a:t> молчание земли </a:t>
            </a:r>
            <a:r>
              <a:rPr lang="ru-RU" sz="2400" dirty="0" err="1" smtClean="0"/>
              <a:t>ледя</a:t>
            </a:r>
            <a:r>
              <a:rPr lang="ru-RU" sz="2400" dirty="0" smtClean="0"/>
              <a:t>..</a:t>
            </a:r>
            <a:r>
              <a:rPr lang="ru-RU" sz="2400" dirty="0" err="1" smtClean="0"/>
              <a:t>ое</a:t>
            </a:r>
            <a:r>
              <a:rPr lang="ru-RU" sz="2400" dirty="0" smtClean="0"/>
              <a:t> со(?)</a:t>
            </a:r>
            <a:r>
              <a:rPr lang="ru-RU" sz="2400" dirty="0" err="1" smtClean="0"/>
              <a:t>нце</a:t>
            </a:r>
            <a:r>
              <a:rPr lang="ru-RU" sz="2400" dirty="0" smtClean="0"/>
              <a:t> луна огромное небо…</a:t>
            </a:r>
          </a:p>
          <a:p>
            <a:r>
              <a:rPr lang="ru-RU" sz="2400" dirty="0" smtClean="0"/>
              <a:t>Вся пр..рода и лес и вода и стены хижин и </a:t>
            </a:r>
            <a:r>
              <a:rPr lang="ru-RU" sz="2400" dirty="0" err="1" smtClean="0"/>
              <a:t>песча</a:t>
            </a:r>
            <a:r>
              <a:rPr lang="ru-RU" sz="2400" dirty="0" smtClean="0"/>
              <a:t>..</a:t>
            </a:r>
            <a:r>
              <a:rPr lang="ru-RU" sz="2400" dirty="0" err="1" smtClean="0"/>
              <a:t>ые</a:t>
            </a:r>
            <a:r>
              <a:rPr lang="ru-RU" sz="2400" dirty="0" smtClean="0"/>
              <a:t> холмы всё г..</a:t>
            </a:r>
            <a:r>
              <a:rPr lang="ru-RU" sz="2400" dirty="0" err="1" smtClean="0"/>
              <a:t>рит</a:t>
            </a:r>
            <a:r>
              <a:rPr lang="ru-RU" sz="2400" dirty="0" smtClean="0"/>
              <a:t> точно багровым заревом.</a:t>
            </a:r>
          </a:p>
          <a:p>
            <a:r>
              <a:rPr lang="ru-RU" sz="2400" dirty="0" smtClean="0"/>
              <a:t>На всём на полу на стульях на столе без скатерти лежал толстый слой пыли.</a:t>
            </a:r>
          </a:p>
          <a:p>
            <a:r>
              <a:rPr lang="ru-RU" sz="2400" dirty="0" smtClean="0"/>
              <a:t>Трава цветы кустарник и даже деревья всё это было </a:t>
            </a:r>
            <a:r>
              <a:rPr lang="ru-RU" sz="2400" dirty="0" err="1" smtClean="0"/>
              <a:t>перепута</a:t>
            </a:r>
            <a:r>
              <a:rPr lang="ru-RU" sz="2400" dirty="0" smtClean="0"/>
              <a:t>..о между собой.</a:t>
            </a:r>
          </a:p>
          <a:p>
            <a:r>
              <a:rPr lang="ru-RU" sz="2400" dirty="0" smtClean="0"/>
              <a:t>В числе посуды пр..возят много </a:t>
            </a:r>
            <a:r>
              <a:rPr lang="ru-RU" sz="2400" dirty="0" err="1" smtClean="0"/>
              <a:t>глиня</a:t>
            </a:r>
            <a:r>
              <a:rPr lang="ru-RU" sz="2400" dirty="0" smtClean="0"/>
              <a:t>..</a:t>
            </a:r>
            <a:r>
              <a:rPr lang="ru-RU" sz="2400" dirty="0" err="1" smtClean="0"/>
              <a:t>ых</a:t>
            </a:r>
            <a:r>
              <a:rPr lang="ru-RU" sz="2400" dirty="0" smtClean="0"/>
              <a:t> и стекля..</a:t>
            </a:r>
            <a:r>
              <a:rPr lang="ru-RU" sz="2400" dirty="0" err="1" smtClean="0"/>
              <a:t>ых</a:t>
            </a:r>
            <a:r>
              <a:rPr lang="ru-RU" sz="2400" dirty="0" smtClean="0"/>
              <a:t> игрушек, как-то уточек гуськов дудочек и брызгалок.</a:t>
            </a:r>
          </a:p>
          <a:p>
            <a:r>
              <a:rPr lang="ru-RU" sz="2400" dirty="0" smtClean="0"/>
              <a:t>Повсюду в кустах в траве запели зачирикали птицы.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Д/</a:t>
            </a:r>
            <a:r>
              <a:rPr lang="ru-RU" dirty="0" err="1" smtClean="0"/>
              <a:t>з</a:t>
            </a:r>
            <a:r>
              <a:rPr lang="ru-RU" dirty="0" smtClean="0"/>
              <a:t>: упр. 266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Пользователь\Desktop\открытый урок 8 класс 2016 год январь\Chukotka-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C:\Users\Пользователь\Desktop\открытый урок 8 класс 2016 год январь\66825362_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Пользователь\Desktop\открытый урок 8 класс 2016 год январь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3816424" cy="3816424"/>
          </a:xfrm>
          <a:prstGeom prst="rect">
            <a:avLst/>
          </a:prstGeom>
          <a:noFill/>
        </p:spPr>
      </p:pic>
      <p:pic>
        <p:nvPicPr>
          <p:cNvPr id="26627" name="Picture 3" descr="C:\Users\Пользователь\Desktop\открытый урок 8 класс 2016 год январь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4664"/>
            <a:ext cx="4234070" cy="3024336"/>
          </a:xfrm>
          <a:prstGeom prst="rect">
            <a:avLst/>
          </a:prstGeom>
          <a:noFill/>
        </p:spPr>
      </p:pic>
      <p:pic>
        <p:nvPicPr>
          <p:cNvPr id="26628" name="Picture 4" descr="C:\Users\Пользователь\Desktop\открытый урок 8 класс 2016 год январь\images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996952"/>
            <a:ext cx="3456384" cy="3597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1" name="Picture 3" descr="C:\Users\Пользователь\Desktop\открытый урок 8 класс 2016 год январь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56592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Пользователь\Desktop\открытый урок 8 класс 2016 год январь\рыбалка-чукотск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1" name="Picture 5" descr="C:\Users\Пользователь\Desktop\открытый урок 8 класс 2016 год январь\1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32656"/>
            <a:ext cx="9144000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Пользователь\Desktop\открытый урок 8 класс 2016 год январь\poverhnost_fon_tekstura_kraska_3000x2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Расставьте знаки препинания в схемах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268760"/>
            <a:ext cx="65527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1. Ο и О и О.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2. О зато О.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3. не только О но и О.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4. как О так и О.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5. ни О ни О ни О.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6. О и О  О и О.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5229200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Составьте предложения по 1 и 6 схемам (</a:t>
            </a:r>
            <a:r>
              <a:rPr lang="en-US" sz="2800" dirty="0" smtClean="0">
                <a:solidFill>
                  <a:schemeClr val="bg1"/>
                </a:solidFill>
              </a:rPr>
              <a:t>I</a:t>
            </a:r>
            <a:r>
              <a:rPr lang="ru-RU" sz="2800" dirty="0" smtClean="0">
                <a:solidFill>
                  <a:schemeClr val="bg1"/>
                </a:solidFill>
              </a:rPr>
              <a:t> вариант), по 3 и 5 схема (</a:t>
            </a:r>
            <a:r>
              <a:rPr lang="en-US" sz="2800" dirty="0" smtClean="0">
                <a:solidFill>
                  <a:schemeClr val="bg1"/>
                </a:solidFill>
              </a:rPr>
              <a:t>II</a:t>
            </a:r>
            <a:r>
              <a:rPr lang="ru-RU" sz="2800" dirty="0" smtClean="0">
                <a:solidFill>
                  <a:schemeClr val="bg1"/>
                </a:solidFill>
              </a:rPr>
              <a:t> вариант).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Picture 2" descr="https://encrypted-tbn2.gstatic.com/images?q=tbn:ANd9GcT1MDARdd7fwWllNnhLeRLZgc_WOcCx3FH2OGh8T82ATRuLjX3sj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520280" cy="3787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Пользователь\Desktop\открытый урок 8 класс 2016 год январь\mid_59281_5609.jpg"/>
          <p:cNvPicPr>
            <a:picLocks noChangeAspect="1" noChangeArrowheads="1"/>
          </p:cNvPicPr>
          <p:nvPr/>
        </p:nvPicPr>
        <p:blipFill>
          <a:blip r:embed="rId2" cstate="print"/>
          <a:srcRect l="7613" r="8800"/>
          <a:stretch>
            <a:fillRect/>
          </a:stretch>
        </p:blipFill>
        <p:spPr bwMode="auto">
          <a:xfrm>
            <a:off x="-1" y="0"/>
            <a:ext cx="91571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1124744"/>
            <a:ext cx="4536504" cy="38472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Домашнее задание:</a:t>
            </a:r>
          </a:p>
          <a:p>
            <a:pPr algn="ctr"/>
            <a:endParaRPr lang="ru-RU" sz="3200" dirty="0" smtClean="0"/>
          </a:p>
          <a:p>
            <a:pPr>
              <a:lnSpc>
                <a:spcPct val="150000"/>
              </a:lnSpc>
            </a:pPr>
            <a:r>
              <a:rPr lang="ru-RU" sz="2400" dirty="0" smtClean="0"/>
              <a:t>- Упражнение …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 Подготовь карточку-задание по изученной теме, включающую 4-5 предложений. Не забудь сформулировать задание!</a:t>
            </a:r>
            <a:endParaRPr lang="ru-RU" sz="2400" dirty="0"/>
          </a:p>
        </p:txBody>
      </p:sp>
      <p:pic>
        <p:nvPicPr>
          <p:cNvPr id="30723" name="Picture 3" descr="C:\Users\Пользователь\Desktop\открытый урок 8 класс 2016 год январь\103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90563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08104" y="3501008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СПАСИБО ЗА УРОК!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Пользователь\Desktop\открытый урок 8 класс 2016 год январь\852190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Синтаксическая минутка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077072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На Чукотке водятся разные животные лоси медведи волки олени.</a:t>
            </a:r>
            <a:endParaRPr lang="ru-RU" sz="4800" dirty="0"/>
          </a:p>
        </p:txBody>
      </p:sp>
      <p:pic>
        <p:nvPicPr>
          <p:cNvPr id="16387" name="Picture 3" descr="http://opogode.ua/images/images/5277ecd7bf28b8c1270004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496244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Пользователь\Desktop\открытый урок 8 класс 2016 год январь\oblaka_nebo_2560x1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4310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Обобщающие слова при однородных членах и знаки препинания при них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844824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Цель урока:</a:t>
            </a:r>
          </a:p>
          <a:p>
            <a:pPr>
              <a:buFontTx/>
              <a:buChar char="-"/>
            </a:pPr>
            <a:r>
              <a:rPr lang="ru-RU" sz="3200" i="1" dirty="0" smtClean="0">
                <a:solidFill>
                  <a:srgbClr val="C00000"/>
                </a:solidFill>
              </a:rPr>
              <a:t>Уточнить и расширить знания…</a:t>
            </a:r>
          </a:p>
          <a:p>
            <a:pPr>
              <a:buFontTx/>
              <a:buChar char="-"/>
            </a:pPr>
            <a:r>
              <a:rPr lang="ru-RU" sz="3200" i="1" dirty="0" smtClean="0">
                <a:solidFill>
                  <a:srgbClr val="C00000"/>
                </a:solidFill>
              </a:rPr>
              <a:t> учиться ставить…</a:t>
            </a:r>
            <a:endParaRPr lang="ru-RU" sz="3200" i="1" dirty="0">
              <a:solidFill>
                <a:srgbClr val="C00000"/>
              </a:solidFill>
            </a:endParaRPr>
          </a:p>
        </p:txBody>
      </p:sp>
      <p:pic>
        <p:nvPicPr>
          <p:cNvPr id="15367" name="Picture 7" descr="C:\Users\Пользователь\Desktop\открытый урок 8 класс 2016 год январь\bigE876731.jpg"/>
          <p:cNvPicPr>
            <a:picLocks noChangeAspect="1" noChangeArrowheads="1"/>
          </p:cNvPicPr>
          <p:nvPr/>
        </p:nvPicPr>
        <p:blipFill>
          <a:blip r:embed="rId3" cstate="print"/>
          <a:srcRect t="8894" b="5131"/>
          <a:stretch>
            <a:fillRect/>
          </a:stretch>
        </p:blipFill>
        <p:spPr bwMode="auto">
          <a:xfrm>
            <a:off x="971600" y="3429000"/>
            <a:ext cx="6912768" cy="29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Найдите лишнее предложение и объясните, почему вы так считаете.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268760"/>
            <a:ext cx="8064896" cy="4467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        </a:t>
            </a:r>
            <a:r>
              <a:rPr lang="ru-RU" sz="2400" dirty="0" smtClean="0"/>
              <a:t>а) Старые обиды, давние надежды __ все зашевелилось в его душе.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б) Ни разговоры пассажиров, ни остановки на пристанях, ни встречные пароходы __ ничто не мешало ему работать.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в) Ничто не шевелилось __ ни одна травинка внизу, ни один лист на верхней ветви дерева.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г) И газеты, и телевидение, и радио __ все средства массовой информации переполнены рекламой.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661248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А) О, О - </a:t>
            </a:r>
            <a:r>
              <a:rPr lang="ru-RU" sz="2800" dirty="0" err="1" smtClean="0">
                <a:solidFill>
                  <a:srgbClr val="C00000"/>
                </a:solidFill>
              </a:rPr>
              <a:t>ʘ</a:t>
            </a:r>
            <a:r>
              <a:rPr lang="ru-RU" sz="2800" dirty="0" smtClean="0">
                <a:solidFill>
                  <a:srgbClr val="C00000"/>
                </a:solidFill>
              </a:rPr>
              <a:t>.                 Б) ни О, ни О, ни О - </a:t>
            </a:r>
            <a:r>
              <a:rPr lang="ru-RU" sz="2800" dirty="0" err="1" smtClean="0">
                <a:solidFill>
                  <a:srgbClr val="C00000"/>
                </a:solidFill>
              </a:rPr>
              <a:t>ʘ</a:t>
            </a:r>
            <a:r>
              <a:rPr lang="ru-RU" sz="2800" dirty="0" smtClean="0">
                <a:solidFill>
                  <a:srgbClr val="C00000"/>
                </a:solidFill>
              </a:rPr>
              <a:t>.      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В) ʘ: ни О, ни О.       Г) и О, и О, и О - </a:t>
            </a:r>
            <a:r>
              <a:rPr lang="ru-RU" sz="2800" dirty="0" err="1" smtClean="0">
                <a:solidFill>
                  <a:srgbClr val="C00000"/>
                </a:solidFill>
              </a:rPr>
              <a:t>ʘ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Найдите лишнее предложение и объясните, почему вы так считаете.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124744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      а) Все было сложено в чемоданы и ящики __ и одежда, и посуда, и книги.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б) Приметы осени связаны со </a:t>
            </a:r>
            <a:r>
              <a:rPr lang="ru-RU" sz="2400" dirty="0" err="1" smtClean="0"/>
              <a:t>всем__</a:t>
            </a:r>
            <a:r>
              <a:rPr lang="ru-RU" sz="2400" dirty="0" smtClean="0"/>
              <a:t> с цветом неба, с росой и туманами и с криком птиц.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в) Деревья, кусты, травы __ все зеленело под тихим дыханием ветра.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 г) Переименование касалось самых разных объектов __ городов, районов, улиц, институтов.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5589240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А) ʘ: и О, и О, и О.         Б) ʘ: О, О и О.      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В) О, О, О - </a:t>
            </a:r>
            <a:r>
              <a:rPr lang="ru-RU" sz="2800" dirty="0" err="1" smtClean="0">
                <a:solidFill>
                  <a:srgbClr val="C00000"/>
                </a:solidFill>
              </a:rPr>
              <a:t>ʘ</a:t>
            </a:r>
            <a:r>
              <a:rPr lang="ru-RU" sz="2800" dirty="0" smtClean="0">
                <a:solidFill>
                  <a:srgbClr val="C00000"/>
                </a:solidFill>
              </a:rPr>
              <a:t>.                  Г) ʘ: О, О, О, О.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Пользователь\Desktop\открытый урок 8 класс 2016 год январь\mid_59281_5609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8768" r="7874"/>
          <a:stretch>
            <a:fillRect/>
          </a:stretch>
        </p:blipFill>
        <p:spPr bwMode="auto">
          <a:xfrm>
            <a:off x="0" y="0"/>
            <a:ext cx="9144000" cy="68669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836712"/>
            <a:ext cx="5760640" cy="429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9600" b="1" dirty="0" smtClean="0">
                <a:solidFill>
                  <a:srgbClr val="FF0000"/>
                </a:solidFill>
              </a:rPr>
              <a:t>[ʘ: О, О].</a:t>
            </a:r>
          </a:p>
          <a:p>
            <a:pPr algn="ctr">
              <a:lnSpc>
                <a:spcPct val="150000"/>
              </a:lnSpc>
            </a:pPr>
            <a:r>
              <a:rPr lang="ru-RU" sz="9600" b="1" dirty="0" smtClean="0">
                <a:solidFill>
                  <a:srgbClr val="FF0000"/>
                </a:solidFill>
              </a:rPr>
              <a:t>[О, О - </a:t>
            </a:r>
            <a:r>
              <a:rPr lang="ru-RU" sz="9600" b="1" dirty="0" err="1" smtClean="0">
                <a:solidFill>
                  <a:srgbClr val="FF0000"/>
                </a:solidFill>
              </a:rPr>
              <a:t>ʘ</a:t>
            </a:r>
            <a:r>
              <a:rPr lang="ru-RU" sz="9600" b="1" dirty="0" smtClean="0">
                <a:solidFill>
                  <a:srgbClr val="FF0000"/>
                </a:solidFill>
              </a:rPr>
              <a:t>].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9460" name="Picture 4" descr="C:\Users\Пользователь\Desktop\открытый урок 8 класс 2016 год январь\0_a7c68_dd85643e_orig.jpg"/>
          <p:cNvPicPr>
            <a:picLocks noChangeAspect="1" noChangeArrowheads="1"/>
          </p:cNvPicPr>
          <p:nvPr/>
        </p:nvPicPr>
        <p:blipFill>
          <a:blip r:embed="rId3" cstate="print"/>
          <a:srcRect l="8749" r="43732"/>
          <a:stretch>
            <a:fillRect/>
          </a:stretch>
        </p:blipFill>
        <p:spPr bwMode="auto">
          <a:xfrm>
            <a:off x="5724128" y="908720"/>
            <a:ext cx="3168352" cy="4448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/>
          <a:lstStyle/>
          <a:p>
            <a:r>
              <a:rPr lang="ru-RU" dirty="0" smtClean="0"/>
              <a:t>Если обобщающее слово стоит</a:t>
            </a:r>
            <a:endParaRPr lang="ru-RU" dirty="0"/>
          </a:p>
        </p:txBody>
      </p:sp>
      <p:pic>
        <p:nvPicPr>
          <p:cNvPr id="18434" name="Picture 2" descr="C:\Users\Пользователь\Desktop\открытый урок 8 класс 2016 год январь\ing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044"/>
          <a:stretch>
            <a:fillRect/>
          </a:stretch>
        </p:blipFill>
        <p:spPr bwMode="auto">
          <a:xfrm>
            <a:off x="179512" y="2204864"/>
            <a:ext cx="8637314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Пользователь\Desktop\открытый урок 8 класс 2016 год январь\66825362_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39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роли обобщающих слов выступают: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Местоимение и местоименное наречие: всё, всё это, вот что, везде, всегда, всюду, никто, ничто, никогда, нигде;</a:t>
            </a:r>
          </a:p>
          <a:p>
            <a:r>
              <a:rPr lang="ru-RU" dirty="0" smtClean="0"/>
              <a:t>Слово или словосочетание, которое является родовым названием (мебель фрукты, ископаемые, одежда и др.);</a:t>
            </a:r>
          </a:p>
          <a:p>
            <a:r>
              <a:rPr lang="ru-RU" dirty="0" smtClean="0"/>
              <a:t>Цельные словосочетания и фразеологизмы.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716</Words>
  <Application>Microsoft Office PowerPoint</Application>
  <PresentationFormat>Экран (4:3)</PresentationFormat>
  <Paragraphs>74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Доброе утро!</vt:lpstr>
      <vt:lpstr>Расставьте знаки препинания в схемах</vt:lpstr>
      <vt:lpstr>Синтаксическая минутка</vt:lpstr>
      <vt:lpstr>Обобщающие слова при однородных членах и знаки препинания при них</vt:lpstr>
      <vt:lpstr>Слайд 5</vt:lpstr>
      <vt:lpstr>Слайд 6</vt:lpstr>
      <vt:lpstr>Слайд 7</vt:lpstr>
      <vt:lpstr>Если обобщающее слово стоит</vt:lpstr>
      <vt:lpstr>В роли обобщающих слов выступают:</vt:lpstr>
      <vt:lpstr>ЗАГАДКА</vt:lpstr>
      <vt:lpstr>Слайд 11</vt:lpstr>
      <vt:lpstr>Слайд 12</vt:lpstr>
      <vt:lpstr>Слайд 13</vt:lpstr>
      <vt:lpstr>Упражнение 88 (из сборника)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 12</cp:lastModifiedBy>
  <cp:revision>36</cp:revision>
  <dcterms:created xsi:type="dcterms:W3CDTF">2016-01-24T12:35:23Z</dcterms:created>
  <dcterms:modified xsi:type="dcterms:W3CDTF">2023-01-17T08:41:39Z</dcterms:modified>
</cp:coreProperties>
</file>