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2" r:id="rId5"/>
    <p:sldId id="271" r:id="rId6"/>
    <p:sldId id="270" r:id="rId7"/>
    <p:sldId id="257" r:id="rId8"/>
    <p:sldId id="273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75" r:id="rId20"/>
    <p:sldId id="276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301"/>
    <a:srgbClr val="D2A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124744"/>
            <a:ext cx="8712968" cy="2862322"/>
          </a:xfrm>
          <a:prstGeom prst="rect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rgbClr val="FFC000"/>
                  </a:solidFill>
                </a:ln>
                <a:solidFill>
                  <a:srgbClr val="FF6600"/>
                </a:solidFill>
              </a:rPr>
              <a:t>ОДНОРОДНЫЕ и НЕОДНОРОДНЫЕ </a:t>
            </a:r>
            <a:r>
              <a:rPr lang="ru-RU" sz="6000" b="1" dirty="0" smtClean="0">
                <a:ln w="19050">
                  <a:solidFill>
                    <a:srgbClr val="FFC000"/>
                  </a:solidFill>
                </a:ln>
                <a:solidFill>
                  <a:srgbClr val="FF6600"/>
                </a:solidFill>
              </a:rPr>
              <a:t>ОПРЕДЕЛЕНИЯ</a:t>
            </a:r>
            <a:endParaRPr lang="ru-RU" sz="6000" b="1" dirty="0" smtClean="0">
              <a:ln w="19050">
                <a:solidFill>
                  <a:srgbClr val="FFC0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3" name="Picture 2" descr="C:\Users\VirID\Desktop\0_6d46d_95da5c2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56" y="4638054"/>
            <a:ext cx="2109788" cy="2031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VirID\Desktop\0_6d46d_95da5c2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56" y="4638054"/>
            <a:ext cx="2109788" cy="20313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504" y="404665"/>
            <a:ext cx="8856984" cy="14096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определения  считаются неоднородными, если</a:t>
            </a:r>
            <a:endParaRPr lang="en-US" sz="28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b="1" dirty="0" smtClean="0"/>
              <a:t>1.Характеризуют предмет с разных сторон (</a:t>
            </a:r>
            <a:r>
              <a:rPr lang="ru-RU" b="1" dirty="0" err="1" smtClean="0"/>
              <a:t>н-р</a:t>
            </a:r>
            <a:r>
              <a:rPr lang="ru-RU" b="1" dirty="0" smtClean="0"/>
              <a:t>, форма и размер, качество и размер, размет и цвет, размер и материал, размер и назначение, цвет и форма и т.п.): </a:t>
            </a:r>
            <a:r>
              <a:rPr lang="ru-RU" b="1" i="1" u="sng" dirty="0" smtClean="0"/>
              <a:t>Длинный товарный </a:t>
            </a:r>
            <a:r>
              <a:rPr lang="ru-RU" b="1" i="1" dirty="0" smtClean="0"/>
              <a:t>поезд стоял у полустанка (размер и назначение).</a:t>
            </a:r>
            <a:endParaRPr lang="en-US" b="1" dirty="0" smtClean="0"/>
          </a:p>
          <a:p>
            <a:r>
              <a:rPr lang="ru-RU" b="1" dirty="0" smtClean="0"/>
              <a:t>Обычно выражены </a:t>
            </a:r>
            <a:r>
              <a:rPr lang="ru-RU" b="1" dirty="0" smtClean="0">
                <a:solidFill>
                  <a:schemeClr val="bg1"/>
                </a:solidFill>
              </a:rPr>
              <a:t>сочетанием качественного и относительного</a:t>
            </a:r>
            <a:r>
              <a:rPr lang="ru-RU" b="1" dirty="0" smtClean="0"/>
              <a:t> прилагательных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ru-RU" b="1" dirty="0" smtClean="0"/>
              <a:t>2.Неоднородными являются и такие определения, когда одно из них выражено местоимением или числительным, а другое прилагательным</a:t>
            </a:r>
          </a:p>
          <a:p>
            <a:r>
              <a:rPr lang="ru-RU" dirty="0" smtClean="0"/>
              <a:t> 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 вызывает затруднения пунктуация при определениях, выраженных одними относительными прилагательными или причастиями и относительными прилагательными: </a:t>
            </a:r>
            <a:r>
              <a:rPr lang="ru-RU" b="1" u="sng" dirty="0" smtClean="0">
                <a:solidFill>
                  <a:schemeClr val="bg1"/>
                </a:solidFill>
              </a:rPr>
              <a:t>летний пионерский </a:t>
            </a:r>
            <a:r>
              <a:rPr lang="ru-RU" b="1" dirty="0" smtClean="0">
                <a:solidFill>
                  <a:schemeClr val="bg1"/>
                </a:solidFill>
              </a:rPr>
              <a:t>лагерь (относительные), </a:t>
            </a:r>
            <a:r>
              <a:rPr lang="ru-RU" b="1" u="sng" dirty="0" smtClean="0">
                <a:solidFill>
                  <a:schemeClr val="bg1"/>
                </a:solidFill>
              </a:rPr>
              <a:t>витая железная </a:t>
            </a:r>
            <a:r>
              <a:rPr lang="ru-RU" b="1" dirty="0" smtClean="0">
                <a:solidFill>
                  <a:schemeClr val="bg1"/>
                </a:solidFill>
              </a:rPr>
              <a:t>лестница (причастие и относительное прилагательное).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pPr algn="r"/>
            <a:r>
              <a:rPr lang="en-US" sz="2000" b="1" dirty="0" smtClean="0"/>
              <a:t>P.S.</a:t>
            </a:r>
            <a:r>
              <a:rPr lang="ru-RU" sz="2000" b="1" dirty="0" smtClean="0"/>
              <a:t>Определения, стоящие после определяемого слова всегда</a:t>
            </a:r>
          </a:p>
          <a:p>
            <a:pPr algn="r"/>
            <a:r>
              <a:rPr lang="ru-RU" sz="2000" b="1" dirty="0" smtClean="0"/>
              <a:t>будут однородными:</a:t>
            </a:r>
          </a:p>
          <a:p>
            <a:pPr algn="r"/>
            <a:r>
              <a:rPr lang="ru-RU" sz="2000" i="1" u="sng" dirty="0" smtClean="0"/>
              <a:t>В пшенице густой, колосистой все утро мотор стрекотал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76672"/>
            <a:ext cx="8640960" cy="11172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6600"/>
                </a:solidFill>
              </a:rPr>
              <a:t>Определите, являются однородными или неоднородными определения в следующих словосочетаниях: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Первый искусственный спутник –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н</a:t>
            </a:r>
            <a:r>
              <a:rPr lang="ru-RU" sz="2800" b="1" smtClean="0">
                <a:solidFill>
                  <a:schemeClr val="bg1"/>
                </a:solidFill>
              </a:rPr>
              <a:t>еоднородные </a:t>
            </a:r>
            <a:r>
              <a:rPr lang="ru-RU" sz="2800" b="1" dirty="0" smtClean="0">
                <a:solidFill>
                  <a:schemeClr val="bg1"/>
                </a:solidFill>
              </a:rPr>
              <a:t>(числительное + прилагательное)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Черные белые желтые машины –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однородные (разновидности одного предмета)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Великолепная сияющая под солнцем поляна –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 однородные (прилагательное + причастный оборот)</a:t>
            </a:r>
          </a:p>
          <a:p>
            <a:r>
              <a:rPr lang="ru-RU" sz="2800" b="1" dirty="0" smtClean="0">
                <a:solidFill>
                  <a:srgbClr val="00B0F0"/>
                </a:solidFill>
              </a:rPr>
              <a:t>Осенний холодный дождь –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неоднородные (относит. </a:t>
            </a:r>
            <a:r>
              <a:rPr lang="ru-RU" sz="2800" b="1" dirty="0" err="1" smtClean="0">
                <a:solidFill>
                  <a:schemeClr val="bg1"/>
                </a:solidFill>
              </a:rPr>
              <a:t>прил.+кач.прил</a:t>
            </a:r>
            <a:r>
              <a:rPr lang="ru-RU" sz="2800" b="1" dirty="0" smtClean="0">
                <a:solidFill>
                  <a:schemeClr val="bg1"/>
                </a:solidFill>
              </a:rPr>
              <a:t>.)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Трудный пятый этап –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неоднородные (качественное </a:t>
            </a:r>
            <a:r>
              <a:rPr lang="ru-RU" sz="2800" b="1" dirty="0" err="1" smtClean="0">
                <a:solidFill>
                  <a:schemeClr val="bg1"/>
                </a:solidFill>
              </a:rPr>
              <a:t>прил.+</a:t>
            </a:r>
            <a:r>
              <a:rPr lang="ru-RU" sz="2800" b="1" dirty="0" smtClean="0">
                <a:solidFill>
                  <a:schemeClr val="bg1"/>
                </a:solidFill>
              </a:rPr>
              <a:t> числительное)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Молодая пахучая трава –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однородные (качественные прилагательные)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Галины док-ты\Новая папка\Русский\однородные - неоднородные определения\bigstock_Victoria_Falls_3152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58772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Водопад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88640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Галины док-ты\Новая папка\Русский\однородные - неоднородные определения\tfo57YqIM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5733256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Дождь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Галины док-ты\Новая папка\Русский\однородные - неоднородные определения\358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"/>
            <a:ext cx="669674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5733256"/>
            <a:ext cx="518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Роза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32656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Галины док-ты\Новая папка\Русский\однородные - неоднородные определения\img-darkdarkdarkkkkkhd-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5517232"/>
            <a:ext cx="61926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Лес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Галины док-ты\Новая папка\Русский\однородные - неоднородные определения\kak_prekrasen_etot_mir_745025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5517232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Вода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32656"/>
            <a:ext cx="867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Галины док-ты\Новая папка\Русский\однородные - неоднородные определения\vetton_ru_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25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537321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Дом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Галины док-ты\Новая папка\Русский\однородные - неоднородные определения\f_17143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0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5589240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Тропинка</a:t>
            </a:r>
            <a:endParaRPr lang="ru-RU" sz="5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9024" y="260648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Глядя на картинку, составьте по два словосочетания: одно с однородными определениями, другое – с неоднородными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300" b="1" dirty="0" smtClean="0">
                <a:solidFill>
                  <a:schemeClr val="bg1"/>
                </a:solidFill>
              </a:rPr>
              <a:t>3. Задание по группам: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1я группа разрабатывает карточки-задания по изученной теме.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2я группа пишет мини-сочинение с использованием в каждом предложении однородных или неоднородных определений на тему: «Моя </a:t>
            </a:r>
            <a:r>
              <a:rPr lang="ru-RU" b="1" dirty="0" err="1" smtClean="0">
                <a:solidFill>
                  <a:schemeClr val="bg1"/>
                </a:solidFill>
              </a:rPr>
              <a:t>одногруппница</a:t>
            </a:r>
            <a:r>
              <a:rPr lang="ru-RU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3я группа работает по карточкам.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Цель  урока:</a:t>
            </a:r>
          </a:p>
          <a:p>
            <a:pPr>
              <a:buFontTx/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   Закрепить  знания  об однородном и неоднородном определении и   практический  навык постановки знаков препинания при однородном и неоднородном определении.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81399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Домашнее задание: выписать из изучаемого или недавно пройденного художественного произведения 10 словосочетаний: 5 с однородными определениями и 5 с неоднородными определениями.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9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</a:t>
            </a:r>
            <a:br>
              <a:rPr lang="ru-RU" sz="9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9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внимание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Задачи урока: 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• уметь  грамотно и осознанно использовать в речи конструкции с однородными и неоднородными определениями;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 • развивать творческие, интеллектуальные способности учащихся, навыки самоконтроля и самопроверки, взаимопроверки.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Готовимся к экзамену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56792"/>
            <a:ext cx="8424936" cy="480131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Укажите грамматически правильное продолжение предложения.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ru-RU" sz="2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рассчитывая на помощь,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1) меня начали покидать силы.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 ученики самостоятельно справились с заданием.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 самостоятельность очень важна.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учебник помогает лучше справиться с трудным материалом.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Готовимся к экзамену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5172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Укажите предложение с грамматической ошибкой (с нарушением синтаксической нормы).</a:t>
            </a:r>
            <a:r>
              <a:rPr lang="ru-RU" u="sng" dirty="0" smtClean="0"/>
              <a:t> </a:t>
            </a:r>
          </a:p>
          <a:p>
            <a:pPr marL="514350" indent="-514350">
              <a:buAutoNum type="arabicParenR"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романе-эпопее «Война и мир» немало батальных сцен.</a:t>
            </a:r>
          </a:p>
          <a:p>
            <a:pPr marL="514350" indent="-514350"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   Те из нас, кто катался в этот холодный зимний день на лыжах, обморозили себе не только лицо, но и руки.</a:t>
            </a:r>
          </a:p>
          <a:p>
            <a:pPr marL="514350" indent="-514350"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3)   Согласно сложившихся на флоте традиций, переход через экватор — это знаменательное событие для команды. </a:t>
            </a:r>
          </a:p>
          <a:p>
            <a:pPr marL="514350" indent="-514350"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  Генрих Манн по праву считается одним из величайших прозаиков-реалистов, живших в двадцатом веке.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Готовимся к экзамену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43528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Укажите предложение, в котором нужно поставить одну запятую. (Знаки препинания не расставлены.) </a:t>
            </a:r>
          </a:p>
          <a:p>
            <a:pPr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1) В этой веселой и шумной компании задумчивый и печальный Александр Андреевич чувствовал себя неуютно. </a:t>
            </a:r>
          </a:p>
          <a:p>
            <a:pPr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 На улицу в такую дождливую погоду следует выходить или в сапогах или в высоких ботинках. </a:t>
            </a:r>
          </a:p>
          <a:p>
            <a:pPr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 В доме Эренбургов и люстры и зеркала и даже кухонный стол были произведениями искусства. </a:t>
            </a:r>
          </a:p>
          <a:p>
            <a:pPr>
              <a:buNone/>
            </a:pP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Мне было предложено оставить жалобу в письменном виде либо лично рассказать все Чередникову. </a:t>
            </a:r>
            <a:endParaRPr lang="ru-RU" sz="2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88640"/>
            <a:ext cx="777686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Найдите в обоих  примерах определения.</a:t>
            </a:r>
          </a:p>
          <a:p>
            <a:pPr algn="ctr"/>
            <a:r>
              <a:rPr lang="ru-RU" sz="3600" b="1" dirty="0" smtClean="0">
                <a:solidFill>
                  <a:srgbClr val="FF6600"/>
                </a:solidFill>
              </a:rPr>
              <a:t>1.</a:t>
            </a:r>
            <a:r>
              <a:rPr lang="ru-RU" sz="2800" b="1" dirty="0" smtClean="0">
                <a:solidFill>
                  <a:srgbClr val="FF6600"/>
                </a:solidFill>
              </a:rPr>
              <a:t>Нам дан во владение самый богатый, меткий, могучий и поистине волшебный русский язык. </a:t>
            </a:r>
          </a:p>
          <a:p>
            <a:pPr algn="r"/>
            <a:r>
              <a:rPr lang="ru-RU" sz="2000" b="1" dirty="0" smtClean="0">
                <a:solidFill>
                  <a:srgbClr val="FF6600"/>
                </a:solidFill>
              </a:rPr>
              <a:t>К. Г. Паустовский</a:t>
            </a:r>
            <a:endParaRPr lang="ru-RU" sz="2800" b="1" dirty="0" smtClean="0">
              <a:solidFill>
                <a:srgbClr val="FF66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6600"/>
                </a:solidFill>
              </a:rPr>
              <a:t>(все определения – качественные прилагательные – называют качества языка)</a:t>
            </a:r>
          </a:p>
          <a:p>
            <a:pPr algn="ctr"/>
            <a:endParaRPr lang="ru-RU" sz="2800" b="1" dirty="0" smtClean="0">
              <a:solidFill>
                <a:srgbClr val="FF66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6600"/>
                </a:solidFill>
              </a:rPr>
              <a:t>***</a:t>
            </a:r>
          </a:p>
          <a:p>
            <a:pPr algn="ctr"/>
            <a:r>
              <a:rPr lang="ru-RU" sz="3600" b="1" dirty="0" smtClean="0">
                <a:solidFill>
                  <a:srgbClr val="FF6600"/>
                </a:solidFill>
              </a:rPr>
              <a:t>2.</a:t>
            </a:r>
            <a:r>
              <a:rPr lang="ru-RU" sz="2800" b="1" dirty="0" smtClean="0">
                <a:solidFill>
                  <a:srgbClr val="FF6600"/>
                </a:solidFill>
              </a:rPr>
              <a:t>В день солнечный июльский </a:t>
            </a:r>
          </a:p>
          <a:p>
            <a:pPr algn="ctr"/>
            <a:r>
              <a:rPr lang="ru-RU" sz="2800" b="1" dirty="0" smtClean="0">
                <a:solidFill>
                  <a:srgbClr val="FF6600"/>
                </a:solidFill>
              </a:rPr>
              <a:t>Цветы, цветы вокруг!</a:t>
            </a:r>
          </a:p>
          <a:p>
            <a:pPr algn="ctr"/>
            <a:r>
              <a:rPr lang="ru-RU" sz="2800" b="1" dirty="0" smtClean="0">
                <a:solidFill>
                  <a:srgbClr val="FF6600"/>
                </a:solidFill>
              </a:rPr>
              <a:t>Красив язык мой русский,</a:t>
            </a:r>
          </a:p>
          <a:p>
            <a:pPr algn="ctr"/>
            <a:r>
              <a:rPr lang="ru-RU" sz="2800" b="1" dirty="0" smtClean="0">
                <a:solidFill>
                  <a:srgbClr val="FF6600"/>
                </a:solidFill>
              </a:rPr>
              <a:t>Как этот летний луг.</a:t>
            </a:r>
          </a:p>
          <a:p>
            <a:pPr algn="ctr"/>
            <a:r>
              <a:rPr lang="ru-RU" sz="2800" b="1" i="1" dirty="0" smtClean="0">
                <a:solidFill>
                  <a:srgbClr val="FF6600"/>
                </a:solidFill>
              </a:rPr>
              <a:t>(солнечный – качественное прилагательное, июльский - относительное)</a:t>
            </a:r>
            <a:endParaRPr lang="ru-RU" sz="2000" b="1" i="1" dirty="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Повторение: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1125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FF6600"/>
                </a:solidFill>
              </a:rPr>
              <a:t>Качественные прилагательные</a:t>
            </a:r>
            <a:r>
              <a:rPr lang="ru-RU" b="1" dirty="0" smtClean="0">
                <a:solidFill>
                  <a:srgbClr val="FF6600"/>
                </a:solidFill>
              </a:rPr>
              <a:t>: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обозначают качество, свойство предмета: его размер (маленький), форму (круглый), цвет (белый), физические характеристики (теплый) и т.д. </a:t>
            </a:r>
            <a:r>
              <a:rPr lang="ru-RU" sz="2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Могут образовывать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сравнит.степень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новый –новее; краткую форму: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добрый-добра-добр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FF6600"/>
                </a:solidFill>
              </a:rPr>
              <a:t>Относительные прилагательные</a:t>
            </a:r>
            <a:r>
              <a:rPr lang="ru-RU" b="1" dirty="0" smtClean="0">
                <a:solidFill>
                  <a:srgbClr val="FF6600"/>
                </a:solidFill>
              </a:rPr>
              <a:t>: </a:t>
            </a: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Times New Roman" pitchFamily="18" charset="0"/>
                <a:cs typeface="Times New Roman" pitchFamily="18" charset="0"/>
              </a:rPr>
              <a:t>обозначают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из которого сделан предмет (деревянный дом, кирпичная стена), признак предмета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месту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(школьный кабинет, московские улицы),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времени  года, суток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т.д. (зимний день, вечерние новости),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назначению предмета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(спортивная обувь, разделочная доска) и т. д.;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действию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(стиральная машина).</a:t>
            </a:r>
          </a:p>
          <a:p>
            <a:pPr>
              <a:buNone/>
            </a:pPr>
            <a:endParaRPr lang="ru-RU" sz="2400" b="1" u="dbl" dirty="0" smtClean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Times New Roman" pitchFamily="18" charset="0"/>
                <a:cs typeface="Times New Roman" pitchFamily="18" charset="0"/>
              </a:rPr>
              <a:t>При употреблении</a:t>
            </a:r>
            <a:r>
              <a:rPr lang="ru-RU" sz="2400" b="1" u="dbl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словосочетании их можно заменить именами существительными: деревянный дом –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дерева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зимний день –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зимы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VirID\Desktop\0_6d46d_95da5c2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48" y="4638054"/>
            <a:ext cx="2109788" cy="20313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04664"/>
            <a:ext cx="8892480" cy="121263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Определения  считаются однородными, если:</a:t>
            </a: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dirty="0" smtClean="0"/>
              <a:t>1.Перечисляют </a:t>
            </a:r>
            <a:r>
              <a:rPr lang="ru-RU" i="1" u="sng" dirty="0" smtClean="0"/>
              <a:t>разновидности</a:t>
            </a:r>
            <a:r>
              <a:rPr lang="ru-RU" dirty="0" smtClean="0"/>
              <a:t> одного предмета: </a:t>
            </a:r>
            <a:r>
              <a:rPr lang="ru-RU" b="1" i="1" dirty="0" smtClean="0"/>
              <a:t>Землю усыпали красные, жёлтые, оранжевые листья.</a:t>
            </a:r>
            <a:endParaRPr lang="ru-RU" sz="28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dirty="0" smtClean="0"/>
              <a:t>2.Характеризуют предмет с какой-либо одной стороны (по форме, цвету, качеству и т.п.): </a:t>
            </a:r>
            <a:r>
              <a:rPr lang="ru-RU" b="1" i="1" dirty="0" smtClean="0"/>
              <a:t>Слышится сдержанный, неясный шёпот ночи </a:t>
            </a:r>
            <a:r>
              <a:rPr lang="ru-RU" dirty="0" smtClean="0"/>
              <a:t>– слабо различимый шёпот;</a:t>
            </a: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dirty="0" smtClean="0"/>
              <a:t>3.Если за определением следует причастный оборот: </a:t>
            </a:r>
            <a:r>
              <a:rPr lang="ru-RU" b="1" i="1" dirty="0" smtClean="0"/>
              <a:t>Неподвижный, </a:t>
            </a:r>
            <a:r>
              <a:rPr lang="ru-RU" b="1" i="1" u="wavy" dirty="0" smtClean="0"/>
              <a:t>устремленный на меня взгляд </a:t>
            </a:r>
            <a:r>
              <a:rPr lang="ru-RU" b="1" i="1" dirty="0" smtClean="0"/>
              <a:t>заставляет меня обернуться.</a:t>
            </a:r>
            <a:endParaRPr lang="ru-RU" b="1" i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4. </a:t>
            </a:r>
            <a:r>
              <a:rPr lang="ru-RU" dirty="0" smtClean="0"/>
              <a:t>Если определения, выраженные </a:t>
            </a:r>
            <a:r>
              <a:rPr lang="ru-RU" i="1" u="sng" dirty="0" smtClean="0"/>
              <a:t>качественными</a:t>
            </a:r>
            <a:r>
              <a:rPr lang="ru-RU" dirty="0" smtClean="0"/>
              <a:t> прилагательными, характеризуют предмет с разных сторон, создавая о нём общее, целостное впечатление</a:t>
            </a:r>
            <a:r>
              <a:rPr lang="ru-RU" b="1" i="1" dirty="0" smtClean="0"/>
              <a:t>: Помню раннее, свежее, тихое  утро.</a:t>
            </a: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</a:t>
            </a:r>
            <a:r>
              <a:rPr lang="ru-RU" sz="20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Для однородных определений характерна интонация</a:t>
            </a:r>
          </a:p>
          <a:p>
            <a:pPr algn="ctr"/>
            <a:r>
              <a:rPr lang="ru-RU" sz="20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      перечисления,  а также между ними можно  вставить      союз –и-</a:t>
            </a: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C9DA91"/>
      </a:accent6>
      <a:hlink>
        <a:srgbClr val="B0DFA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</TotalTime>
  <Words>916</Words>
  <Application>Microsoft Office PowerPoint</Application>
  <PresentationFormat>Экран (4:3)</PresentationFormat>
  <Paragraphs>165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Готовимся к экзамену</vt:lpstr>
      <vt:lpstr>Готовимся к экзамену</vt:lpstr>
      <vt:lpstr>Готовимся к экзамену</vt:lpstr>
      <vt:lpstr>Слайд 7</vt:lpstr>
      <vt:lpstr>Повторение: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Спасибо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VirID</dc:creator>
  <cp:lastModifiedBy>Пользователь 12</cp:lastModifiedBy>
  <cp:revision>74</cp:revision>
  <dcterms:created xsi:type="dcterms:W3CDTF">2013-03-25T12:54:18Z</dcterms:created>
  <dcterms:modified xsi:type="dcterms:W3CDTF">2023-01-17T08:42:34Z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884445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