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9" r:id="rId5"/>
    <p:sldId id="271" r:id="rId6"/>
    <p:sldId id="272" r:id="rId7"/>
    <p:sldId id="274" r:id="rId8"/>
    <p:sldId id="276" r:id="rId9"/>
    <p:sldId id="275" r:id="rId10"/>
    <p:sldId id="277" r:id="rId11"/>
    <p:sldId id="259" r:id="rId12"/>
    <p:sldId id="278" r:id="rId13"/>
    <p:sldId id="279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3771-49B2-40F4-AD97-BEC9ED36150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4FD9-DDA9-4DE0-8FB7-33D663115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307986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1467-B487-4819-B4EE-F08124824E6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1124-7823-42A3-9C48-AFCEAA8500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28132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25A4-4E7C-41ED-AF91-61365A83541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BD3F-5B63-475D-BC59-CF40F0FCBB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98458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A711-2358-4632-9AA1-2F5DEFD6013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75A30-EFAD-4EA1-AA1B-894CF1A07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28092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3CAE-FA09-4ADC-9380-1BF01F7302B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74A59-6A09-4A68-897B-8FC85602A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1630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C0A-83DD-4D8E-B2BF-AEB95773E03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2030E-AF25-4704-AB34-B8E93CFE2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93668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0733-D5E2-4D3E-A56C-7F06244C29F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B90C-04A5-429F-B23A-CE7B17A15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95879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30D5-CAFF-454C-BADB-CDFD9FEE32F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49257-DE0C-4A05-95D2-1E1A1BC80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90508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E66D-077B-44C9-8D22-2360C1D4FE5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C6A1-72EB-440E-BCBD-6F446936A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135949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5385-C607-4560-A7F7-38ADC87CB69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7324-EDD6-4898-9646-EC7EC45566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662862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157F-70F5-4691-B838-E8FBC1D6268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24223-D4F4-46CC-8B2D-EBF48CEA5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53465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A467C7-3B3C-4FB5-A2AB-2E545B9CF87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BE412E1-3365-4857-BABE-1AF06A2C08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139700"/>
            <a:ext cx="89185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4286250" y="857250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«Записки охотника» - цикл рассказов и очерков о жизни русской деревни и русском крестьянине.   </a:t>
            </a:r>
          </a:p>
          <a:p>
            <a:pPr eaLnBrk="1" hangingPunct="1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Основной темой «Записок» были взаимоотношения помещиков и крестьян. Автор сборника рассказов выносит суровый приговор крепостному праву.</a:t>
            </a:r>
          </a:p>
          <a:p>
            <a:pPr eaLnBrk="1" hangingPunct="1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Открыв Россию и русского человека, положив начало «крестьянской теме» в отечественной словесности, «Записки охотника» стали смысловым фундаментом всего дальнейшего творчества Тургенева.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321468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5003800" cy="561975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250825" y="620713"/>
            <a:ext cx="8435975" cy="5505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4. Наступило утро: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А) рассвет;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Б) мальчики возвращаются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с табуном.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Эпилог: смерть Павлуши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4105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9463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1686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20938"/>
            <a:ext cx="31686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929063" y="404813"/>
            <a:ext cx="4572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В рассказе «Бежин луг» перед нами открывается общая гармония – гармония природы и крестьянских ребятишек, стерегущих табун. </a:t>
            </a:r>
          </a:p>
          <a:p>
            <a:pPr eaLnBrk="1" hangingPunct="1"/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     Мальчики, которых встретил охотник, не испытывают неловкости от присутствия постороннего человека и продолжают свой разговор, полный тайн, преданий и поверий. </a:t>
            </a:r>
          </a:p>
          <a:p>
            <a:pPr eaLnBrk="1" hangingPunct="1"/>
            <a:endParaRPr lang="ru-RU" altLang="ru-RU" sz="28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4432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867400" cy="1143000"/>
          </a:xfrm>
        </p:spPr>
        <p:txBody>
          <a:bodyPr/>
          <a:lstStyle/>
          <a:p>
            <a:pPr>
              <a:defRPr/>
            </a:pPr>
            <a:r>
              <a:rPr lang="ru-RU" sz="32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Случай, история, предание, легенда, небылица, поверье, быличка…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mtClean="0"/>
              <a:t>                                    «Так может быть» 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                                    «так должно быть»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                                    «так было»        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                                    </a:t>
            </a:r>
            <a:r>
              <a:rPr lang="ru-RU" b="1" smtClean="0"/>
              <a:t>совершившийся факт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рассказ – это не только 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«страшная история»,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навеянная темнотой ночи, 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таинственными звуками; эта еще 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внутренний мир каждого ребенка, гамма чувств, </a:t>
            </a:r>
          </a:p>
          <a:p>
            <a:pPr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верований, переживаний.</a:t>
            </a:r>
          </a:p>
        </p:txBody>
      </p:sp>
      <p:pic>
        <p:nvPicPr>
          <p:cNvPr id="36869" name="Picture 5" descr="post-8811-12329807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5413"/>
            <a:ext cx="428466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image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07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6732588" y="1916113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6877050" y="249237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5508625" y="30686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5543550" cy="3370263"/>
          </a:xfrm>
        </p:spPr>
        <p:txBody>
          <a:bodyPr/>
          <a:lstStyle/>
          <a:p>
            <a:pPr algn="l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рассказ – это не только «страшная история», навеянная темнотой ночи, </a:t>
            </a:r>
            <a:b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таинственными звуками; это еще и внутренний мир каждого ребенка, гамма чувств, верований, переживаний.</a:t>
            </a:r>
            <a:b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395288" y="4221163"/>
            <a:ext cx="6192837" cy="26368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страшные истории в рассказе </a:t>
            </a:r>
          </a:p>
          <a:p>
            <a:pPr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подобраны так, что они </a:t>
            </a:r>
          </a:p>
          <a:p>
            <a:pPr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гармонируют и с ночным </a:t>
            </a:r>
          </a:p>
          <a:p>
            <a:pPr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пейзажем и с волнением детей, </a:t>
            </a:r>
          </a:p>
          <a:p>
            <a:pPr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жаждущих чего-то необыкновенного.</a:t>
            </a:r>
          </a:p>
        </p:txBody>
      </p:sp>
      <p:pic>
        <p:nvPicPr>
          <p:cNvPr id="14340" name="Picture 7" descr="тургенев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30734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85750" y="793750"/>
            <a:ext cx="864393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2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Тургенев очень точно, детально передает речь своих героев. Он не только употребляет «народные» слова: диалектизмы, просторечия, но и делает речь героев индивидуальной. Особенности речи каждого мальчика дают читателям возможность лучше понять характеры героев, их образ мыслей.</a:t>
            </a:r>
            <a:endParaRPr lang="ru-RU" altLang="ru-RU" sz="2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3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-139700"/>
            <a:ext cx="67421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51113"/>
            <a:ext cx="608806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2" name="Group 32"/>
          <p:cNvGraphicFramePr>
            <a:graphicFrameLocks noGrp="1"/>
          </p:cNvGraphicFramePr>
          <p:nvPr/>
        </p:nvGraphicFramePr>
        <p:xfrm>
          <a:off x="214313" y="285750"/>
          <a:ext cx="8715375" cy="6218238"/>
        </p:xfrm>
        <a:graphic>
          <a:graphicData uri="http://schemas.openxmlformats.org/drawingml/2006/table">
            <a:tbl>
              <a:tblPr/>
              <a:tblGrid>
                <a:gridCol w="435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Павлуша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Ильюша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Описание внешности, одежды, манеры держаться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(портрет)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Описание внешности, одежды, манеры держаться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(портрет)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Какие истории он рассказывает?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Какие истории он рассказывает?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Откуда узнал Павлуша то, о чем он рассказал?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Откуда знал Илюша то, о чем он рассказывал у костра?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Как относится он к своим рассказам?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Как относится он к своим рассказам?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относится он к чужим рассказам (Ильюши, Кости)?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Как относится он к чужим рассказам?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Как он относится к непонятным, странным происшествиям, которые пугают других мальчиков, к тому, что происходит у костра?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Как он относится ко   всему, что происходит у костра?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Можем ли мы судить о том, как относится к Павлуше автор? Согласны ли мы с ним?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Что говорит автор об Илюше? Нравится ли он ему? Какое он вызывает отношение к себе?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Очерк -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smtClean="0">
                <a:solidFill>
                  <a:schemeClr val="tx2"/>
                </a:solidFill>
              </a:rPr>
              <a:t>    разновидность малой формы эпической литературы, чаще всего очерк посвящается современной автору жизни, фактам и людям.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smtClean="0">
                <a:solidFill>
                  <a:schemeClr val="tx2"/>
                </a:solidFill>
              </a:rPr>
              <a:t>    Художественный очерк сохраняет особенности образного изображения. И в этом очерк близок рассказу.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ОЧЕРК: АВТОР = РАССКАЗЧИК</a:t>
            </a:r>
          </a:p>
          <a:p>
            <a:pPr>
              <a:buFont typeface="Arial" charset="0"/>
              <a:buChar char="•"/>
              <a:defRPr/>
            </a:pPr>
            <a:endParaRPr lang="ru-RU" smtClean="0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«Бежин луг» -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самый поэтический и волшебный ОЧЕРК</a:t>
            </a:r>
            <a:b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«Записок охотника»</a:t>
            </a:r>
          </a:p>
        </p:txBody>
      </p:sp>
      <p:pic>
        <p:nvPicPr>
          <p:cNvPr id="4100" name="Picture 5" descr="тургенев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9119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mtClean="0"/>
              <a:t>Прекрасный июльский день (погода установилась надолго):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mtClean="0"/>
              <a:t>А) «Кроткая заря»;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mtClean="0"/>
              <a:t>Б) знойный полдень;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mtClean="0"/>
              <a:t>В) спокойный закат.</a:t>
            </a:r>
          </a:p>
        </p:txBody>
      </p:sp>
      <p:pic>
        <p:nvPicPr>
          <p:cNvPr id="27652" name="Picture 4" descr="bfoto_ru_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10088"/>
            <a:ext cx="33115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9036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8401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Речь автора музыкальна, мелодична, насыщена яркими, запоминающимися 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эпитетами: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«сверкающие обагренные кусты», «красные, золотые потоки молодого, горячего света».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Тургенев часто употребляет и такие художественные средства, как 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сравнение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метафора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другие формы переноса значения слов: 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верхний край облачка «засверкает змейками», «хлынули играющие лучи», «тонкий язык света лизнет голые сучья лозняка».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2. Скитания охотника: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А) дорога потеряна («Я остановился в недоуменье»);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Б) теперь путь найден («…нужно вправо взять…»);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В) «заблудился совершенно» («пошел наудалую»).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41850"/>
            <a:ext cx="35988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14863"/>
            <a:ext cx="33845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mtClean="0"/>
              <a:t>3. У костра в ночном: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А) костер в ночи;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Б) пять деревенских мальчиков;</a:t>
            </a:r>
          </a:p>
          <a:p>
            <a:pPr>
              <a:buFont typeface="Arial" charset="0"/>
              <a:buNone/>
              <a:defRPr/>
            </a:pPr>
            <a:r>
              <a:rPr lang="ru-RU" smtClean="0"/>
              <a:t>В) …</a:t>
            </a:r>
          </a:p>
          <a:p>
            <a:pPr>
              <a:buFont typeface="Arial" charset="0"/>
              <a:buNone/>
              <a:defRPr/>
            </a:pPr>
            <a:r>
              <a:rPr lang="ru-RU" b="1" smtClean="0">
                <a:solidFill>
                  <a:srgbClr val="990000"/>
                </a:solidFill>
              </a:rPr>
              <a:t>Д/з:</a:t>
            </a:r>
            <a:r>
              <a:rPr lang="ru-RU" smtClean="0">
                <a:solidFill>
                  <a:srgbClr val="990000"/>
                </a:solidFill>
              </a:rPr>
              <a:t> </a:t>
            </a:r>
            <a:r>
              <a:rPr lang="ru-RU" sz="24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продолжить </a:t>
            </a:r>
          </a:p>
          <a:p>
            <a:pPr>
              <a:buFont typeface="Arial" charset="0"/>
              <a:buNone/>
              <a:defRPr/>
            </a:pPr>
            <a:r>
              <a:rPr lang="ru-RU" sz="24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плана, </a:t>
            </a:r>
          </a:p>
          <a:p>
            <a:pPr>
              <a:buFont typeface="Arial" charset="0"/>
              <a:buNone/>
              <a:defRPr/>
            </a:pPr>
            <a:r>
              <a:rPr lang="ru-RU" sz="24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посчитать, сколько всего </a:t>
            </a:r>
          </a:p>
          <a:p>
            <a:pPr>
              <a:buFont typeface="Arial" charset="0"/>
              <a:buNone/>
              <a:defRPr/>
            </a:pPr>
            <a:r>
              <a:rPr lang="ru-RU" sz="24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«страшилок» </a:t>
            </a:r>
          </a:p>
          <a:p>
            <a:pPr>
              <a:buFont typeface="Arial" charset="0"/>
              <a:buNone/>
              <a:defRPr/>
            </a:pPr>
            <a:r>
              <a:rPr lang="ru-RU" sz="24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рассказывают ребята.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431323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291512" cy="55451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3. У костра в ночном: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А) костер в ночи;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Б) пять деревенских мальчиков;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В) рассказ Ильюши о случае на кустарной бумажной фабрике;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Г) рассказ Кости о том, как русалка Гаврилу «испортила»;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Д) рассказы о псаре Ермиле и оборотне;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Е) неожиданная тревога;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500" cy="561975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Композиция очерка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507412" cy="57610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Ж) рассказ Ильюши о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покойном барине и бабке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Ульяне;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З) рассказ Павлуши о «предвидении»;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И) рассказы Ильюши и Павлуши о Тришке (антихристе);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К) разговоры о стонах в бучиле, о лешем, о водяном;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Л) рассказ Кости об утонувшем Васе;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М) возвращение Павлуши («Я Васин голос слышал»).</a:t>
            </a:r>
          </a:p>
        </p:txBody>
      </p:sp>
      <p:pic>
        <p:nvPicPr>
          <p:cNvPr id="10244" name="Picture 4" descr="тургенев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36544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819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Очерк -</vt:lpstr>
      <vt:lpstr>«Бежин луг» -</vt:lpstr>
      <vt:lpstr>Композиция очерка</vt:lpstr>
      <vt:lpstr>Презентация PowerPoint</vt:lpstr>
      <vt:lpstr>Композиция очерка</vt:lpstr>
      <vt:lpstr>Композиция очерка</vt:lpstr>
      <vt:lpstr>Композиция очерка</vt:lpstr>
      <vt:lpstr>Композиция очерка</vt:lpstr>
      <vt:lpstr>Композиция очерка</vt:lpstr>
      <vt:lpstr>Презентация PowerPoint</vt:lpstr>
      <vt:lpstr>Случай, история, предание, легенда, небылица, поверье, быличка…</vt:lpstr>
      <vt:lpstr>Каждый рассказ – это не только «страшная история», навеянная темнотой ночи,  таинственными звуками; это еще и внутренний мир каждого ребенка, гамма чувств, верований, переживаний.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19</cp:revision>
  <dcterms:created xsi:type="dcterms:W3CDTF">2009-11-08T05:50:11Z</dcterms:created>
  <dcterms:modified xsi:type="dcterms:W3CDTF">2019-02-27T07:29:33Z</dcterms:modified>
</cp:coreProperties>
</file>