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70" r:id="rId8"/>
    <p:sldId id="272" r:id="rId9"/>
    <p:sldId id="274" r:id="rId10"/>
    <p:sldId id="275" r:id="rId11"/>
    <p:sldId id="264" r:id="rId12"/>
    <p:sldId id="265" r:id="rId13"/>
    <p:sldId id="266" r:id="rId14"/>
    <p:sldId id="267" r:id="rId15"/>
    <p:sldId id="268" r:id="rId16"/>
    <p:sldId id="269" r:id="rId17"/>
    <p:sldId id="276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853" y="-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shkolu.ru/club/readingroom/blog/24329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24_%D0%B3%D0%BE%D0%B4" TargetMode="External"/><Relationship Id="rId2" Type="http://schemas.openxmlformats.org/officeDocument/2006/relationships/hyperlink" Target="http://ru.wikipedia.org/wiki/1_%D0%BC%D0%B0%D1%8F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://ru.wikipedia.org/wiki/%D0%9A%D1%80%D0%B0%D1%81%D0%BD%D0%BE%D1%8F%D1%80%D1%81%D0%BA%D0%B8%D0%B9_%D0%BA%D1%80%D0%B0%D0%B9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372168"/>
            <a:ext cx="8280919" cy="1143000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>
                <a:effectLst/>
                <a:latin typeface="Times New Roman"/>
                <a:ea typeface="Times New Roman"/>
              </a:rPr>
              <a:t>Нравственные проблемы рассказа Виктора Астафьева «Конь с розовой гривой».</a:t>
            </a:r>
            <a:endParaRPr lang="ru-RU" dirty="0"/>
          </a:p>
        </p:txBody>
      </p:sp>
      <p:pic>
        <p:nvPicPr>
          <p:cNvPr id="1026" name="Picture 2" descr="C:\Users\1\Desktop\Астафьев\картинки\images (1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8"/>
            <a:ext cx="676875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8207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lvl="0" indent="-274320">
              <a:lnSpc>
                <a:spcPct val="150000"/>
              </a:lnSpc>
              <a:spcAft>
                <a:spcPts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Раз, два, три, четыре, пять. Все умеем мы считать.</a:t>
            </a:r>
          </a:p>
          <a:p>
            <a:pPr marL="0" lvl="0" indent="-274320">
              <a:lnSpc>
                <a:spcPct val="150000"/>
              </a:lnSpc>
              <a:spcAft>
                <a:spcPts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Раз, подняться, потянуться.</a:t>
            </a:r>
          </a:p>
          <a:p>
            <a:pPr marL="0" lvl="0" indent="-274320">
              <a:lnSpc>
                <a:spcPct val="150000"/>
              </a:lnSpc>
              <a:spcAft>
                <a:spcPts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Два, согнуться, разогнуться.</a:t>
            </a:r>
          </a:p>
          <a:p>
            <a:pPr marL="0" lvl="0" indent="-274320">
              <a:lnSpc>
                <a:spcPct val="150000"/>
              </a:lnSpc>
              <a:spcAft>
                <a:spcPts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Три, в ладоши три хлопка, головою три кивка.</a:t>
            </a:r>
          </a:p>
          <a:p>
            <a:pPr marL="0" lvl="0" indent="-274320">
              <a:lnSpc>
                <a:spcPct val="150000"/>
              </a:lnSpc>
              <a:spcAft>
                <a:spcPts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четыре, руки шире.</a:t>
            </a:r>
          </a:p>
          <a:p>
            <a:pPr marL="0" lvl="0" indent="-274320">
              <a:lnSpc>
                <a:spcPct val="150000"/>
              </a:lnSpc>
              <a:spcAft>
                <a:spcPts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Пять, руками помахать.</a:t>
            </a:r>
          </a:p>
          <a:p>
            <a:pPr marL="0" lvl="0" indent="-274320">
              <a:lnSpc>
                <a:spcPct val="150000"/>
              </a:lnSpc>
              <a:spcAft>
                <a:spcPts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Шесть, за парту тихо сесть.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1470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2591" cy="1143000"/>
          </a:xfrm>
        </p:spPr>
        <p:txBody>
          <a:bodyPr/>
          <a:lstStyle/>
          <a:p>
            <a:pPr algn="ctr"/>
            <a:r>
              <a:rPr lang="ru-RU" dirty="0" smtClean="0"/>
              <a:t>Нравственные проблемы в рассказе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420888"/>
            <a:ext cx="6400800" cy="34747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1. Каким вы представляете героя рассказа?</a:t>
            </a:r>
          </a:p>
          <a:p>
            <a:r>
              <a:rPr lang="ru-RU" dirty="0" smtClean="0"/>
              <a:t>2. Почему бабушка, несмотря на обман внука купила ему «пряник конем»?</a:t>
            </a:r>
          </a:p>
          <a:p>
            <a:r>
              <a:rPr lang="ru-RU" dirty="0" smtClean="0"/>
              <a:t>3. Какие жизненные уроки извлек герой из этой истории?</a:t>
            </a:r>
          </a:p>
          <a:p>
            <a:r>
              <a:rPr lang="ru-RU" dirty="0" smtClean="0"/>
              <a:t>4. Можете ли назвать эпизод, в котором больше всего ощутимо сожаление героя о совершенном поступке?</a:t>
            </a:r>
          </a:p>
          <a:p>
            <a:r>
              <a:rPr lang="ru-RU" dirty="0" smtClean="0"/>
              <a:t>5. Какова роль эпизода в художественном произведении?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9712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1. Что такое эпизод?</a:t>
            </a:r>
          </a:p>
          <a:p>
            <a:r>
              <a:rPr lang="ru-RU" sz="4000" i="1" dirty="0" smtClean="0"/>
              <a:t>2. Дайте определение слова «фабула» как литературоведческого термина.</a:t>
            </a:r>
            <a:endParaRPr lang="ru-RU" sz="4000" i="1" dirty="0"/>
          </a:p>
        </p:txBody>
      </p:sp>
      <p:pic>
        <p:nvPicPr>
          <p:cNvPr id="6146" name="Picture 2" descr="C:\Users\1\Desktop\Астафьев\картинки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610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8694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с иллюстрацией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Какой момент изображен на рисунке художника </a:t>
            </a:r>
            <a:r>
              <a:rPr lang="ru-RU" dirty="0" err="1" smtClean="0"/>
              <a:t>Т.Мазурина</a:t>
            </a:r>
            <a:r>
              <a:rPr lang="ru-RU" dirty="0" smtClean="0"/>
              <a:t>? </a:t>
            </a:r>
          </a:p>
          <a:p>
            <a:r>
              <a:rPr lang="ru-RU" dirty="0" smtClean="0"/>
              <a:t>2. Какими изобразил художник Витю, бабушку и деда?</a:t>
            </a:r>
          </a:p>
          <a:p>
            <a:r>
              <a:rPr lang="ru-RU" dirty="0" smtClean="0"/>
              <a:t>3. Как художник передает настроение героев?</a:t>
            </a:r>
            <a:endParaRPr lang="ru-RU" dirty="0"/>
          </a:p>
        </p:txBody>
      </p:sp>
      <p:pic>
        <p:nvPicPr>
          <p:cNvPr id="7170" name="Picture 2" descr="C:\Users\1\Desktop\Астафьев\картинки\загруженное (3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3024336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051202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512511" cy="1143000"/>
          </a:xfrm>
        </p:spPr>
        <p:txBody>
          <a:bodyPr/>
          <a:lstStyle/>
          <a:p>
            <a:pPr algn="ctr"/>
            <a:r>
              <a:rPr lang="ru-RU" dirty="0" smtClean="0"/>
              <a:t>Кроссворд</a:t>
            </a:r>
            <a:endParaRPr lang="ru-RU" dirty="0"/>
          </a:p>
        </p:txBody>
      </p:sp>
      <p:pic>
        <p:nvPicPr>
          <p:cNvPr id="7" name="Объект 6" descr="2740692-d237f6db4a662725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7272808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284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064896" cy="586583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По горизонтали: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1. Слово, которым бабушка Катерина ругала Витю.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2. Сибирская река, на берегу которой происходят события рассказа.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4. Ягода, которую собирал Витя вместе с соседскими ребятами.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6. Предмет верхней одежды, которым дедушка укрыл Витю.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9. Имя Витиной Бабушки.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12. Гриб, с которым сравнивает Витю тётя Феня.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По вертикали: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1. Водоём, который любил дядя </a:t>
            </a:r>
            <a:r>
              <a:rPr lang="ru-RU" sz="2400" dirty="0" err="1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Левонтий</a:t>
            </a: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3. Воинское звание, присвоенное дедушкой бабушке.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4. Место в 5 км от села, где Витя любил бывать с дедушкой.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5. Сосед Катерины Петровны.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7. Ёмкость, в которую Витя собирал ягоды.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8. Он был вреднее и злее всех </a:t>
            </a:r>
            <a:r>
              <a:rPr lang="ru-RU" sz="2400" dirty="0" err="1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левонтьевских</a:t>
            </a: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 ребят.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9. Хлебобулочное изделие, которое Витя тайком вынул из ларя.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10. Суть коня с розовой гривой.</a:t>
            </a:r>
            <a:b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</a:br>
            <a:r>
              <a:rPr lang="ru-RU" sz="2400" dirty="0">
                <a:solidFill>
                  <a:srgbClr val="226644"/>
                </a:solidFill>
                <a:latin typeface="Arial"/>
                <a:ea typeface="Calibri"/>
                <a:cs typeface="Times New Roman"/>
              </a:rPr>
              <a:t>11. Беленькая, похожая на цветочек птичка, которую ребята подбили камнем, а потом похоронили на берегу.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44463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Понравился ли мне рассказ «Конь с розовой гривой»?</a:t>
            </a:r>
          </a:p>
          <a:p>
            <a:r>
              <a:rPr lang="ru-RU" sz="2800" dirty="0" smtClean="0"/>
              <a:t>Что понравилось?</a:t>
            </a:r>
          </a:p>
          <a:p>
            <a:r>
              <a:rPr lang="ru-RU" sz="2800" dirty="0" smtClean="0"/>
              <a:t>Над чем я задумался, прочитав этот рассказ?</a:t>
            </a:r>
          </a:p>
          <a:p>
            <a:r>
              <a:rPr lang="ru-RU" sz="2800" dirty="0" smtClean="0"/>
              <a:t>Чему научился?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3517474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Составить </a:t>
            </a:r>
            <a:r>
              <a:rPr lang="ru-RU" dirty="0" err="1" smtClean="0"/>
              <a:t>синквейн</a:t>
            </a:r>
            <a:r>
              <a:rPr lang="ru-RU" dirty="0"/>
              <a:t> </a:t>
            </a:r>
            <a:r>
              <a:rPr lang="ru-RU" dirty="0" smtClean="0"/>
              <a:t>о рассказе </a:t>
            </a:r>
            <a:r>
              <a:rPr lang="ru-RU" dirty="0" err="1" smtClean="0"/>
              <a:t>В.Астафьева</a:t>
            </a:r>
            <a:r>
              <a:rPr lang="ru-RU" dirty="0" smtClean="0"/>
              <a:t> «Конь с розовой гривой».</a:t>
            </a:r>
          </a:p>
          <a:p>
            <a:r>
              <a:rPr lang="ru-RU" dirty="0" smtClean="0"/>
              <a:t>Прочитать рассказ </a:t>
            </a:r>
            <a:r>
              <a:rPr lang="ru-RU" dirty="0" err="1" smtClean="0"/>
              <a:t>В.Распутина</a:t>
            </a:r>
            <a:r>
              <a:rPr lang="ru-RU" dirty="0" smtClean="0"/>
              <a:t> «Уроки французского».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856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Использованная литература: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 Учебник по литературе для 6 класса под ред. </a:t>
            </a:r>
            <a:r>
              <a:rPr lang="ru-RU" dirty="0" err="1" smtClean="0"/>
              <a:t>В.Я.Коровиной</a:t>
            </a:r>
            <a:r>
              <a:rPr lang="ru-RU" dirty="0" smtClean="0"/>
              <a:t>, Москва, 2011г.</a:t>
            </a:r>
          </a:p>
          <a:p>
            <a:r>
              <a:rPr lang="ru-RU" dirty="0" smtClean="0"/>
              <a:t>2. Поурочные разработки по литературе 6 класса, под ред. </a:t>
            </a:r>
            <a:r>
              <a:rPr lang="ru-RU" dirty="0" err="1" smtClean="0"/>
              <a:t>Н.В.Егоровой</a:t>
            </a:r>
            <a:r>
              <a:rPr lang="ru-RU" dirty="0" smtClean="0"/>
              <a:t>, </a:t>
            </a:r>
            <a:r>
              <a:rPr lang="ru-RU" dirty="0" err="1" smtClean="0"/>
              <a:t>Б.А.Макаровой</a:t>
            </a:r>
            <a:r>
              <a:rPr lang="ru-RU" dirty="0" smtClean="0"/>
              <a:t>, Москва, 2009г.</a:t>
            </a:r>
          </a:p>
          <a:p>
            <a:r>
              <a:rPr lang="ru-RU" dirty="0" smtClean="0"/>
              <a:t>3. Сайты: </a:t>
            </a:r>
          </a:p>
          <a:p>
            <a:r>
              <a:rPr lang="ru-RU" dirty="0" smtClean="0"/>
              <a:t>Кроссворд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www.proshkolu.ru/club/readingroom/blog/243299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Картинки по рассказу и для гимнастики на Яндекс картинки.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10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959296" cy="4785712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Виктор Петрович Астафьев – один из тех писателей 20 века, кто много писал о российской деревне, о назначении человека на земле и в обществе, о его нравственных устоях, о народном русском характере.</a:t>
            </a:r>
            <a:endParaRPr lang="ru-RU" sz="2800" dirty="0"/>
          </a:p>
        </p:txBody>
      </p:sp>
      <p:pic>
        <p:nvPicPr>
          <p:cNvPr id="2050" name="Picture 2" descr="C:\Users\1\Desktop\Астафьев\картинки\images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3888432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9552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3528392" cy="561662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Bef>
                <a:spcPts val="480"/>
              </a:spcBef>
              <a:spcAft>
                <a:spcPts val="600"/>
              </a:spcAft>
            </a:pPr>
            <a:r>
              <a:rPr lang="ru-RU" sz="8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Виктор Астафьев родился </a:t>
            </a:r>
            <a:r>
              <a:rPr lang="ru-RU" sz="8000" u="sng" dirty="0">
                <a:solidFill>
                  <a:srgbClr val="0B0080"/>
                </a:solidFill>
                <a:latin typeface="Arial"/>
                <a:ea typeface="Times New Roman"/>
                <a:cs typeface="Times New Roman"/>
                <a:hlinkClick r:id="rId2" tooltip="1 мая"/>
              </a:rPr>
              <a:t>1 мая</a:t>
            </a:r>
            <a:r>
              <a:rPr lang="ru-RU" sz="8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r>
              <a:rPr lang="ru-RU" sz="8000" u="sng" dirty="0">
                <a:solidFill>
                  <a:srgbClr val="0B0080"/>
                </a:solidFill>
                <a:latin typeface="Arial"/>
                <a:ea typeface="Times New Roman"/>
                <a:cs typeface="Times New Roman"/>
                <a:hlinkClick r:id="rId3" tooltip="1924 год"/>
              </a:rPr>
              <a:t>1924 года</a:t>
            </a:r>
            <a:r>
              <a:rPr lang="ru-RU" sz="8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в селе Овсянка (ныне </a:t>
            </a:r>
            <a:r>
              <a:rPr lang="ru-RU" sz="8000" u="sng" dirty="0">
                <a:solidFill>
                  <a:srgbClr val="0B0080"/>
                </a:solidFill>
                <a:latin typeface="Arial"/>
                <a:ea typeface="Times New Roman"/>
                <a:cs typeface="Times New Roman"/>
                <a:hlinkClick r:id="rId4" tooltip="Красноярский край"/>
              </a:rPr>
              <a:t>Красноярский край</a:t>
            </a:r>
            <a:r>
              <a:rPr lang="ru-RU" sz="8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) в </a:t>
            </a:r>
            <a:r>
              <a:rPr lang="ru-RU" sz="80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крестьянской семье. Он рано потерял мать; ему было всего семь лет, когда она погибла, утонула в Енисее. Детство Астафьева было трудным. На всю жизнь сохранил он воспоминания о бабушке Катерине Петровне.</a:t>
            </a:r>
            <a:endParaRPr lang="ru-RU" sz="8000" dirty="0">
              <a:latin typeface="Calibri"/>
              <a:ea typeface="Calibri"/>
              <a:cs typeface="Times New Roman"/>
            </a:endParaRPr>
          </a:p>
          <a:p>
            <a:endParaRPr lang="ru-RU" sz="1800" dirty="0"/>
          </a:p>
        </p:txBody>
      </p:sp>
      <p:pic>
        <p:nvPicPr>
          <p:cNvPr id="3074" name="Picture 2" descr="C:\Users\1\Desktop\Астафьев\картинки\240px-Овсянка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326356"/>
            <a:ext cx="4608512" cy="440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7564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 рассказа «Конь с розовой гривой»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Рассказ «Конь с розовой гривой» является главой из цикла рассказов «Последний поклон». Книга писалась на протяжении многих лет. «Конь с розовой гривой» опубликован в 1963 году. Эта повесть </a:t>
            </a:r>
            <a:r>
              <a:rPr lang="ru-RU" sz="2800" i="1" dirty="0" err="1" smtClean="0"/>
              <a:t>автобиографична</a:t>
            </a:r>
            <a:r>
              <a:rPr lang="ru-RU" sz="2800" i="1" dirty="0" smtClean="0"/>
              <a:t>.</a:t>
            </a:r>
            <a:endParaRPr lang="ru-RU" sz="2800" i="1" dirty="0"/>
          </a:p>
        </p:txBody>
      </p:sp>
      <p:pic>
        <p:nvPicPr>
          <p:cNvPr id="4098" name="Picture 2" descr="C:\Users\1\Desktop\Астафьев\картинки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916832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927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Составление плана к рассказу «Конь с розовой гривой»</a:t>
            </a:r>
            <a:endParaRPr lang="ru-RU" sz="3200" dirty="0"/>
          </a:p>
        </p:txBody>
      </p:sp>
      <p:pic>
        <p:nvPicPr>
          <p:cNvPr id="5122" name="Picture 2" descr="C:\Users\1\Desktop\Астафьев\картинки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44824"/>
            <a:ext cx="15240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1\Desktop\Астафьев\картинки\загруженное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429000"/>
            <a:ext cx="1714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1\Desktop\Астафьев\картинки\загруженное (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1\Desktop\Астафьев\картинки\загруженное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927346"/>
            <a:ext cx="1944216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679221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 рассказа.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1. Завязка.</a:t>
            </a:r>
          </a:p>
          <a:p>
            <a:r>
              <a:rPr lang="ru-RU" sz="3600" dirty="0" smtClean="0"/>
              <a:t>2. Развитие действия.</a:t>
            </a:r>
          </a:p>
          <a:p>
            <a:r>
              <a:rPr lang="ru-RU" sz="3600" dirty="0" smtClean="0"/>
              <a:t>3. Кульминация.</a:t>
            </a:r>
          </a:p>
          <a:p>
            <a:r>
              <a:rPr lang="ru-RU" sz="3600" dirty="0" smtClean="0"/>
              <a:t>4. Развязка.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4303713"/>
            <a:ext cx="2620963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95944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Гимнастика для глаз</a:t>
            </a:r>
            <a:endParaRPr lang="ru-RU" dirty="0"/>
          </a:p>
        </p:txBody>
      </p:sp>
      <p:pic>
        <p:nvPicPr>
          <p:cNvPr id="8194" name="Picture 2" descr="C:\Users\1\Desktop\Алена\разминки на уроке\гимнастика для глаз\Gimnastika-dlya-glaz (1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684076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35547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1\Desktop\Алена\разминки на уроке\гимнастика для глаз\images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764704"/>
            <a:ext cx="5976664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14136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r>
              <a:rPr lang="ru-RU" dirty="0" smtClean="0"/>
              <a:t>Картины-иллюзии</a:t>
            </a:r>
            <a:endParaRPr lang="ru-RU" dirty="0"/>
          </a:p>
        </p:txBody>
      </p:sp>
      <p:pic>
        <p:nvPicPr>
          <p:cNvPr id="1026" name="Picture 2" descr="C:\Users\1\Desktop\Алена\разминки на уроке\картины-иллюзии\images (4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36004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\Desktop\Алена\разминки на уроке\картины-иллюзии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6792"/>
            <a:ext cx="338437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3637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</TotalTime>
  <Words>410</Words>
  <Application>Microsoft Office PowerPoint</Application>
  <PresentationFormat>Экран (4:3)</PresentationFormat>
  <Paragraphs>49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Нравственные проблемы рассказа Виктора Астафьева «Конь с розовой гривой».</vt:lpstr>
      <vt:lpstr>Слайд 2</vt:lpstr>
      <vt:lpstr>Слайд 3</vt:lpstr>
      <vt:lpstr>История создания рассказа «Конь с розовой гривой»</vt:lpstr>
      <vt:lpstr>Слайд 5</vt:lpstr>
      <vt:lpstr>Композиция рассказа.</vt:lpstr>
      <vt:lpstr> Гимнастика для глаз</vt:lpstr>
      <vt:lpstr>Слайд 8</vt:lpstr>
      <vt:lpstr>Картины-иллюзии</vt:lpstr>
      <vt:lpstr>ФИЗРАЗМИНКА</vt:lpstr>
      <vt:lpstr>Нравственные проблемы в рассказе</vt:lpstr>
      <vt:lpstr>Слайд 12</vt:lpstr>
      <vt:lpstr>Работа с иллюстрацией</vt:lpstr>
      <vt:lpstr>Кроссворд</vt:lpstr>
      <vt:lpstr>Слайд 15</vt:lpstr>
      <vt:lpstr>РЕФЛЕКСИЯ</vt:lpstr>
      <vt:lpstr>Домашнее задание</vt:lpstr>
      <vt:lpstr>Использованная литература: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 Петрович Астафьев  «Конь с розовой гривой»</dc:title>
  <dc:creator>Nikolay</dc:creator>
  <cp:lastModifiedBy>Пользователь 12</cp:lastModifiedBy>
  <cp:revision>29</cp:revision>
  <dcterms:created xsi:type="dcterms:W3CDTF">2014-02-16T09:42:30Z</dcterms:created>
  <dcterms:modified xsi:type="dcterms:W3CDTF">2023-01-02T01:22:28Z</dcterms:modified>
</cp:coreProperties>
</file>