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56" r:id="rId5"/>
    <p:sldId id="257" r:id="rId6"/>
    <p:sldId id="259" r:id="rId7"/>
    <p:sldId id="258" r:id="rId8"/>
    <p:sldId id="260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-4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5;&#1077;&#1082;&#1088;&#1072;&#1089;&#1086;&#1074;\Vals_-_k_f_%2527%2527Moy_laskoviy_i_nezhniy_zver%2527%2527_%5bmusic_ardor_ru%5d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85;&#1077;&#1082;&#1088;&#1072;&#1089;&#1086;&#1074;\VTS_04_2%5b(025931)22-50-47%5d.MP3" TargetMode="External"/><Relationship Id="rId1" Type="http://schemas.openxmlformats.org/officeDocument/2006/relationships/video" Target="file:///G:\&#1085;&#1077;&#1082;&#1088;&#1072;&#1089;&#1086;&#1074;\&#1046;&#1077;&#1085;&#1099;%20&#1076;&#1077;&#1082;&#1072;&#1073;&#1088;&#1080;&#1089;&#1090;&#1086;&#1074;\Clip_VTS_04_2%5b(024946)21-33-52%5d.AVI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&#1042;&#1086;&#1083;&#1082;&#1086;&#1085;&#1089;&#1082;&#1072;&#1103;%5b(000002)23-05-47%5d.MP3" TargetMode="External"/><Relationship Id="rId1" Type="http://schemas.openxmlformats.org/officeDocument/2006/relationships/video" Target="file:///G:\&#1085;&#1077;&#1082;&#1088;&#1072;&#1089;&#1086;&#1074;\&#1046;&#1077;&#1085;&#1099;%20&#1076;&#1077;&#1082;&#1072;&#1073;&#1088;&#1080;&#1089;&#1090;&#1086;&#1074;\&#1042;&#1086;&#1083;&#1082;&#1086;&#1085;&#1089;&#1082;&#1072;&#1103;.AVI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5;&#1077;&#1082;&#1088;&#1072;&#1089;&#1086;&#1074;\955_Bethoven-Lunnai.mp3" TargetMode="Externa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5;&#1077;&#1082;&#1088;&#1072;&#1089;&#1086;&#1074;\Vals_-_k_f_%2527%2527Moy_laskoviy_i_nezhniy_zver%2527%2527_%5bmusic_ardor_ru%5d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5;&#1077;&#1082;&#1088;&#1072;&#1089;&#1086;&#1074;\Sviridov-Romans-Metel.mp3" TargetMode="Externa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5;&#1077;&#1082;&#1088;&#1072;&#1089;&#1086;&#1074;\955_Bethoven-Lunna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audio" Target="file:///G:\&#1085;&#1077;&#1082;&#1088;&#1072;&#1089;&#1086;&#1074;\Lyudmila_Zikina_-_CHto_ti_zhadno_glyadish_na_dorogu_%5bmusic_ardor_ru%5d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png"/><Relationship Id="rId1" Type="http://schemas.openxmlformats.org/officeDocument/2006/relationships/audio" Target="file:///G:\&#1085;&#1077;&#1082;&#1088;&#1072;&#1089;&#1086;&#1074;\Zolotoe_Koltso_i_Nadezhda_Kadisheva_-_Korobeyniki_%5bmusic_ardor_ru%5d.mp3" TargetMode="External"/><Relationship Id="rId6" Type="http://schemas.openxmlformats.org/officeDocument/2006/relationships/image" Target="../media/image36.gif"/><Relationship Id="rId11" Type="http://schemas.openxmlformats.org/officeDocument/2006/relationships/image" Target="../media/image41.jpeg"/><Relationship Id="rId5" Type="http://schemas.openxmlformats.org/officeDocument/2006/relationships/image" Target="../media/image35.gif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некрасов\фон\svecha_na_novyi_god-3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785795"/>
            <a:ext cx="4214842" cy="45243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лиру посвятил народу своему…</a:t>
            </a:r>
            <a:endParaRPr lang="ru-RU" sz="72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Vals_-_k_f_%27%27Moy_laskoviy_i_nezhniy_zver%27%27_[music_ardor_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9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екрасов\фон\0_455ad_37c9a615_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642918"/>
            <a:ext cx="5124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«Русские женщины»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G:\некрасов\Жены декабристов\Екатерина Ивановна Трубецкая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428736"/>
            <a:ext cx="1776777" cy="2428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786578" y="4071942"/>
            <a:ext cx="192882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Екатерина Ивановна </a:t>
            </a:r>
            <a:endParaRPr lang="ru-RU" dirty="0" smtClean="0"/>
          </a:p>
          <a:p>
            <a:pPr algn="ctr"/>
            <a:r>
              <a:rPr lang="ru-RU" dirty="0" smtClean="0"/>
              <a:t>Трубецкая</a:t>
            </a:r>
            <a:endParaRPr lang="ru-RU" dirty="0"/>
          </a:p>
        </p:txBody>
      </p:sp>
      <p:pic>
        <p:nvPicPr>
          <p:cNvPr id="3079" name="Picture 7" descr="G:\некрасов\Жены декабристов\0012-012-DAVYDOVA-Aleksandra-Ivanov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714620"/>
            <a:ext cx="1782931" cy="2453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643438" y="5357826"/>
            <a:ext cx="192882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Александра Ивановна Давыдова</a:t>
            </a:r>
            <a:endParaRPr lang="ru-RU" dirty="0"/>
          </a:p>
        </p:txBody>
      </p:sp>
      <p:pic>
        <p:nvPicPr>
          <p:cNvPr id="3080" name="Picture 8" descr="G:\некрасов\Жены декабристов\Муравье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786058"/>
            <a:ext cx="1828800" cy="2378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1" name="Picture 9" descr="G:\некрасов\Жены декабристов\Мария Волконская. Неизвестный художник, начало 1820-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455969"/>
            <a:ext cx="2000264" cy="2381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500298" y="5357826"/>
            <a:ext cx="192885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Александра Григорьевна Муравьева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071942"/>
            <a:ext cx="192882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Мария Николаевна </a:t>
            </a:r>
            <a:endParaRPr lang="ru-RU" dirty="0" smtClean="0"/>
          </a:p>
          <a:p>
            <a:pPr algn="ctr"/>
            <a:r>
              <a:rPr lang="ru-RU" dirty="0" smtClean="0"/>
              <a:t>Волконская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0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3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300"/>
                            </p:stCondLst>
                            <p:childTnLst>
                              <p:par>
                                <p:cTn id="54" presetID="5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4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 animBg="1"/>
      <p:bldP spid="1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некрасов\фон\0_4ca75_3a2909e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44190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535782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Сергей Петрович Трубецкой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52863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535782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Екатерина Ивановна 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Трубецкая (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Лаваль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34036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_VTS_04_2[(024946)21-33-52]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7" name="VTS_04_2[(025931)22-50-47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8572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92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екрасов\фон\90bc22b1f0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2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521495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Мария Николаевна </a:t>
            </a:r>
          </a:p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Волконская (Раевская)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3" descr="G:\некрасов\Жены декабристов\Мария Николаевна Волконская, дочь генерала Н. Н. Раевского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429024" cy="454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1"/>
            <a:ext cx="4000528" cy="457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521495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Сергей Григорьевич Волконский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олконска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39688"/>
            <a:ext cx="9144000" cy="6897688"/>
          </a:xfrm>
          <a:prstGeom prst="rect">
            <a:avLst/>
          </a:prstGeom>
        </p:spPr>
      </p:pic>
      <p:pic>
        <p:nvPicPr>
          <p:cNvPr id="6" name="Волконская[(000002)23-05-47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78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екрасов\фон\1254860046_wallpaper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в жизни поэта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некрасов\фон\Red-BRx-124_up_me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034"/>
          </a:xfrm>
          <a:prstGeom prst="rect">
            <a:avLst/>
          </a:prstGeom>
          <a:noFill/>
        </p:spPr>
      </p:pic>
      <p:pic>
        <p:nvPicPr>
          <p:cNvPr id="9218" name="Picture 2" descr="G:\некрасов\панаева в цвет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2820"/>
            <a:ext cx="4786346" cy="6365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428604"/>
            <a:ext cx="292895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Авдотья</a:t>
            </a:r>
            <a:r>
              <a:rPr lang="ru-RU" sz="3600" dirty="0" smtClean="0"/>
              <a:t> Яковлевна Панаева (Брянская)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500438"/>
            <a:ext cx="328614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“Меня никто не ласкал, а потому я была очень чувствительна к </a:t>
            </a:r>
            <a:r>
              <a:rPr lang="ru-RU" sz="3200" dirty="0" smtClean="0"/>
              <a:t>ласкам…”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некрасов\фон\764809d423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50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785794"/>
            <a:ext cx="5072098" cy="44566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Как долго ты была сурова,</a:t>
            </a:r>
            <a:br>
              <a:rPr lang="ru-RU" sz="2400" dirty="0" smtClean="0"/>
            </a:br>
            <a:r>
              <a:rPr lang="ru-RU" sz="2400" dirty="0" smtClean="0"/>
              <a:t>Как ты хотела верить мне,</a:t>
            </a:r>
            <a:br>
              <a:rPr lang="ru-RU" sz="2400" dirty="0" smtClean="0"/>
            </a:br>
            <a:r>
              <a:rPr lang="ru-RU" sz="2400" dirty="0" smtClean="0"/>
              <a:t>И как и верила, и колебалась снова,</a:t>
            </a:r>
            <a:br>
              <a:rPr lang="ru-RU" sz="2400" dirty="0" smtClean="0"/>
            </a:br>
            <a:r>
              <a:rPr lang="ru-RU" sz="2400" dirty="0" smtClean="0"/>
              <a:t>И как поверила вполне.</a:t>
            </a:r>
            <a:br>
              <a:rPr lang="ru-RU" sz="2400" dirty="0" smtClean="0"/>
            </a:br>
            <a:r>
              <a:rPr lang="ru-RU" sz="2400" dirty="0" smtClean="0"/>
              <a:t>(Счастливый день! Его я отличаю</a:t>
            </a:r>
            <a:br>
              <a:rPr lang="ru-RU" sz="2400" dirty="0" smtClean="0"/>
            </a:br>
            <a:r>
              <a:rPr lang="ru-RU" sz="2400" dirty="0" smtClean="0"/>
              <a:t>В семье обыкновенных дней;</a:t>
            </a:r>
            <a:br>
              <a:rPr lang="ru-RU" sz="2400" dirty="0" smtClean="0"/>
            </a:br>
            <a:r>
              <a:rPr lang="ru-RU" sz="2400" dirty="0" smtClean="0"/>
              <a:t>С него я жизнь свою считаю, - </a:t>
            </a:r>
            <a:br>
              <a:rPr lang="ru-RU" sz="2400" dirty="0" smtClean="0"/>
            </a:br>
            <a:r>
              <a:rPr lang="ru-RU" sz="2400" dirty="0" smtClean="0"/>
              <a:t>Я праздную его в душе моей!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некрасов\фон\764809d423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00892" cy="6850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500042"/>
            <a:ext cx="5072098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dirty="0" smtClean="0"/>
              <a:t>Тяжёлый год – сломил меня недуг,</a:t>
            </a:r>
            <a:br>
              <a:rPr lang="ru-RU" sz="2400" dirty="0" smtClean="0"/>
            </a:br>
            <a:r>
              <a:rPr lang="ru-RU" sz="2400" dirty="0" smtClean="0"/>
              <a:t>Беда застигла, - счастье изменило, - </a:t>
            </a:r>
            <a:br>
              <a:rPr lang="ru-RU" sz="2400" dirty="0" smtClean="0"/>
            </a:br>
            <a:r>
              <a:rPr lang="ru-RU" sz="2400" dirty="0" smtClean="0"/>
              <a:t>И не щадит меня ни враг, не друг,</a:t>
            </a:r>
            <a:br>
              <a:rPr lang="ru-RU" sz="2400" dirty="0" smtClean="0"/>
            </a:br>
            <a:r>
              <a:rPr lang="ru-RU" sz="2400" dirty="0" smtClean="0"/>
              <a:t>И даже ты не пощадила!</a:t>
            </a:r>
          </a:p>
          <a:p>
            <a:pPr>
              <a:spcAft>
                <a:spcPts val="1800"/>
              </a:spcAft>
            </a:pPr>
            <a:r>
              <a:rPr lang="ru-RU" sz="2400" dirty="0" smtClean="0"/>
              <a:t>Истерзана, озлоблена борьбой</a:t>
            </a:r>
            <a:br>
              <a:rPr lang="ru-RU" sz="2400" dirty="0" smtClean="0"/>
            </a:br>
            <a:r>
              <a:rPr lang="ru-RU" sz="2400" dirty="0" smtClean="0"/>
              <a:t>С своими кровными врагами,</a:t>
            </a:r>
            <a:br>
              <a:rPr lang="ru-RU" sz="2400" dirty="0" smtClean="0"/>
            </a:br>
            <a:r>
              <a:rPr lang="ru-RU" sz="2400" dirty="0" smtClean="0"/>
              <a:t>Страдалица! Стоишь ты предо мной</a:t>
            </a:r>
            <a:br>
              <a:rPr lang="ru-RU" sz="2400" dirty="0" smtClean="0"/>
            </a:br>
            <a:r>
              <a:rPr lang="ru-RU" sz="2400" dirty="0" smtClean="0"/>
              <a:t>Прекрасным призраком с безумными глазами!</a:t>
            </a:r>
          </a:p>
          <a:p>
            <a:pPr>
              <a:spcAft>
                <a:spcPts val="1800"/>
              </a:spcAft>
            </a:pPr>
            <a:r>
              <a:rPr lang="ru-RU" sz="2400" dirty="0" smtClean="0"/>
              <a:t>Упали волосы до плеч,</a:t>
            </a:r>
            <a:br>
              <a:rPr lang="ru-RU" sz="2400" dirty="0" smtClean="0"/>
            </a:br>
            <a:r>
              <a:rPr lang="ru-RU" sz="2400" dirty="0" smtClean="0"/>
              <a:t>Уста горят, румянцем рдеют щёки,</a:t>
            </a:r>
            <a:br>
              <a:rPr lang="ru-RU" sz="2400" dirty="0" smtClean="0"/>
            </a:br>
            <a:r>
              <a:rPr lang="ru-RU" sz="2400" dirty="0" smtClean="0"/>
              <a:t>И необузданная речь</a:t>
            </a:r>
            <a:br>
              <a:rPr lang="ru-RU" sz="2400" dirty="0" smtClean="0"/>
            </a:br>
            <a:r>
              <a:rPr lang="ru-RU" sz="2400" dirty="0" smtClean="0"/>
              <a:t>Сливается в ужасные упрёки…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некрасов\фон\0_4ca75_3a2909e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2" name="Picture 2" descr="F:\некрасов\1111-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3066119" cy="4143404"/>
          </a:xfrm>
          <a:prstGeom prst="rect">
            <a:avLst/>
          </a:prstGeom>
          <a:noFill/>
        </p:spPr>
      </p:pic>
      <p:pic>
        <p:nvPicPr>
          <p:cNvPr id="3" name="Picture 3" descr="F:\некрасов\i82-0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3992563" cy="611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392909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Некрасов         Николай Алексеевич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некрасов\фон\80460213_large_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000108"/>
            <a:ext cx="62865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200" dirty="0" smtClean="0"/>
              <a:t>Прости! Не помни дней паденья,</a:t>
            </a:r>
            <a:br>
              <a:rPr lang="ru-RU" sz="3200" dirty="0" smtClean="0"/>
            </a:br>
            <a:r>
              <a:rPr lang="ru-RU" sz="3200" dirty="0" smtClean="0"/>
              <a:t>Тоски, унынья, озлобленья,</a:t>
            </a:r>
            <a:br>
              <a:rPr lang="ru-RU" sz="3200" dirty="0" smtClean="0"/>
            </a:br>
            <a:r>
              <a:rPr lang="ru-RU" sz="3200" dirty="0" smtClean="0"/>
              <a:t>Не помни бурь, не помни слёз,</a:t>
            </a:r>
            <a:br>
              <a:rPr lang="ru-RU" sz="3200" dirty="0" smtClean="0"/>
            </a:br>
            <a:r>
              <a:rPr lang="ru-RU" sz="3200" dirty="0" smtClean="0"/>
              <a:t>Не помни ревности угроз.</a:t>
            </a:r>
          </a:p>
          <a:p>
            <a:pPr>
              <a:spcAft>
                <a:spcPts val="2400"/>
              </a:spcAft>
            </a:pPr>
            <a:r>
              <a:rPr lang="ru-RU" sz="3200" dirty="0" smtClean="0"/>
              <a:t>Но дни, когда любви светило</a:t>
            </a:r>
            <a:br>
              <a:rPr lang="ru-RU" sz="3200" dirty="0" smtClean="0"/>
            </a:br>
            <a:r>
              <a:rPr lang="ru-RU" sz="3200" dirty="0" smtClean="0"/>
              <a:t>Над нами ласково всходило,</a:t>
            </a:r>
            <a:br>
              <a:rPr lang="ru-RU" sz="3200" dirty="0" smtClean="0"/>
            </a:br>
            <a:r>
              <a:rPr lang="ru-RU" sz="3200" dirty="0" smtClean="0"/>
              <a:t>И бодро мы свершали путь, - </a:t>
            </a:r>
            <a:br>
              <a:rPr lang="ru-RU" sz="3200" dirty="0" smtClean="0"/>
            </a:br>
            <a:r>
              <a:rPr lang="ru-RU" sz="3200" dirty="0" smtClean="0"/>
              <a:t>Благослови и не забудь!</a:t>
            </a:r>
            <a:endParaRPr lang="ru-RU" sz="3200" dirty="0"/>
          </a:p>
        </p:txBody>
      </p:sp>
      <p:pic>
        <p:nvPicPr>
          <p:cNvPr id="6" name="955_Bethoven-Lunn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3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5729"/>
            <a:ext cx="48577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dirty="0" smtClean="0"/>
              <a:t>Всё, чем мы в жизни дорожили,</a:t>
            </a:r>
            <a:br>
              <a:rPr lang="ru-RU" sz="2400" dirty="0" smtClean="0"/>
            </a:br>
            <a:r>
              <a:rPr lang="ru-RU" sz="2400" dirty="0" smtClean="0"/>
              <a:t>Что было лучшего у нас, - </a:t>
            </a:r>
            <a:br>
              <a:rPr lang="ru-RU" sz="2400" dirty="0" smtClean="0"/>
            </a:br>
            <a:r>
              <a:rPr lang="ru-RU" sz="2400" dirty="0" smtClean="0"/>
              <a:t>Мы на один алтарь сложили, - </a:t>
            </a:r>
            <a:br>
              <a:rPr lang="ru-RU" sz="2400" dirty="0" smtClean="0"/>
            </a:br>
            <a:r>
              <a:rPr lang="ru-RU" sz="2400" dirty="0" smtClean="0"/>
              <a:t>И этот пламень не угас!</a:t>
            </a:r>
            <a:br>
              <a:rPr lang="ru-RU" sz="2400" dirty="0" smtClean="0"/>
            </a:br>
            <a:r>
              <a:rPr lang="ru-RU" sz="2400" dirty="0" smtClean="0"/>
              <a:t>У берегов чужого моря,</a:t>
            </a:r>
            <a:br>
              <a:rPr lang="ru-RU" sz="2400" dirty="0" smtClean="0"/>
            </a:br>
            <a:r>
              <a:rPr lang="ru-RU" sz="2400" dirty="0" smtClean="0"/>
              <a:t>Вблизи, вдали он ей блеснёт</a:t>
            </a:r>
            <a:br>
              <a:rPr lang="ru-RU" sz="2400" dirty="0" smtClean="0"/>
            </a:br>
            <a:r>
              <a:rPr lang="ru-RU" sz="2400" dirty="0" smtClean="0"/>
              <a:t>В минуты сиротства и горя,</a:t>
            </a:r>
            <a:br>
              <a:rPr lang="ru-RU" sz="2400" dirty="0" smtClean="0"/>
            </a:br>
            <a:r>
              <a:rPr lang="ru-RU" sz="2400" dirty="0" smtClean="0"/>
              <a:t>И – верю я, она придёт!</a:t>
            </a:r>
            <a:br>
              <a:rPr lang="ru-RU" sz="2400" dirty="0" smtClean="0"/>
            </a:br>
            <a:r>
              <a:rPr lang="ru-RU" sz="2400" dirty="0" smtClean="0"/>
              <a:t>Придёт… И как всегда, стыдлива,</a:t>
            </a:r>
            <a:br>
              <a:rPr lang="ru-RU" sz="2400" dirty="0" smtClean="0"/>
            </a:br>
            <a:r>
              <a:rPr lang="ru-RU" sz="2400" dirty="0" smtClean="0"/>
              <a:t>Нетерпелива и горда,</a:t>
            </a:r>
            <a:br>
              <a:rPr lang="ru-RU" sz="2400" dirty="0" smtClean="0"/>
            </a:br>
            <a:r>
              <a:rPr lang="ru-RU" sz="2400" dirty="0" smtClean="0"/>
              <a:t>Потупит очи молчаливо.</a:t>
            </a:r>
            <a:br>
              <a:rPr lang="ru-RU" sz="2400" dirty="0" smtClean="0"/>
            </a:br>
            <a:r>
              <a:rPr lang="ru-RU" sz="2400" dirty="0" smtClean="0"/>
              <a:t>Тогда… Что я скажу тогда?</a:t>
            </a:r>
            <a:br>
              <a:rPr lang="ru-RU" sz="2400" dirty="0" smtClean="0"/>
            </a:br>
            <a:r>
              <a:rPr lang="ru-RU" sz="2400" dirty="0" smtClean="0"/>
              <a:t>Безумец! Для чего тревожишь</a:t>
            </a:r>
            <a:br>
              <a:rPr lang="ru-RU" sz="2400" dirty="0" smtClean="0"/>
            </a:br>
            <a:r>
              <a:rPr lang="ru-RU" sz="2400" dirty="0" smtClean="0"/>
              <a:t>Ты сердце бедное своё?</a:t>
            </a:r>
            <a:br>
              <a:rPr lang="ru-RU" sz="2400" dirty="0" smtClean="0"/>
            </a:br>
            <a:r>
              <a:rPr lang="ru-RU" sz="2400" dirty="0" smtClean="0"/>
              <a:t>Простить не можешь ты её – </a:t>
            </a:r>
            <a:br>
              <a:rPr lang="ru-RU" sz="2400" dirty="0" smtClean="0"/>
            </a:br>
            <a:r>
              <a:rPr lang="ru-RU" sz="2400" dirty="0" smtClean="0"/>
              <a:t>И не любить её не можешь.</a:t>
            </a:r>
            <a:endParaRPr lang="ru-RU" sz="2400" dirty="0"/>
          </a:p>
        </p:txBody>
      </p:sp>
      <p:pic>
        <p:nvPicPr>
          <p:cNvPr id="5" name="Vals_-_k_f_%27%27Moy_laskoviy_i_nezhniy_zver%27%27_[music_ardor_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89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некрасов\фон\4bbec8c117212cc0dcd76f6ee3c417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3315" name="Picture 3" descr="G:\некрасов\З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6"/>
            <a:ext cx="4778131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286256"/>
            <a:ext cx="378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Зина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Фекла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Онисимовна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Викторова)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142984"/>
            <a:ext cx="3500462" cy="44478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Двести уж дней, двести ночей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Муки мои продолжаются;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Ночью и днём в сердце твоём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Стоны мои отзываются,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Двести уж дней,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Двести ночей!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Тёмные зимние ночи…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Зина! Закрой утомлённые очи!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Зина! Усни!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G:\некрасов\фон\svecha_na_novyi_god-3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714356"/>
            <a:ext cx="4572000" cy="532453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“Немногие способны так глубоко уважать достоинство женщины, немногие способны к такой нежности чувства</a:t>
            </a:r>
            <a:r>
              <a:rPr lang="ru-RU" sz="4000" i="1" dirty="0" smtClean="0">
                <a:solidFill>
                  <a:schemeClr val="bg1"/>
                </a:solidFill>
              </a:rPr>
              <a:t>”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(Н. Г. Чернышевский)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Sviridov-Romans-Metel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2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екрасов\фон\1254860046_wallpaper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некрасов\22d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32" cy="681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екрасов\фон\1254860046_wallpaper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7" name="Picture 3" descr="G:\некрасов\d3b2d3b3b3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018371" cy="571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785794"/>
            <a:ext cx="4929190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i="1" dirty="0" smtClean="0"/>
              <a:t>И если я наполнил жизнь борьбою</a:t>
            </a:r>
            <a:br>
              <a:rPr lang="ru-RU" sz="2400" b="1" i="1" dirty="0" smtClean="0"/>
            </a:br>
            <a:r>
              <a:rPr lang="ru-RU" sz="2400" b="1" i="1" dirty="0" smtClean="0"/>
              <a:t>За идеал добра и красоты,</a:t>
            </a:r>
            <a:br>
              <a:rPr lang="ru-RU" sz="2400" b="1" i="1" dirty="0" smtClean="0"/>
            </a:br>
            <a:r>
              <a:rPr lang="ru-RU" sz="2400" b="1" i="1" dirty="0" smtClean="0"/>
              <a:t>И носит песнь, слагаемая мною,</a:t>
            </a:r>
            <a:br>
              <a:rPr lang="ru-RU" sz="2400" b="1" i="1" dirty="0" smtClean="0"/>
            </a:br>
            <a:r>
              <a:rPr lang="ru-RU" sz="2400" b="1" i="1" dirty="0" smtClean="0"/>
              <a:t>Живой любви глубокие черты – </a:t>
            </a:r>
            <a:br>
              <a:rPr lang="ru-RU" sz="2400" b="1" i="1" dirty="0" smtClean="0"/>
            </a:br>
            <a:r>
              <a:rPr lang="ru-RU" sz="2400" b="1" i="1" dirty="0" smtClean="0"/>
              <a:t>О мать моя, подвигнут я тобою!</a:t>
            </a:r>
            <a:br>
              <a:rPr lang="ru-RU" sz="2400" b="1" i="1" dirty="0" smtClean="0"/>
            </a:br>
            <a:r>
              <a:rPr lang="ru-RU" sz="2400" b="1" i="1" dirty="0" smtClean="0"/>
              <a:t>Во мне спасла живую душу ты!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некрасов\фон\1254897605_1254860016_wallpaper-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некрасов\Абакумцево-могила матери некрас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57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4143380"/>
            <a:ext cx="335758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i="1" dirty="0" err="1" smtClean="0">
                <a:solidFill>
                  <a:srgbClr val="FF0000"/>
                </a:solidFill>
              </a:rPr>
              <a:t>Абакумцево</a:t>
            </a:r>
            <a:r>
              <a:rPr lang="ru-RU" sz="3200" i="1" dirty="0" smtClean="0">
                <a:solidFill>
                  <a:srgbClr val="FF0000"/>
                </a:solidFill>
              </a:rPr>
              <a:t> – могила матери Н. А. Некрасова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5" name="955_Bethoven-Lunn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3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некрасов\фон\1280297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4071942"/>
            <a:ext cx="3071834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Крестьянки в творчестве       Н. А. Некрасова</a:t>
            </a:r>
            <a:endParaRPr lang="ru-RU" sz="3200" dirty="0"/>
          </a:p>
        </p:txBody>
      </p:sp>
      <p:pic>
        <p:nvPicPr>
          <p:cNvPr id="7172" name="Picture 4" descr="G:\некрасов\крестьянки\kresty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500594" cy="622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G:\некрасов\фон\0_455c8_4fd57e8_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4" name="Lyudmila_Zikina_-_CHto_ti_zhadno_glyadish_na_dorogu_[music_ardor_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428604"/>
            <a:ext cx="304800" cy="304800"/>
          </a:xfrm>
          <a:prstGeom prst="rect">
            <a:avLst/>
          </a:prstGeom>
        </p:spPr>
      </p:pic>
      <p:pic>
        <p:nvPicPr>
          <p:cNvPr id="6147" name="Picture 3" descr="G:\некрасов\крестьянки\0_61fda_39158fbe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857232"/>
            <a:ext cx="7620000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G:\некрасов\крестьянки\1216616269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571480"/>
            <a:ext cx="5643602" cy="563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G:\некрасов\крестьянки\2380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00042"/>
            <a:ext cx="412340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G:\некрасов\крестьянки\64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500042"/>
            <a:ext cx="421172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G:\некрасов\крестьянки\9819c0252b19ce6e150a218079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71480"/>
            <a:ext cx="805820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G:\некрасов\крестьянки\mine03pr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28604"/>
            <a:ext cx="8032376" cy="5929354"/>
          </a:xfrm>
          <a:prstGeom prst="rect">
            <a:avLst/>
          </a:prstGeom>
          <a:noFill/>
        </p:spPr>
      </p:pic>
      <p:pic>
        <p:nvPicPr>
          <p:cNvPr id="6155" name="Picture 11" descr="G:\некрасов\крестьянки\post-25-123655246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500042"/>
            <a:ext cx="8229657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G:\некрасов\крестьянки\8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214290"/>
            <a:ext cx="5429288" cy="626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Picture 13" descr="G:\некрасов\крестьянки\0_5afcb_eefcc611_L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214290"/>
            <a:ext cx="4643470" cy="637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14" descr="G:\некрасов\крестьянки\pic3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28794" y="285728"/>
            <a:ext cx="4965700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9" name="Picture 15" descr="G:\некрасов\крестьянки\000pp1ys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57356" y="0"/>
            <a:ext cx="51607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0" name="Picture 16" descr="G:\некрасов\крестьянки\110110122113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71604" y="214290"/>
            <a:ext cx="6000792" cy="645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1" name="Picture 17" descr="G:\некрасов\крестьянки\047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28794" y="0"/>
            <a:ext cx="4929222" cy="680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2" name="Picture 18" descr="G:\некрасов\крестьянки\7015_thumb[2]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7224" y="500042"/>
            <a:ext cx="74295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3" name="Picture 19" descr="G:\некрасов\крестьянки\0_3f7c6_1374d208_L.jpe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85720" y="214289"/>
            <a:ext cx="4143404" cy="593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65" name="Picture 21" descr="G:\некрасов\крестьянки\golod_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00561" y="214290"/>
            <a:ext cx="440477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9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55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00"/>
                            </p:stCondLst>
                            <p:childTnLst>
                              <p:par>
                                <p:cTn id="39" presetID="21" presetClass="exit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3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3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0"/>
                            </p:stCondLst>
                            <p:childTnLst>
                              <p:par>
                                <p:cTn id="52" presetID="50" presetClass="exit" presetSubtype="0" accel="10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7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3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5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3500"/>
                            </p:stCondLst>
                            <p:childTnLst>
                              <p:par>
                                <p:cTn id="77" presetID="2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3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2" presetID="21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4" dur="5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96" presetID="5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97" dur="3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8" dur="3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9" dur="3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3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5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08" presetID="2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3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118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3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3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4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3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3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6500"/>
                            </p:stCondLst>
                            <p:childTnLst>
                              <p:par>
                                <p:cTn id="139" presetID="3" presetClass="exit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0" dur="3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5000"/>
                            </p:stCondLst>
                            <p:childTnLst>
                              <p:par>
                                <p:cTn id="14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2000"/>
                            </p:stCondLst>
                            <p:childTnLst>
                              <p:par>
                                <p:cTn id="147" presetID="2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35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5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3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7500"/>
                            </p:stCondLst>
                            <p:childTnLst>
                              <p:par>
                                <p:cTn id="153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4000"/>
                            </p:stCondLst>
                            <p:childTnLst>
                              <p:par>
                                <p:cTn id="159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4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4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екрасов\фон\4bbec8c117212cc0dcd76f6ee3c417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17693"/>
            <a:ext cx="38576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Ой, полным - полна моя коробушка,</a:t>
            </a:r>
          </a:p>
          <a:p>
            <a:r>
              <a:rPr lang="ru-RU" dirty="0" smtClean="0"/>
              <a:t>Есть и ситец, и парча.</a:t>
            </a:r>
          </a:p>
          <a:p>
            <a:r>
              <a:rPr lang="ru-RU" dirty="0" smtClean="0"/>
              <a:t>Пожалей, душа-зазнобушка,</a:t>
            </a:r>
          </a:p>
          <a:p>
            <a:r>
              <a:rPr lang="ru-RU" dirty="0" smtClean="0"/>
              <a:t>Молодецкого плеча.</a:t>
            </a:r>
          </a:p>
          <a:p>
            <a:endParaRPr lang="ru-RU" dirty="0" smtClean="0"/>
          </a:p>
          <a:p>
            <a:r>
              <a:rPr lang="ru-RU" dirty="0" smtClean="0"/>
              <a:t>Выйду, выйду в рожь высокую,</a:t>
            </a:r>
          </a:p>
          <a:p>
            <a:r>
              <a:rPr lang="ru-RU" dirty="0" smtClean="0"/>
              <a:t>Там до ночки погожу,</a:t>
            </a:r>
          </a:p>
          <a:p>
            <a:r>
              <a:rPr lang="ru-RU" dirty="0" smtClean="0"/>
              <a:t>Как завижу черноокую,</a:t>
            </a:r>
          </a:p>
          <a:p>
            <a:r>
              <a:rPr lang="ru-RU" dirty="0" smtClean="0"/>
              <a:t>Все товары разложу.</a:t>
            </a:r>
          </a:p>
          <a:p>
            <a:endParaRPr lang="ru-RU" dirty="0" smtClean="0"/>
          </a:p>
          <a:p>
            <a:r>
              <a:rPr lang="ru-RU" dirty="0" smtClean="0"/>
              <a:t>Цены сам платил немалые,</a:t>
            </a:r>
          </a:p>
          <a:p>
            <a:r>
              <a:rPr lang="ru-RU" dirty="0" smtClean="0"/>
              <a:t>Не торгуйся, не скупись,</a:t>
            </a:r>
          </a:p>
          <a:p>
            <a:r>
              <a:rPr lang="ru-RU" dirty="0" smtClean="0"/>
              <a:t>Подставляй-ка губки алые,</a:t>
            </a:r>
          </a:p>
          <a:p>
            <a:r>
              <a:rPr lang="ru-RU" dirty="0" smtClean="0"/>
              <a:t>Ближе к молодцу садись.</a:t>
            </a:r>
          </a:p>
          <a:p>
            <a:endParaRPr lang="ru-RU" dirty="0" smtClean="0"/>
          </a:p>
          <a:p>
            <a:r>
              <a:rPr lang="ru-RU" dirty="0" smtClean="0"/>
              <a:t>Катя бережно торгуется,</a:t>
            </a:r>
          </a:p>
          <a:p>
            <a:r>
              <a:rPr lang="ru-RU" dirty="0" smtClean="0"/>
              <a:t>Все боится передать,</a:t>
            </a:r>
          </a:p>
          <a:p>
            <a:r>
              <a:rPr lang="ru-RU" dirty="0" smtClean="0"/>
              <a:t>Парень с девицей целуется,</a:t>
            </a:r>
          </a:p>
          <a:p>
            <a:r>
              <a:rPr lang="ru-RU" dirty="0" smtClean="0"/>
              <a:t>Просит цены набавлять.</a:t>
            </a:r>
          </a:p>
          <a:p>
            <a:endParaRPr lang="ru-RU" dirty="0" smtClean="0"/>
          </a:p>
          <a:p>
            <a:r>
              <a:rPr lang="ru-RU" dirty="0" smtClean="0"/>
              <a:t>Ой, полным - полна моя коробушка,</a:t>
            </a:r>
          </a:p>
          <a:p>
            <a:r>
              <a:rPr lang="ru-RU" dirty="0" smtClean="0"/>
              <a:t>Есть и ситец, и парча.</a:t>
            </a:r>
          </a:p>
          <a:p>
            <a:r>
              <a:rPr lang="ru-RU" dirty="0" smtClean="0"/>
              <a:t>Пожалей, душа-зазнобушка,</a:t>
            </a:r>
          </a:p>
          <a:p>
            <a:r>
              <a:rPr lang="ru-RU" dirty="0" smtClean="0"/>
              <a:t>Молодецкого плеча.</a:t>
            </a:r>
            <a:endParaRPr lang="ru-RU" dirty="0"/>
          </a:p>
        </p:txBody>
      </p:sp>
      <p:pic>
        <p:nvPicPr>
          <p:cNvPr id="4" name="Zolotoe_Koltso_i_Nadezhda_Kadisheva_-_Korobeyniki_[music_ardor_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  <p:pic>
        <p:nvPicPr>
          <p:cNvPr id="1027" name="Picture 3" descr="G:\некрасов\Коробейники\LeITlcpI9EVzoCmeaoT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571744"/>
            <a:ext cx="4071966" cy="3784354"/>
          </a:xfrm>
          <a:prstGeom prst="rect">
            <a:avLst/>
          </a:prstGeom>
          <a:noFill/>
        </p:spPr>
      </p:pic>
      <p:pic>
        <p:nvPicPr>
          <p:cNvPr id="1028" name="Picture 4" descr="G:\некрасов\Коробейники\top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3929090" cy="1892512"/>
          </a:xfrm>
          <a:prstGeom prst="rect">
            <a:avLst/>
          </a:prstGeom>
          <a:noFill/>
        </p:spPr>
      </p:pic>
      <p:pic>
        <p:nvPicPr>
          <p:cNvPr id="1029" name="Picture 5" descr="G:\некрасов\Коробейники\51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214554"/>
            <a:ext cx="3183762" cy="4411680"/>
          </a:xfrm>
          <a:prstGeom prst="rect">
            <a:avLst/>
          </a:prstGeom>
          <a:noFill/>
        </p:spPr>
      </p:pic>
      <p:pic>
        <p:nvPicPr>
          <p:cNvPr id="1030" name="Picture 6" descr="G:\некрасов\Коробейники\kotav_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285992"/>
            <a:ext cx="4214842" cy="4214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G:\некрасов\Коробейники\1-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214554"/>
            <a:ext cx="4214842" cy="4556586"/>
          </a:xfrm>
          <a:prstGeom prst="rect">
            <a:avLst/>
          </a:prstGeom>
          <a:noFill/>
        </p:spPr>
      </p:pic>
      <p:pic>
        <p:nvPicPr>
          <p:cNvPr id="1032" name="Picture 8" descr="G:\некрасов\Коробейники\519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2214554"/>
            <a:ext cx="3218520" cy="4429156"/>
          </a:xfrm>
          <a:prstGeom prst="rect">
            <a:avLst/>
          </a:prstGeom>
          <a:noFill/>
        </p:spPr>
      </p:pic>
      <p:pic>
        <p:nvPicPr>
          <p:cNvPr id="1033" name="Picture 9" descr="G:\некрасов\Коробейники\korob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2786058"/>
            <a:ext cx="4257358" cy="3286148"/>
          </a:xfrm>
          <a:prstGeom prst="rect">
            <a:avLst/>
          </a:prstGeom>
          <a:noFill/>
        </p:spPr>
      </p:pic>
      <p:pic>
        <p:nvPicPr>
          <p:cNvPr id="1034" name="Picture 10" descr="G:\некрасов\Коробейники\zubii_1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928934"/>
            <a:ext cx="466746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G:\некрасов\Коробейники\519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2214554"/>
            <a:ext cx="3191859" cy="4443423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143248"/>
            <a:ext cx="489449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G:\некрасов\Коробейники\68243c94eaba55b8371e00dcffe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714620"/>
            <a:ext cx="4377477" cy="321471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57224" y="2285992"/>
            <a:ext cx="2756343" cy="43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 descr="G:\некрасов\Коробейники\204691--43463208-200-u7b08c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7158" y="2500306"/>
            <a:ext cx="4000528" cy="4040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 descr="G:\некрасов\Коробейники\80113147_large_a_fed14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4282" y="2357430"/>
            <a:ext cx="4357683" cy="4236636"/>
          </a:xfrm>
          <a:prstGeom prst="rect">
            <a:avLst/>
          </a:prstGeom>
          <a:noFill/>
        </p:spPr>
      </p:pic>
      <p:pic>
        <p:nvPicPr>
          <p:cNvPr id="5" name="Picture 3" descr="G:\некрасов\Коробейники\Logotip_Korobeyniki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28662" y="2357430"/>
            <a:ext cx="2928958" cy="391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00"/>
                            </p:stCondLst>
                            <p:childTnLst>
                              <p:par>
                                <p:cTn id="22" presetID="3" presetClass="exit" presetSubtype="5" fill="hold" nodeType="after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3" dur="2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6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400"/>
                            </p:stCondLst>
                            <p:childTnLst>
                              <p:par>
                                <p:cTn id="30" presetID="3" presetClass="exit" presetSubtype="5" fill="hold" nodeType="after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1" dur="24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" presetID="3" presetClass="exit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8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4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7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700"/>
                            </p:stCondLst>
                            <p:childTnLst>
                              <p:par>
                                <p:cTn id="54" presetID="3" presetClass="exit" presetSubtype="5" fill="hold" nodeType="after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5" dur="2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0"/>
                            </p:stCondLst>
                            <p:childTnLst>
                              <p:par>
                                <p:cTn id="58" presetID="2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700"/>
                            </p:stCondLst>
                            <p:childTnLst>
                              <p:par>
                                <p:cTn id="62" presetID="3" presetClass="exit" presetSubtype="5" fill="hold" nodeType="after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3" dur="24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4200"/>
                            </p:stCondLst>
                            <p:childTnLst>
                              <p:par>
                                <p:cTn id="66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8200"/>
                            </p:stCondLst>
                            <p:childTnLst>
                              <p:par>
                                <p:cTn id="70" presetID="3" presetClass="exit" presetSubtype="5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71" dur="24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100"/>
                            </p:stCondLst>
                            <p:childTnLst>
                              <p:par>
                                <p:cTn id="74" presetID="2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8700"/>
                            </p:stCondLst>
                            <p:childTnLst>
                              <p:par>
                                <p:cTn id="78" presetID="3" presetClass="exit" presetSubtype="5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79" dur="21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4600"/>
                            </p:stCondLst>
                            <p:childTnLst>
                              <p:par>
                                <p:cTn id="82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8100"/>
                            </p:stCondLst>
                            <p:childTnLst>
                              <p:par>
                                <p:cTn id="86" presetID="3" presetClass="exit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7" dur="24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90" presetID="2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9100"/>
                            </p:stCondLst>
                            <p:childTnLst>
                              <p:par>
                                <p:cTn id="94" presetID="3" presetClass="exit" presetSubtype="5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5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900"/>
                            </p:stCondLst>
                            <p:childTnLst>
                              <p:par>
                                <p:cTn id="98" presetID="2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9800"/>
                            </p:stCondLst>
                            <p:childTnLst>
                              <p:par>
                                <p:cTn id="102" presetID="3" presetClass="exit" presetSubtype="5" fill="hold" nodeType="after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900"/>
                            </p:stCondLst>
                            <p:childTnLst>
                              <p:par>
                                <p:cTn id="106" presetID="2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110" presetID="3" presetClass="exit" presetSubtype="5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6000"/>
                            </p:stCondLst>
                            <p:childTnLst>
                              <p:par>
                                <p:cTn id="114" presetID="2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9800"/>
                            </p:stCondLst>
                            <p:childTnLst>
                              <p:par>
                                <p:cTn id="118" presetID="3" presetClass="exit" presetSubtype="5" fill="hold" nodeType="after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122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екрасов\фон\80460213_large_0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G:\некрасов\дворянки\77533601_neizvest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5457825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5072074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Женщины-дворянки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715</TotalTime>
  <Words>256</Words>
  <PresentationFormat>Экран (4:3)</PresentationFormat>
  <Paragraphs>58</Paragraphs>
  <Slides>23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Фу</dc:creator>
  <cp:lastModifiedBy>Пользователь</cp:lastModifiedBy>
  <cp:revision>97</cp:revision>
  <dcterms:created xsi:type="dcterms:W3CDTF">2012-02-07T05:36:45Z</dcterms:created>
  <dcterms:modified xsi:type="dcterms:W3CDTF">2012-02-13T20:22:37Z</dcterms:modified>
</cp:coreProperties>
</file>