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7" r:id="rId4"/>
    <p:sldId id="268" r:id="rId5"/>
    <p:sldId id="269" r:id="rId6"/>
    <p:sldId id="270" r:id="rId7"/>
    <p:sldId id="271" r:id="rId8"/>
    <p:sldId id="272" r:id="rId9"/>
    <p:sldId id="257" r:id="rId10"/>
    <p:sldId id="259" r:id="rId11"/>
    <p:sldId id="260" r:id="rId12"/>
    <p:sldId id="273" r:id="rId13"/>
    <p:sldId id="274" r:id="rId14"/>
    <p:sldId id="262" r:id="rId15"/>
    <p:sldId id="261" r:id="rId16"/>
    <p:sldId id="263" r:id="rId17"/>
    <p:sldId id="264" r:id="rId18"/>
    <p:sldId id="265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57" autoAdjust="0"/>
    <p:restoredTop sz="94660"/>
  </p:normalViewPr>
  <p:slideViewPr>
    <p:cSldViewPr>
      <p:cViewPr>
        <p:scale>
          <a:sx n="72" d="100"/>
          <a:sy n="72" d="100"/>
        </p:scale>
        <p:origin x="-1278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F45E8-BA2E-4C5E-9EE8-E3297AF9E78F}" type="datetimeFigureOut">
              <a:rPr lang="ru-RU" smtClean="0"/>
              <a:pPr/>
              <a:t>05.02.2020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34A46-6A6E-47BF-AB81-002C86021B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F45E8-BA2E-4C5E-9EE8-E3297AF9E78F}" type="datetimeFigureOut">
              <a:rPr lang="ru-RU" smtClean="0"/>
              <a:pPr/>
              <a:t>05.02.2020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34A46-6A6E-47BF-AB81-002C86021B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F45E8-BA2E-4C5E-9EE8-E3297AF9E78F}" type="datetimeFigureOut">
              <a:rPr lang="ru-RU" smtClean="0"/>
              <a:pPr/>
              <a:t>05.02.2020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34A46-6A6E-47BF-AB81-002C86021B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F45E8-BA2E-4C5E-9EE8-E3297AF9E78F}" type="datetimeFigureOut">
              <a:rPr lang="ru-RU" smtClean="0"/>
              <a:pPr/>
              <a:t>05.02.2020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34A46-6A6E-47BF-AB81-002C86021B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F45E8-BA2E-4C5E-9EE8-E3297AF9E78F}" type="datetimeFigureOut">
              <a:rPr lang="ru-RU" smtClean="0"/>
              <a:pPr/>
              <a:t>05.02.2020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34A46-6A6E-47BF-AB81-002C86021B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F45E8-BA2E-4C5E-9EE8-E3297AF9E78F}" type="datetimeFigureOut">
              <a:rPr lang="ru-RU" smtClean="0"/>
              <a:pPr/>
              <a:t>05.02.2020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34A46-6A6E-47BF-AB81-002C86021B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F45E8-BA2E-4C5E-9EE8-E3297AF9E78F}" type="datetimeFigureOut">
              <a:rPr lang="ru-RU" smtClean="0"/>
              <a:pPr/>
              <a:t>05.02.2020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34A46-6A6E-47BF-AB81-002C86021B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F45E8-BA2E-4C5E-9EE8-E3297AF9E78F}" type="datetimeFigureOut">
              <a:rPr lang="ru-RU" smtClean="0"/>
              <a:pPr/>
              <a:t>05.02.2020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34A46-6A6E-47BF-AB81-002C86021B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F45E8-BA2E-4C5E-9EE8-E3297AF9E78F}" type="datetimeFigureOut">
              <a:rPr lang="ru-RU" smtClean="0"/>
              <a:pPr/>
              <a:t>05.02.2020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34A46-6A6E-47BF-AB81-002C86021B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F45E8-BA2E-4C5E-9EE8-E3297AF9E78F}" type="datetimeFigureOut">
              <a:rPr lang="ru-RU" smtClean="0"/>
              <a:pPr/>
              <a:t>05.02.2020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34A46-6A6E-47BF-AB81-002C86021B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F45E8-BA2E-4C5E-9EE8-E3297AF9E78F}" type="datetimeFigureOut">
              <a:rPr lang="ru-RU" smtClean="0"/>
              <a:pPr/>
              <a:t>05.02.2020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34A46-6A6E-47BF-AB81-002C86021B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BF45E8-BA2E-4C5E-9EE8-E3297AF9E78F}" type="datetimeFigureOut">
              <a:rPr lang="ru-RU" smtClean="0"/>
              <a:pPr/>
              <a:t>05.02.2020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D34A46-6A6E-47BF-AB81-002C86021B5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868" y="1571613"/>
            <a:ext cx="4886332" cy="2000263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Отличие наречий от других частей речи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5" name="Рисунок 4" descr="53441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348" y="500042"/>
            <a:ext cx="2714644" cy="3370091"/>
          </a:xfrm>
          <a:prstGeom prst="rect">
            <a:avLst/>
          </a:prstGeom>
        </p:spPr>
      </p:pic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96974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/>
              <a:t>Местоимения с предлогами пишутся раздельно. Их можно заменить прилагательными или существительными.</a:t>
            </a: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Отойди </a:t>
            </a:r>
            <a:r>
              <a:rPr lang="ru-RU" b="1" dirty="0" smtClean="0"/>
              <a:t>от </a:t>
            </a:r>
            <a:r>
              <a:rPr lang="ru-RU" b="1" i="1" dirty="0" smtClean="0"/>
              <a:t>того</a:t>
            </a:r>
            <a:r>
              <a:rPr lang="ru-RU" b="1" dirty="0" smtClean="0"/>
              <a:t> </a:t>
            </a:r>
            <a:r>
              <a:rPr lang="ru-RU" dirty="0" smtClean="0"/>
              <a:t>дома.</a:t>
            </a:r>
          </a:p>
          <a:p>
            <a:r>
              <a:rPr lang="ru-RU" dirty="0" smtClean="0"/>
              <a:t>Отойди </a:t>
            </a:r>
            <a:r>
              <a:rPr lang="ru-RU" b="1" dirty="0" smtClean="0"/>
              <a:t>от</a:t>
            </a:r>
            <a:r>
              <a:rPr lang="ru-RU" dirty="0" smtClean="0"/>
              <a:t> </a:t>
            </a:r>
            <a:r>
              <a:rPr lang="ru-RU" b="1" i="1" dirty="0" smtClean="0"/>
              <a:t>соседнего</a:t>
            </a:r>
            <a:r>
              <a:rPr lang="ru-RU" dirty="0" smtClean="0"/>
              <a:t> </a:t>
            </a:r>
            <a:r>
              <a:rPr lang="ru-RU" b="1" dirty="0" smtClean="0"/>
              <a:t>дома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  <p:pic>
        <p:nvPicPr>
          <p:cNvPr id="4" name="Рисунок 3" descr="1-10-83-0_galery_3pusk_16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5984" y="2857496"/>
            <a:ext cx="4667283" cy="35004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Почему так пишется? Объясни.</a:t>
            </a: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/>
              <a:t> </a:t>
            </a:r>
            <a:r>
              <a:rPr lang="ru-RU" b="1" dirty="0" smtClean="0"/>
              <a:t>по </a:t>
            </a:r>
            <a:r>
              <a:rPr lang="ru-RU" b="1" dirty="0"/>
              <a:t>старинному </a:t>
            </a:r>
            <a:r>
              <a:rPr lang="ru-RU" b="1" dirty="0" smtClean="0"/>
              <a:t>обычаю </a:t>
            </a:r>
          </a:p>
          <a:p>
            <a:pPr>
              <a:buNone/>
            </a:pPr>
            <a:r>
              <a:rPr lang="ru-RU" b="1" dirty="0" smtClean="0"/>
              <a:t>варенье </a:t>
            </a:r>
            <a:r>
              <a:rPr lang="ru-RU" b="1" dirty="0"/>
              <a:t>сварено по старинному </a:t>
            </a:r>
            <a:r>
              <a:rPr lang="ru-RU" b="1" dirty="0" smtClean="0"/>
              <a:t>рецепту </a:t>
            </a:r>
          </a:p>
          <a:p>
            <a:pPr>
              <a:buNone/>
            </a:pPr>
            <a:r>
              <a:rPr lang="ru-RU" b="1" dirty="0" smtClean="0"/>
              <a:t>воспитана по-старинному </a:t>
            </a:r>
          </a:p>
          <a:p>
            <a:pPr>
              <a:buNone/>
            </a:pPr>
            <a:r>
              <a:rPr lang="ru-RU" b="1" dirty="0" smtClean="0"/>
              <a:t>по-новому </a:t>
            </a:r>
            <a:r>
              <a:rPr lang="ru-RU" b="1" dirty="0"/>
              <a:t>подойти к </a:t>
            </a:r>
            <a:r>
              <a:rPr lang="ru-RU" b="1" dirty="0" smtClean="0"/>
              <a:t>проблеме </a:t>
            </a:r>
          </a:p>
          <a:p>
            <a:pPr>
              <a:buNone/>
            </a:pPr>
            <a:r>
              <a:rPr lang="ru-RU" b="1" dirty="0" smtClean="0"/>
              <a:t>шли </a:t>
            </a:r>
            <a:r>
              <a:rPr lang="ru-RU" b="1" dirty="0"/>
              <a:t>по новому </a:t>
            </a:r>
            <a:r>
              <a:rPr lang="ru-RU" b="1" dirty="0" smtClean="0"/>
              <a:t>мосту </a:t>
            </a:r>
          </a:p>
          <a:p>
            <a:pPr>
              <a:buNone/>
            </a:pPr>
            <a:r>
              <a:rPr lang="ru-RU" b="1" dirty="0" smtClean="0"/>
              <a:t>по-разному </a:t>
            </a:r>
            <a:r>
              <a:rPr lang="ru-RU" b="1" dirty="0"/>
              <a:t>подошли к решению </a:t>
            </a:r>
            <a:r>
              <a:rPr lang="ru-RU" b="1" dirty="0" smtClean="0"/>
              <a:t>вопроса</a:t>
            </a:r>
          </a:p>
          <a:p>
            <a:pPr>
              <a:buNone/>
            </a:pPr>
            <a:r>
              <a:rPr lang="ru-RU" b="1" dirty="0" smtClean="0"/>
              <a:t>они </a:t>
            </a:r>
            <a:r>
              <a:rPr lang="ru-RU" b="1" dirty="0"/>
              <a:t>пошли по разному </a:t>
            </a:r>
            <a:r>
              <a:rPr lang="ru-RU" b="1" dirty="0" smtClean="0"/>
              <a:t>расписанию </a:t>
            </a:r>
          </a:p>
          <a:p>
            <a:pPr>
              <a:buNone/>
            </a:pPr>
            <a:r>
              <a:rPr lang="ru-RU" b="1" dirty="0" smtClean="0"/>
              <a:t>подойти </a:t>
            </a:r>
            <a:r>
              <a:rPr lang="ru-RU" b="1" dirty="0"/>
              <a:t>вплотную к </a:t>
            </a:r>
            <a:r>
              <a:rPr lang="ru-RU" b="1" dirty="0" smtClean="0"/>
              <a:t>берегу</a:t>
            </a:r>
            <a:endParaRPr lang="ru-RU" dirty="0"/>
          </a:p>
        </p:txBody>
      </p:sp>
      <p:pic>
        <p:nvPicPr>
          <p:cNvPr id="5" name="Рисунок 4" descr="abrikosovoe-varene-v-prozrachnoi-banke-na-belom-fone-0002983715-preview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57950" y="2500306"/>
            <a:ext cx="1994218" cy="15001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571504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Вывод:</a:t>
            </a: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>
            <a:normAutofit fontScale="85000" lnSpcReduction="20000"/>
          </a:bodyPr>
          <a:lstStyle/>
          <a:p>
            <a:r>
              <a:rPr lang="ru-RU" b="1" i="1" dirty="0" smtClean="0"/>
              <a:t>Наречие </a:t>
            </a:r>
            <a:r>
              <a:rPr lang="ru-RU" dirty="0" smtClean="0"/>
              <a:t>как неизменяемая часть речи в большинстве случаев </a:t>
            </a:r>
            <a:r>
              <a:rPr lang="ru-RU" b="1" i="1" dirty="0" smtClean="0"/>
              <a:t>не имеет определяемых и зависимых слов.</a:t>
            </a:r>
          </a:p>
          <a:p>
            <a:r>
              <a:rPr lang="ru-RU" b="1" i="1" dirty="0" smtClean="0"/>
              <a:t>Существительные </a:t>
            </a:r>
            <a:r>
              <a:rPr lang="ru-RU" dirty="0" smtClean="0"/>
              <a:t>обычно </a:t>
            </a:r>
            <a:r>
              <a:rPr lang="ru-RU" b="1" i="1" dirty="0" smtClean="0"/>
              <a:t>имеют при себе зависимые слова</a:t>
            </a:r>
            <a:r>
              <a:rPr lang="ru-RU" dirty="0" smtClean="0"/>
              <a:t>, к которым можно поставить вопрос или между предлогом и существительным вставить слово: </a:t>
            </a:r>
          </a:p>
          <a:p>
            <a:r>
              <a:rPr lang="ru-RU" dirty="0" smtClean="0"/>
              <a:t>с (самого) начала (чего?) зимы. </a:t>
            </a:r>
          </a:p>
          <a:p>
            <a:r>
              <a:rPr lang="ru-RU" dirty="0" smtClean="0"/>
              <a:t>Прилагательные, числительные и местоимения имеют определяемые слова, согласуются с ними, а так как в этих случаях предлог относится не к ним, а к существительному, то эти части речи легко опустить.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/>
              <a:t>Наречия</a:t>
            </a:r>
            <a:r>
              <a:rPr lang="ru-RU" sz="3200" dirty="0" smtClean="0"/>
              <a:t> пишутся </a:t>
            </a:r>
            <a:r>
              <a:rPr lang="ru-RU" sz="3200" b="1" dirty="0" smtClean="0"/>
              <a:t>слитно</a:t>
            </a:r>
            <a:r>
              <a:rPr lang="ru-RU" sz="3200" dirty="0" smtClean="0"/>
              <a:t>, их </a:t>
            </a:r>
            <a:r>
              <a:rPr lang="ru-RU" sz="3200" b="1" dirty="0" smtClean="0"/>
              <a:t>можно заменить </a:t>
            </a:r>
            <a:r>
              <a:rPr lang="ru-RU" sz="3200" dirty="0" smtClean="0"/>
              <a:t>только </a:t>
            </a:r>
            <a:r>
              <a:rPr lang="ru-RU" sz="3200" b="1" dirty="0" smtClean="0"/>
              <a:t>наречиями</a:t>
            </a:r>
            <a:r>
              <a:rPr lang="ru-RU" sz="3200" dirty="0" smtClean="0"/>
              <a:t>.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Заболел, </a:t>
            </a:r>
            <a:r>
              <a:rPr lang="ru-RU" sz="2800" b="1" dirty="0" smtClean="0"/>
              <a:t>оттого </a:t>
            </a:r>
            <a:r>
              <a:rPr lang="ru-RU" sz="2800" dirty="0" smtClean="0"/>
              <a:t>и не пришел.</a:t>
            </a:r>
          </a:p>
          <a:p>
            <a:r>
              <a:rPr lang="ru-RU" sz="2800" dirty="0" smtClean="0"/>
              <a:t>Заболел, </a:t>
            </a:r>
            <a:r>
              <a:rPr lang="ru-RU" sz="2800" b="1" dirty="0" smtClean="0"/>
              <a:t>потому</a:t>
            </a:r>
            <a:r>
              <a:rPr lang="ru-RU" sz="2800" dirty="0" smtClean="0"/>
              <a:t> и не пришел.</a:t>
            </a:r>
          </a:p>
          <a:p>
            <a:r>
              <a:rPr lang="ru-RU" sz="2800" dirty="0" smtClean="0"/>
              <a:t>Существительные, прилагательные, числительные и местоимения всегда можно заменить </a:t>
            </a:r>
            <a:r>
              <a:rPr lang="ru-RU" sz="2800" b="1" i="1" dirty="0" smtClean="0"/>
              <a:t>этой же частью речи </a:t>
            </a:r>
            <a:r>
              <a:rPr lang="ru-RU" sz="2800" dirty="0" smtClean="0"/>
              <a:t>или другой именной частью речи:</a:t>
            </a:r>
          </a:p>
          <a:p>
            <a:r>
              <a:rPr lang="ru-RU" sz="2800" dirty="0" smtClean="0"/>
              <a:t> с начала зимы — с конца зимы; в </a:t>
            </a:r>
          </a:p>
          <a:p>
            <a:r>
              <a:rPr lang="ru-RU" sz="2800" dirty="0" smtClean="0"/>
              <a:t>пустую комнату — в свободную комнату; </a:t>
            </a:r>
          </a:p>
          <a:p>
            <a:r>
              <a:rPr lang="ru-RU" sz="2800" dirty="0" smtClean="0"/>
              <a:t>за одно мгновение — за то мгновение; </a:t>
            </a:r>
          </a:p>
          <a:p>
            <a:r>
              <a:rPr lang="ru-RU" sz="2800" dirty="0" smtClean="0"/>
              <a:t>за тем углом — за этим углом. </a:t>
            </a:r>
          </a:p>
          <a:p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Раскройте скобки:</a:t>
            </a: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b="1" dirty="0" smtClean="0"/>
              <a:t>завернуть (в)плотную бумагу</a:t>
            </a:r>
          </a:p>
          <a:p>
            <a:pPr>
              <a:buNone/>
            </a:pPr>
            <a:r>
              <a:rPr lang="ru-RU" b="1" dirty="0" smtClean="0"/>
              <a:t>(в)пустую тратить время</a:t>
            </a:r>
          </a:p>
          <a:p>
            <a:pPr>
              <a:buNone/>
            </a:pPr>
            <a:r>
              <a:rPr lang="ru-RU" b="1" dirty="0" smtClean="0"/>
              <a:t>вошли (в) пустую комнату</a:t>
            </a:r>
          </a:p>
          <a:p>
            <a:pPr>
              <a:buNone/>
            </a:pPr>
            <a:r>
              <a:rPr lang="ru-RU" b="1" dirty="0" smtClean="0"/>
              <a:t>(по)новому летосчислению</a:t>
            </a:r>
          </a:p>
          <a:p>
            <a:pPr>
              <a:buNone/>
            </a:pPr>
            <a:r>
              <a:rPr lang="ru-RU" b="1" dirty="0" smtClean="0"/>
              <a:t>шли (по)видимому на снегу следу</a:t>
            </a:r>
          </a:p>
          <a:p>
            <a:pPr>
              <a:buNone/>
            </a:pPr>
            <a:r>
              <a:rPr lang="ru-RU" b="1" dirty="0"/>
              <a:t>(</a:t>
            </a:r>
            <a:r>
              <a:rPr lang="ru-RU" b="1" dirty="0" smtClean="0"/>
              <a:t>по)видимому, уехал</a:t>
            </a:r>
          </a:p>
          <a:p>
            <a:pPr>
              <a:buNone/>
            </a:pPr>
            <a:r>
              <a:rPr lang="ru-RU" b="1" dirty="0" smtClean="0"/>
              <a:t>поговорить (по)дружески</a:t>
            </a:r>
          </a:p>
          <a:p>
            <a:pPr>
              <a:buNone/>
            </a:pPr>
            <a:r>
              <a:rPr lang="ru-RU" b="1" dirty="0" smtClean="0"/>
              <a:t>поступил (по)товарищески</a:t>
            </a:r>
          </a:p>
          <a:p>
            <a:pPr>
              <a:buNone/>
            </a:pPr>
            <a:r>
              <a:rPr lang="ru-RU" b="1" dirty="0" smtClean="0"/>
              <a:t>говорить (по)</a:t>
            </a:r>
            <a:r>
              <a:rPr lang="ru-RU" b="1" dirty="0" err="1" smtClean="0"/>
              <a:t>английски</a:t>
            </a:r>
            <a:endParaRPr lang="ru-RU" b="1" dirty="0" smtClean="0"/>
          </a:p>
          <a:p>
            <a:pPr>
              <a:buNone/>
            </a:pPr>
            <a:r>
              <a:rPr lang="ru-RU" b="1" dirty="0" smtClean="0"/>
              <a:t>получилось (по)нашему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0_9115d_50b6d6c3_XL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72066" y="3571877"/>
            <a:ext cx="3429024" cy="2143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Проверьте себя:</a:t>
            </a: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800" b="1" dirty="0"/>
              <a:t>завернуть в плотную </a:t>
            </a:r>
            <a:r>
              <a:rPr lang="ru-RU" sz="2800" b="1" dirty="0" smtClean="0"/>
              <a:t>бумагу</a:t>
            </a:r>
          </a:p>
          <a:p>
            <a:pPr>
              <a:buNone/>
            </a:pPr>
            <a:r>
              <a:rPr lang="ru-RU" sz="2800" b="1" dirty="0" smtClean="0"/>
              <a:t>впустую </a:t>
            </a:r>
            <a:r>
              <a:rPr lang="ru-RU" sz="2800" b="1" dirty="0"/>
              <a:t>тратить </a:t>
            </a:r>
            <a:r>
              <a:rPr lang="ru-RU" sz="2800" b="1" dirty="0" smtClean="0"/>
              <a:t>время</a:t>
            </a:r>
          </a:p>
          <a:p>
            <a:pPr>
              <a:buNone/>
            </a:pPr>
            <a:r>
              <a:rPr lang="ru-RU" sz="2800" b="1" dirty="0" smtClean="0"/>
              <a:t>вошли </a:t>
            </a:r>
            <a:r>
              <a:rPr lang="ru-RU" sz="2800" b="1" dirty="0"/>
              <a:t>в пустую </a:t>
            </a:r>
            <a:r>
              <a:rPr lang="ru-RU" sz="2800" b="1" dirty="0" smtClean="0"/>
              <a:t>комнату</a:t>
            </a:r>
          </a:p>
          <a:p>
            <a:pPr>
              <a:buNone/>
            </a:pPr>
            <a:r>
              <a:rPr lang="ru-RU" sz="2800" b="1" dirty="0" smtClean="0"/>
              <a:t>по </a:t>
            </a:r>
            <a:r>
              <a:rPr lang="ru-RU" sz="2800" b="1" dirty="0"/>
              <a:t>новому </a:t>
            </a:r>
            <a:r>
              <a:rPr lang="ru-RU" sz="2800" b="1" dirty="0" smtClean="0"/>
              <a:t>летосчислению</a:t>
            </a:r>
          </a:p>
          <a:p>
            <a:pPr>
              <a:buNone/>
            </a:pPr>
            <a:r>
              <a:rPr lang="ru-RU" sz="2800" b="1" dirty="0" smtClean="0"/>
              <a:t>шли </a:t>
            </a:r>
            <a:r>
              <a:rPr lang="ru-RU" sz="2800" b="1" dirty="0"/>
              <a:t>по видимому на снегу </a:t>
            </a:r>
            <a:r>
              <a:rPr lang="ru-RU" sz="2800" b="1" dirty="0" smtClean="0"/>
              <a:t>следу</a:t>
            </a:r>
          </a:p>
          <a:p>
            <a:pPr>
              <a:buNone/>
            </a:pPr>
            <a:r>
              <a:rPr lang="ru-RU" sz="2800" b="1" dirty="0" smtClean="0"/>
              <a:t>по-видимому</a:t>
            </a:r>
            <a:r>
              <a:rPr lang="ru-RU" sz="2800" b="1" dirty="0"/>
              <a:t>, </a:t>
            </a:r>
            <a:r>
              <a:rPr lang="ru-RU" sz="2800" b="1" dirty="0" smtClean="0"/>
              <a:t>уехал</a:t>
            </a:r>
          </a:p>
          <a:p>
            <a:pPr>
              <a:buNone/>
            </a:pPr>
            <a:r>
              <a:rPr lang="ru-RU" sz="2800" b="1" dirty="0" smtClean="0"/>
              <a:t>поговорить по-дружески</a:t>
            </a:r>
          </a:p>
          <a:p>
            <a:pPr>
              <a:buNone/>
            </a:pPr>
            <a:r>
              <a:rPr lang="ru-RU" sz="2800" b="1" dirty="0" smtClean="0"/>
              <a:t>поступил по-товарищески</a:t>
            </a:r>
          </a:p>
          <a:p>
            <a:pPr>
              <a:buNone/>
            </a:pPr>
            <a:r>
              <a:rPr lang="ru-RU" sz="2800" b="1" dirty="0" smtClean="0"/>
              <a:t>говорить по-английски</a:t>
            </a:r>
          </a:p>
          <a:p>
            <a:pPr>
              <a:buNone/>
            </a:pPr>
            <a:r>
              <a:rPr lang="ru-RU" sz="2800" b="1" dirty="0" smtClean="0"/>
              <a:t>получилось по-нашему</a:t>
            </a:r>
            <a:endParaRPr lang="ru-RU" sz="2800" dirty="0"/>
          </a:p>
        </p:txBody>
      </p:sp>
      <p:pic>
        <p:nvPicPr>
          <p:cNvPr id="4" name="Рисунок 3" descr="477350959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57884" y="3500438"/>
            <a:ext cx="2714644" cy="27146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/>
              <a:t>Раскройте скобки:</a:t>
            </a: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>
            <a:normAutofit/>
          </a:bodyPr>
          <a:lstStyle/>
          <a:p>
            <a:r>
              <a:rPr lang="ru-RU" sz="3000" b="1" dirty="0" smtClean="0"/>
              <a:t>(По)этому болотистому берегу не пройдешь, (по)этому мы остановились.</a:t>
            </a:r>
          </a:p>
          <a:p>
            <a:r>
              <a:rPr lang="ru-RU" sz="3000" b="1" dirty="0" smtClean="0"/>
              <a:t>Перейдем речку (по)тому мостику.</a:t>
            </a:r>
          </a:p>
          <a:p>
            <a:r>
              <a:rPr lang="ru-RU" sz="3000" b="1" dirty="0" smtClean="0"/>
              <a:t>Шли с утра до обеда, (по)тому и устали.</a:t>
            </a:r>
          </a:p>
          <a:p>
            <a:r>
              <a:rPr lang="ru-RU" sz="3000" b="1" dirty="0" smtClean="0"/>
              <a:t>Шли лесом, (за)тем вдоль реки.</a:t>
            </a:r>
          </a:p>
          <a:p>
            <a:r>
              <a:rPr lang="ru-RU" sz="3000" b="1" dirty="0" smtClean="0"/>
              <a:t>(За)тем лесом большие поля.</a:t>
            </a:r>
            <a:endParaRPr lang="ru-RU" sz="3000" b="1" dirty="0"/>
          </a:p>
        </p:txBody>
      </p:sp>
      <p:pic>
        <p:nvPicPr>
          <p:cNvPr id="4" name="Рисунок 3" descr="bridge(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57356" y="4500570"/>
            <a:ext cx="5786478" cy="18210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Проверьте себя: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/>
          <a:lstStyle/>
          <a:p>
            <a:r>
              <a:rPr lang="ru-RU" b="1" dirty="0" smtClean="0"/>
              <a:t>По этому болотистому берегу не пройдешь, поэтому мы остановились.</a:t>
            </a:r>
          </a:p>
          <a:p>
            <a:r>
              <a:rPr lang="ru-RU" b="1" dirty="0" smtClean="0"/>
              <a:t>Перейдем речку по тому мостику.</a:t>
            </a:r>
          </a:p>
          <a:p>
            <a:r>
              <a:rPr lang="ru-RU" b="1" dirty="0" smtClean="0"/>
              <a:t>Шли с утра до обеда, потому и устали.</a:t>
            </a:r>
          </a:p>
          <a:p>
            <a:r>
              <a:rPr lang="ru-RU" b="1" dirty="0" smtClean="0"/>
              <a:t>Шли лесом, затем вдоль реки.</a:t>
            </a:r>
          </a:p>
          <a:p>
            <a:r>
              <a:rPr lang="ru-RU" b="1" dirty="0" smtClean="0"/>
              <a:t>За тем лесом большие поля.</a:t>
            </a:r>
          </a:p>
          <a:p>
            <a:endParaRPr lang="ru-RU" b="1" dirty="0"/>
          </a:p>
        </p:txBody>
      </p:sp>
      <p:pic>
        <p:nvPicPr>
          <p:cNvPr id="4" name="Рисунок 3" descr="default - копия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57356" y="4214818"/>
            <a:ext cx="5429288" cy="21717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/>
              <a:t>Источники:</a:t>
            </a: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000" dirty="0" err="1" smtClean="0"/>
              <a:t>Ахременкова</a:t>
            </a:r>
            <a:r>
              <a:rPr lang="ru-RU" sz="2000" dirty="0" smtClean="0"/>
              <a:t> Л.А. . К пятерке шаг за шагом. Русский язык. 7 класс.</a:t>
            </a:r>
          </a:p>
          <a:p>
            <a:r>
              <a:rPr lang="ru-RU" sz="2000" dirty="0"/>
              <a:t>Богданова Г.А</a:t>
            </a:r>
            <a:r>
              <a:rPr lang="ru-RU" sz="2000" dirty="0" smtClean="0"/>
              <a:t>. Сборник диктантов. Русский язык.</a:t>
            </a:r>
          </a:p>
          <a:p>
            <a:pPr>
              <a:buNone/>
            </a:pPr>
            <a:r>
              <a:rPr lang="ru-RU" sz="2000" dirty="0"/>
              <a:t> </a:t>
            </a:r>
            <a:r>
              <a:rPr lang="ru-RU" sz="2000" dirty="0" smtClean="0"/>
              <a:t>    7 класс.</a:t>
            </a:r>
          </a:p>
          <a:p>
            <a:r>
              <a:rPr lang="ru-RU" sz="2000" dirty="0" err="1" smtClean="0"/>
              <a:t>lik-bez.com</a:t>
            </a:r>
            <a:r>
              <a:rPr lang="ru-RU" sz="2000" dirty="0" smtClean="0"/>
              <a:t> — наречие как часть речи;  </a:t>
            </a:r>
            <a:r>
              <a:rPr lang="ru-RU" sz="2000" dirty="0" err="1" smtClean="0"/>
              <a:t>naexamen.ru</a:t>
            </a:r>
            <a:r>
              <a:rPr lang="ru-RU" sz="2000" dirty="0" smtClean="0"/>
              <a:t> — неизменяемые самостоятельные части речи;  </a:t>
            </a:r>
          </a:p>
          <a:p>
            <a:r>
              <a:rPr lang="ru-RU" sz="2000" dirty="0" err="1" smtClean="0"/>
              <a:t>pack-me.ru</a:t>
            </a:r>
            <a:r>
              <a:rPr lang="ru-RU" sz="2000" dirty="0" smtClean="0"/>
              <a:t> — отличие наречий от других частей речи;  </a:t>
            </a:r>
          </a:p>
          <a:p>
            <a:r>
              <a:rPr lang="ru-RU" sz="2000" dirty="0" err="1" smtClean="0"/>
              <a:t>traktat.com</a:t>
            </a:r>
            <a:r>
              <a:rPr lang="ru-RU" sz="2000" dirty="0" smtClean="0"/>
              <a:t> — значение слов категории состояния, их морфологические признаки и синтаксическая функция;  </a:t>
            </a:r>
          </a:p>
          <a:p>
            <a:r>
              <a:rPr lang="ru-RU" sz="2000" dirty="0" err="1" smtClean="0"/>
              <a:t>krugosvet.ru</a:t>
            </a:r>
            <a:r>
              <a:rPr lang="ru-RU" sz="2000" dirty="0" smtClean="0"/>
              <a:t> — отличие наречий от союзов, предлогов и частиц;  </a:t>
            </a:r>
            <a:r>
              <a:rPr lang="ru-RU" sz="2000" dirty="0" err="1" smtClean="0"/>
              <a:t>ru.wikipedia.org</a:t>
            </a:r>
            <a:r>
              <a:rPr lang="ru-RU" sz="2000" dirty="0" smtClean="0"/>
              <a:t> — материал из </a:t>
            </a:r>
            <a:r>
              <a:rPr lang="ru-RU" sz="2000" dirty="0" err="1" smtClean="0"/>
              <a:t>Википедии</a:t>
            </a:r>
            <a:r>
              <a:rPr lang="ru-RU" sz="2000" dirty="0" smtClean="0"/>
              <a:t> — свободной энциклопедии</a:t>
            </a:r>
            <a:endParaRPr lang="ru-RU" sz="2000" dirty="0"/>
          </a:p>
          <a:p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989034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Наречие.</a:t>
            </a: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Наречие — это самостоятельная (знаменательная) часть речи, которая обозначает признак действия, признак предмета или другого признака:</a:t>
            </a:r>
          </a:p>
          <a:p>
            <a:r>
              <a:rPr lang="ru-RU" sz="2800" dirty="0" smtClean="0"/>
              <a:t>Живите (как?) </a:t>
            </a:r>
            <a:r>
              <a:rPr lang="ru-RU" sz="2800" b="1" i="1" dirty="0" smtClean="0"/>
              <a:t>дружно</a:t>
            </a:r>
            <a:r>
              <a:rPr lang="ru-RU" sz="2800" dirty="0" smtClean="0"/>
              <a:t> (обозначает признак действия).</a:t>
            </a:r>
          </a:p>
          <a:p>
            <a:r>
              <a:rPr lang="ru-RU" sz="2800" dirty="0" smtClean="0"/>
              <a:t>Чтение (какое?) </a:t>
            </a:r>
            <a:r>
              <a:rPr lang="ru-RU" sz="2800" b="1" i="1" dirty="0" smtClean="0"/>
              <a:t>вслух </a:t>
            </a:r>
            <a:r>
              <a:rPr lang="ru-RU" sz="2800" dirty="0" smtClean="0"/>
              <a:t>(обозначает признак  предмета).</a:t>
            </a:r>
          </a:p>
          <a:p>
            <a:r>
              <a:rPr lang="ru-RU" sz="2800" b="1" i="1" dirty="0" smtClean="0"/>
              <a:t>Довольно</a:t>
            </a:r>
            <a:r>
              <a:rPr lang="ru-RU" sz="2800" dirty="0" smtClean="0"/>
              <a:t> (в какой степени?) странная пора (обозначает признак другого признака).</a:t>
            </a:r>
            <a:endParaRPr lang="ru-RU" sz="2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/>
              <a:t>Синтаксическая роль наречия.</a:t>
            </a: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 предложении наречие обычно </a:t>
            </a:r>
            <a:r>
              <a:rPr lang="ru-RU" b="1" i="1" dirty="0" smtClean="0"/>
              <a:t>является обстоятельством</a:t>
            </a:r>
            <a:r>
              <a:rPr lang="ru-RU" dirty="0" smtClean="0"/>
              <a:t> и отвечает на вопросы </a:t>
            </a:r>
            <a:r>
              <a:rPr lang="ru-RU" b="1" i="1" dirty="0" smtClean="0"/>
              <a:t>как? в какой мере? где? куда? откуда? когда? почему? зачем?</a:t>
            </a:r>
            <a:r>
              <a:rPr lang="ru-RU" dirty="0" smtClean="0"/>
              <a:t>:</a:t>
            </a:r>
          </a:p>
          <a:p>
            <a:r>
              <a:rPr lang="ru-RU" dirty="0" smtClean="0"/>
              <a:t>Осень. (где?) Над головой (как?) </a:t>
            </a:r>
            <a:r>
              <a:rPr lang="ru-RU" b="1" i="1" dirty="0" smtClean="0"/>
              <a:t>исподволь</a:t>
            </a:r>
            <a:r>
              <a:rPr lang="ru-RU" dirty="0" smtClean="0"/>
              <a:t> начинает желтеть, краснеть, буреть лист на деревьях (В. Бианки).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714380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Наречие.</a:t>
            </a: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428736"/>
            <a:ext cx="8229600" cy="4525963"/>
          </a:xfrm>
        </p:spPr>
        <p:txBody>
          <a:bodyPr>
            <a:noAutofit/>
          </a:bodyPr>
          <a:lstStyle/>
          <a:p>
            <a:r>
              <a:rPr lang="ru-RU" sz="2800" dirty="0" smtClean="0"/>
              <a:t>Чаще всего </a:t>
            </a:r>
            <a:r>
              <a:rPr lang="ru-RU" sz="2800" b="1" i="1" dirty="0" smtClean="0"/>
              <a:t>наречие относится к глаголу </a:t>
            </a:r>
            <a:r>
              <a:rPr lang="ru-RU" sz="2800" dirty="0" smtClean="0"/>
              <a:t>(грамотно писать), реже к прилагательному, причастию, деепричастию, другому наречию, существительному (по-зимнему холодный день; недолго цветущий кустарник; идти, радостно подпрыгивая; объяснять удивительно просто, трагик поневоле). </a:t>
            </a:r>
          </a:p>
          <a:p>
            <a:r>
              <a:rPr lang="ru-RU" sz="2800" dirty="0" smtClean="0"/>
              <a:t>Наречие — </a:t>
            </a:r>
            <a:r>
              <a:rPr lang="ru-RU" sz="2800" b="1" i="1" dirty="0" smtClean="0"/>
              <a:t>неизменяемая часть речи</a:t>
            </a:r>
            <a:r>
              <a:rPr lang="ru-RU" sz="2800" dirty="0" smtClean="0"/>
              <a:t>: она не склоняется, не спрягается, не согласуется с другими словами. У наречия нет и не может быть окончания.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1060472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Отличие наречий от слов категории состояния.</a:t>
            </a: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2400" b="1" dirty="0" smtClean="0"/>
              <a:t>Слова категории состояния можно выделить по следующим признакам:  </a:t>
            </a:r>
          </a:p>
          <a:p>
            <a:r>
              <a:rPr lang="ru-RU" sz="2400" b="1" dirty="0" smtClean="0"/>
              <a:t>1) обозначают состояние природы или живого существа; </a:t>
            </a:r>
          </a:p>
          <a:p>
            <a:r>
              <a:rPr lang="ru-RU" sz="2400" b="1" dirty="0" smtClean="0"/>
              <a:t>2) большинство слов категории состояния имеют конечный суффикс -о; </a:t>
            </a:r>
          </a:p>
          <a:p>
            <a:r>
              <a:rPr lang="ru-RU" sz="2400" b="1" dirty="0" smtClean="0"/>
              <a:t>3) являются сказуемым в безличном предложении (т.е. в предложении, где нет и не может быть подлежащего). </a:t>
            </a:r>
          </a:p>
          <a:p>
            <a:r>
              <a:rPr lang="ru-RU" sz="2400" b="1" dirty="0" smtClean="0"/>
              <a:t>Сравним, например: </a:t>
            </a:r>
          </a:p>
          <a:p>
            <a:r>
              <a:rPr lang="ru-RU" sz="2400" b="1" dirty="0" smtClean="0"/>
              <a:t>Мне плохо (слово категории состояния).</a:t>
            </a:r>
          </a:p>
          <a:p>
            <a:r>
              <a:rPr lang="ru-RU" sz="2400" b="1" dirty="0" smtClean="0"/>
              <a:t> Он плохо читает (наречие). Ему грустно (слово категории состояния). </a:t>
            </a:r>
          </a:p>
          <a:p>
            <a:r>
              <a:rPr lang="ru-RU" sz="2400" b="1" dirty="0" smtClean="0"/>
              <a:t>Старик грустно улыбнулся (наречие).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14422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>Отличие наречий от союзов. </a:t>
            </a:r>
            <a:br>
              <a:rPr lang="ru-RU" sz="3200" b="1" dirty="0" smtClean="0"/>
            </a:b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Наречия отличаются </a:t>
            </a:r>
            <a:r>
              <a:rPr lang="ru-RU" b="1" i="1" dirty="0" smtClean="0"/>
              <a:t>от союзов </a:t>
            </a:r>
            <a:r>
              <a:rPr lang="ru-RU" dirty="0" smtClean="0"/>
              <a:t>тем, что </a:t>
            </a:r>
            <a:r>
              <a:rPr lang="ru-RU" b="1" i="1" dirty="0" smtClean="0"/>
              <a:t>наречия</a:t>
            </a:r>
            <a:r>
              <a:rPr lang="ru-RU" dirty="0" smtClean="0"/>
              <a:t> в предложении чаще всего </a:t>
            </a:r>
            <a:r>
              <a:rPr lang="ru-RU" b="1" i="1" dirty="0" smtClean="0"/>
              <a:t>относятся к глаголу </a:t>
            </a:r>
            <a:r>
              <a:rPr lang="ru-RU" dirty="0" smtClean="0"/>
              <a:t>(чуть трепещут), иногда к прилагательному (весьма значительный), другому наречию (едва заметно), числительному (приблизительно пять) или существительному (трагик поневоле);</a:t>
            </a:r>
          </a:p>
          <a:p>
            <a:r>
              <a:rPr lang="ru-RU" dirty="0" smtClean="0"/>
              <a:t> в то время как </a:t>
            </a:r>
            <a:r>
              <a:rPr lang="ru-RU" b="1" i="1" dirty="0" smtClean="0"/>
              <a:t>союз соединяет </a:t>
            </a:r>
            <a:r>
              <a:rPr lang="ru-RU" dirty="0" smtClean="0"/>
              <a:t>однородные члены предложения, части сложного предложения или целые предложения (иногда абзацы).</a:t>
            </a:r>
            <a:endParaRPr lang="ru-RU" b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Наречия отличаются </a:t>
            </a:r>
            <a:r>
              <a:rPr lang="ru-RU" sz="3200" b="1" dirty="0" smtClean="0"/>
              <a:t>от предлогов.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ru-RU" dirty="0" smtClean="0"/>
              <a:t>Наречия отличаются </a:t>
            </a:r>
            <a:r>
              <a:rPr lang="ru-RU" b="1" dirty="0" smtClean="0"/>
              <a:t>от предлогов</a:t>
            </a:r>
            <a:r>
              <a:rPr lang="ru-RU" dirty="0" smtClean="0"/>
              <a:t> тем, что </a:t>
            </a:r>
            <a:r>
              <a:rPr lang="ru-RU" b="1" i="1" dirty="0" smtClean="0"/>
              <a:t>не вводят падежной формы имени:</a:t>
            </a:r>
          </a:p>
          <a:p>
            <a:r>
              <a:rPr lang="ru-RU" dirty="0" smtClean="0"/>
              <a:t>Она сделала несколько шагов </a:t>
            </a:r>
            <a:r>
              <a:rPr lang="ru-RU" b="1" i="1" dirty="0" smtClean="0"/>
              <a:t>навстречу(</a:t>
            </a:r>
            <a:r>
              <a:rPr lang="ru-RU" b="1" i="1" dirty="0" err="1" smtClean="0"/>
              <a:t>нареч</a:t>
            </a:r>
            <a:r>
              <a:rPr lang="ru-RU" b="1" i="1" dirty="0" smtClean="0"/>
              <a:t>).</a:t>
            </a:r>
          </a:p>
          <a:p>
            <a:endParaRPr lang="ru-RU" b="1" i="1" dirty="0" smtClean="0"/>
          </a:p>
          <a:p>
            <a:r>
              <a:rPr lang="ru-RU" b="1" i="1" dirty="0" smtClean="0"/>
              <a:t>Навстречу (предлог) </a:t>
            </a:r>
            <a:r>
              <a:rPr lang="ru-RU" dirty="0" smtClean="0"/>
              <a:t>гостям вышел хозяин.</a:t>
            </a:r>
            <a:endParaRPr lang="ru-RU" b="1" i="1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b="1" i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/>
              <a:t>Отличие от частиц</a:t>
            </a: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Наречия, в отличие </a:t>
            </a:r>
            <a:r>
              <a:rPr lang="ru-RU" b="1" dirty="0" smtClean="0"/>
              <a:t>от частиц</a:t>
            </a:r>
            <a:r>
              <a:rPr lang="ru-RU" dirty="0" smtClean="0"/>
              <a:t>, не могут синтаксически подчиняться существительному с предлогом и при этом предшествовать ему:</a:t>
            </a:r>
          </a:p>
          <a:p>
            <a:r>
              <a:rPr lang="ru-RU" dirty="0" smtClean="0"/>
              <a:t>Бричка ехала </a:t>
            </a:r>
            <a:r>
              <a:rPr lang="ru-RU" b="1" i="1" dirty="0" smtClean="0"/>
              <a:t>прямо (наречие), </a:t>
            </a:r>
            <a:r>
              <a:rPr lang="ru-RU" dirty="0" smtClean="0"/>
              <a:t>а мельница почему-то стала уходить влево (Чехов). </a:t>
            </a:r>
          </a:p>
          <a:p>
            <a:r>
              <a:rPr lang="ru-RU" dirty="0" smtClean="0"/>
              <a:t>Все стадо оленье, теснясь, прошло </a:t>
            </a:r>
            <a:r>
              <a:rPr lang="ru-RU" b="1" i="1" dirty="0" smtClean="0"/>
              <a:t>прямо (частица) </a:t>
            </a:r>
            <a:r>
              <a:rPr lang="ru-RU" dirty="0" smtClean="0"/>
              <a:t>возле меня (Пришвин).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/>
              <a:t>Наречия с приставками следует отличать от местоимений с предлогами.</a:t>
            </a: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000" b="1" dirty="0" smtClean="0"/>
              <a:t>оттого – от того</a:t>
            </a:r>
          </a:p>
          <a:p>
            <a:r>
              <a:rPr lang="ru-RU" sz="3000" b="1" dirty="0"/>
              <a:t>о</a:t>
            </a:r>
            <a:r>
              <a:rPr lang="ru-RU" sz="3000" b="1" dirty="0" smtClean="0"/>
              <a:t>тчего – от чего</a:t>
            </a:r>
          </a:p>
          <a:p>
            <a:r>
              <a:rPr lang="ru-RU" sz="3000" b="1" smtClean="0"/>
              <a:t>почему </a:t>
            </a:r>
            <a:r>
              <a:rPr lang="ru-RU" sz="3000" b="1" dirty="0" smtClean="0"/>
              <a:t>– по чему</a:t>
            </a:r>
          </a:p>
          <a:p>
            <a:r>
              <a:rPr lang="ru-RU" sz="3000" b="1" dirty="0"/>
              <a:t>п</a:t>
            </a:r>
            <a:r>
              <a:rPr lang="ru-RU" sz="3000" b="1" dirty="0" smtClean="0"/>
              <a:t>отому – по тому</a:t>
            </a:r>
          </a:p>
          <a:p>
            <a:r>
              <a:rPr lang="ru-RU" sz="3000" b="1" dirty="0" smtClean="0"/>
              <a:t>поэтому – по этому</a:t>
            </a:r>
          </a:p>
          <a:p>
            <a:r>
              <a:rPr lang="ru-RU" sz="3000" b="1" dirty="0"/>
              <a:t>з</a:t>
            </a:r>
            <a:r>
              <a:rPr lang="ru-RU" sz="3000" b="1" dirty="0" smtClean="0"/>
              <a:t>атем – за тем, </a:t>
            </a:r>
          </a:p>
          <a:p>
            <a:pPr>
              <a:buNone/>
            </a:pPr>
            <a:r>
              <a:rPr lang="ru-RU" sz="3000" b="1" dirty="0" smtClean="0"/>
              <a:t>    вслед за тем</a:t>
            </a:r>
          </a:p>
          <a:p>
            <a:endParaRPr lang="ru-RU" sz="3000" b="1" dirty="0"/>
          </a:p>
        </p:txBody>
      </p:sp>
      <p:pic>
        <p:nvPicPr>
          <p:cNvPr id="4" name="Рисунок 3" descr="505770da0c6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14811" y="2071679"/>
            <a:ext cx="4190254" cy="3214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572</TotalTime>
  <Words>769</Words>
  <Application>Microsoft Office PowerPoint</Application>
  <PresentationFormat>Экран (4:3)</PresentationFormat>
  <Paragraphs>109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Отличие наречий от других частей речи</vt:lpstr>
      <vt:lpstr>Наречие.</vt:lpstr>
      <vt:lpstr>Синтаксическая роль наречия.</vt:lpstr>
      <vt:lpstr>Наречие.</vt:lpstr>
      <vt:lpstr>Отличие наречий от слов категории состояния.</vt:lpstr>
      <vt:lpstr>  Отличие наречий от союзов.  </vt:lpstr>
      <vt:lpstr>Наречия отличаются от предлогов.</vt:lpstr>
      <vt:lpstr>Отличие от частиц</vt:lpstr>
      <vt:lpstr>Наречия с приставками следует отличать от местоимений с предлогами.</vt:lpstr>
      <vt:lpstr>Местоимения с предлогами пишутся раздельно. Их можно заменить прилагательными или существительными.</vt:lpstr>
      <vt:lpstr>Почему так пишется? Объясни.</vt:lpstr>
      <vt:lpstr>Вывод:</vt:lpstr>
      <vt:lpstr>Наречия пишутся слитно, их можно заменить только наречиями.</vt:lpstr>
      <vt:lpstr>Раскройте скобки:</vt:lpstr>
      <vt:lpstr>Проверьте себя:</vt:lpstr>
      <vt:lpstr>Раскройте скобки:</vt:lpstr>
      <vt:lpstr>Проверьте себя:</vt:lpstr>
      <vt:lpstr>Источники: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Отличие наречий от других частей речи</dc:title>
  <dc:creator>Ольга</dc:creator>
  <cp:lastModifiedBy>ПК</cp:lastModifiedBy>
  <cp:revision>63</cp:revision>
  <dcterms:created xsi:type="dcterms:W3CDTF">2013-01-05T07:12:14Z</dcterms:created>
  <dcterms:modified xsi:type="dcterms:W3CDTF">2020-02-04T21:51:56Z</dcterms:modified>
</cp:coreProperties>
</file>