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3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70" r:id="rId9"/>
    <p:sldId id="264" r:id="rId10"/>
    <p:sldId id="265" r:id="rId11"/>
    <p:sldId id="266" r:id="rId12"/>
    <p:sldId id="261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2" d="100"/>
          <a:sy n="72" d="100"/>
        </p:scale>
        <p:origin x="96" y="-1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98AFBE-36C8-4290-94DF-DF027D10CD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319822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EC3CF-7310-46E5-AB91-7F75D1EF80B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FBF2E4-FEC0-4A20-8D38-E0C58638C20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A0211-0BFF-4329-A164-96104314426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D5169E-AEE9-4885-B93B-44F89239C5E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E92CA0-C2D6-4F39-A6D5-3DFD0E558F4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1A6AA-F3ED-48F2-B28A-4AD6072B85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034454-722C-4FAD-A6CF-495FC2BC2B1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7BD9B-7352-4FEB-BD4E-18DBFFB44F3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CB1219-C1C3-4178-9BFF-09A244506AA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2FCC3A-EE20-44D0-B68B-E9DA5D8F4D7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8CB147-2C28-4197-A491-3F46D190EC0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B5A2BEA-E0C0-4E05-AF3D-54993446F70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ransition spd="slow">
    <p:diamond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36838"/>
            <a:ext cx="6410325" cy="1511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Наречие </a:t>
            </a:r>
            <a:br>
              <a:rPr lang="ru-RU" alt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часть речи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263525" y="2276475"/>
            <a:ext cx="8629650" cy="4032250"/>
          </a:xfrm>
        </p:spPr>
        <p:txBody>
          <a:bodyPr>
            <a:normAutofit lnSpcReduction="10000"/>
          </a:bodyPr>
          <a:lstStyle/>
          <a:p>
            <a:pPr algn="just"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Проблему беженцев следует решать путём переговоров.</a:t>
            </a:r>
          </a:p>
          <a:p>
            <a:pPr algn="just" eaLnBrk="1" hangingPunct="1">
              <a:buFontTx/>
              <a:buNone/>
            </a:pPr>
            <a:endParaRPr lang="ru-RU" altLang="ru-RU" sz="3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пойдём напрямик, а вы идите окольным путём.</a:t>
            </a:r>
          </a:p>
          <a:p>
            <a:pPr algn="just" eaLnBrk="1" hangingPunct="1">
              <a:buFontTx/>
              <a:buNone/>
            </a:pPr>
            <a:endParaRPr lang="ru-RU" altLang="ru-RU" sz="3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 надо делать путём, а у тебя вечно какие-то фокусы!</a:t>
            </a:r>
          </a:p>
        </p:txBody>
      </p:sp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263524" y="692150"/>
            <a:ext cx="85233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контексту определите </a:t>
            </a:r>
            <a:r>
              <a:rPr lang="ru-RU" alt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частеречную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принадлежность грамматических омонимов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(существительное, наречие, предлог)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713"/>
            <a:ext cx="7477125" cy="133032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Разграничение </a:t>
            </a:r>
            <a:b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предлогов и наречий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19075" y="2349500"/>
            <a:ext cx="8101013" cy="4032250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стояла тишина.</a:t>
            </a:r>
          </a:p>
          <a:p>
            <a:pPr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расположились вокруг костра.</a:t>
            </a:r>
          </a:p>
          <a:p>
            <a:pPr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мешай слушать, после расскажешь.</a:t>
            </a:r>
          </a:p>
          <a:p>
            <a:pPr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отдыха мы отправились в путь.</a:t>
            </a:r>
          </a:p>
          <a:p>
            <a:pPr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Ходить вокруг да около.</a:t>
            </a:r>
          </a:p>
          <a:p>
            <a:pPr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остановился около шлагбаума.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752475"/>
            <a:ext cx="7319963" cy="10810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u="sng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Разграничение</a:t>
            </a:r>
            <a:br>
              <a:rPr lang="ru-RU" altLang="ru-RU" u="sng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u="sng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наречий и существительных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2133600"/>
            <a:ext cx="8853488" cy="4464050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Яблоня цветёт (когда?)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весной.</a:t>
            </a:r>
          </a:p>
          <a:p>
            <a:pPr algn="just" eaLnBrk="1" hangingPunct="1">
              <a:defRPr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(Вслед за чем?) Вслед за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наступит лето.</a:t>
            </a:r>
          </a:p>
          <a:p>
            <a:pPr algn="just" eaLnBrk="1" hangingPunct="1">
              <a:defRPr/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(когда?) пойдёт снег.</a:t>
            </a:r>
          </a:p>
          <a:p>
            <a:pPr algn="just" eaLnBrk="1" hangingPunct="1">
              <a:defRPr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бархатным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спускается на землю ночь.</a:t>
            </a:r>
          </a:p>
          <a:p>
            <a:pPr marL="0" indent="0" algn="just" eaLnBrk="1" hangingPunct="1">
              <a:buFont typeface="Arial" panose="020B0604020202020204" pitchFamily="34" charset="0"/>
              <a:buNone/>
              <a:defRPr/>
            </a:pP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None/>
              <a:defRPr/>
            </a:pPr>
            <a:r>
              <a:rPr lang="ru-RU" altLang="ru-RU" sz="2800" dirty="0" smtClean="0"/>
              <a:t>! </a:t>
            </a:r>
            <a:r>
              <a:rPr lang="ru-RU" altLang="ru-RU" sz="2800" i="1" u="sng" dirty="0" smtClean="0"/>
              <a:t>Существительное называет предмет, может иметь при себе определение и допускает постановку вопросов косвенных падежей.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7588250" cy="1143000"/>
          </a:xfrm>
        </p:spPr>
        <p:txBody>
          <a:bodyPr/>
          <a:lstStyle/>
          <a:p>
            <a:pPr algn="ctr" eaLnBrk="1" hangingPunct="1"/>
            <a:r>
              <a:rPr lang="ru-RU" altLang="ru-RU" sz="32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частеречную принадлежность слов: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0" y="2060575"/>
            <a:ext cx="9144000" cy="4797425"/>
          </a:xfrm>
        </p:spPr>
        <p:txBody>
          <a:bodyPr/>
          <a:lstStyle/>
          <a:p>
            <a:pPr algn="just"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Весенним </a:t>
            </a:r>
            <a:r>
              <a:rPr lang="ru-RU" alt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</a:t>
            </a:r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любуются те, кто рано встаёт. </a:t>
            </a:r>
          </a:p>
          <a:p>
            <a:pPr algn="just" eaLnBrk="1" hangingPunct="1"/>
            <a:r>
              <a:rPr lang="ru-RU" alt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</a:t>
            </a:r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сладко спится. </a:t>
            </a:r>
          </a:p>
          <a:p>
            <a:pPr algn="just"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каждым </a:t>
            </a:r>
            <a:r>
              <a:rPr lang="ru-RU" alt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становлюсь взрослее. </a:t>
            </a:r>
          </a:p>
          <a:p>
            <a:pPr algn="just" eaLnBrk="1" hangingPunct="1"/>
            <a:r>
              <a:rPr lang="ru-RU" alt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вся семья уходит на работу. </a:t>
            </a:r>
          </a:p>
          <a:p>
            <a:pPr algn="just"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Лошадь идёт </a:t>
            </a:r>
            <a:r>
              <a:rPr lang="ru-RU" alt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шагом. </a:t>
            </a:r>
          </a:p>
          <a:p>
            <a:pPr algn="just"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Наездник доволен </a:t>
            </a:r>
            <a:r>
              <a:rPr lang="ru-RU" alt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шагом </a:t>
            </a:r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лошади.</a:t>
            </a:r>
          </a:p>
          <a:p>
            <a:pPr algn="just" eaLnBrk="1" hangingPunct="1"/>
            <a:r>
              <a:rPr lang="ru-RU" alt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Зимой </a:t>
            </a:r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отправляюсь в Африку. </a:t>
            </a:r>
          </a:p>
          <a:p>
            <a:pPr algn="just" eaLnBrk="1" hangingPunct="1"/>
            <a:r>
              <a:rPr lang="ru-RU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перестаю восхищаться русской </a:t>
            </a:r>
            <a:r>
              <a:rPr lang="ru-RU" alt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зимой.          </a:t>
            </a:r>
            <a:r>
              <a:rPr lang="ru-RU" altLang="ru-RU" sz="2800" b="1" smtClean="0"/>
              <a:t>                                                        </a:t>
            </a:r>
            <a:endParaRPr lang="ru-RU" altLang="ru-RU" sz="2800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Разграничение </a:t>
            </a:r>
            <a:b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прилагательного и наречия: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379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179388" y="2133600"/>
            <a:ext cx="4067175" cy="2590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ru-RU" sz="3200" smtClean="0"/>
              <a:t>Называет признак предмета;</a:t>
            </a:r>
          </a:p>
          <a:p>
            <a:pPr eaLnBrk="1" hangingPunct="1"/>
            <a:r>
              <a:rPr lang="ru-RU" altLang="ru-RU" sz="3200" smtClean="0"/>
              <a:t>Зависит от существительного или местоимения.</a:t>
            </a:r>
          </a:p>
        </p:txBody>
      </p:sp>
      <p:sp>
        <p:nvSpPr>
          <p:cNvPr id="33796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5003800" y="2133600"/>
            <a:ext cx="3852863" cy="34417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ru-RU" sz="3200" smtClean="0"/>
              <a:t>Называет признак действия или признак признака;</a:t>
            </a:r>
          </a:p>
          <a:p>
            <a:pPr eaLnBrk="1" hangingPunct="1"/>
            <a:r>
              <a:rPr lang="ru-RU" altLang="ru-RU" sz="3200" smtClean="0"/>
              <a:t>Зависит от глагола или прилагательного.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52475"/>
            <a:ext cx="7885113" cy="1081088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 по колонкам:</a:t>
            </a:r>
            <a:br>
              <a:rPr lang="ru-RU" alt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+ наречие;      сущ., мест. + </a:t>
            </a:r>
            <a:r>
              <a:rPr lang="ru-RU" alt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прилагат</a:t>
            </a:r>
            <a:r>
              <a:rPr lang="ru-RU" alt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br>
              <a:rPr lang="ru-RU" alt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2060575"/>
            <a:ext cx="8928100" cy="4535488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заката дул ветер,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приторно, печально </a:t>
            </a: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пахло теплом пожарищ.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Лида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медленно </a:t>
            </a: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повернулась, встала боком.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насмешливо </a:t>
            </a: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осмотрел друга с головы до ног...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Лицо старшины было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непроницаемо.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черно </a:t>
            </a: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чисто, зеленовато </a:t>
            </a: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горят редкие мелкие звёзды.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это было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мучительно.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будем нашего героя звать этим именем.                   Оно звучит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приятно</a:t>
            </a: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107950" y="752475"/>
            <a:ext cx="7319963" cy="108108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 в примерах выделенные наречия употреблены в значении другой части речи. Какой?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2292350"/>
            <a:ext cx="8642350" cy="4305300"/>
          </a:xfrm>
        </p:spPr>
        <p:txBody>
          <a:bodyPr/>
          <a:lstStyle/>
          <a:p>
            <a:pPr algn="just">
              <a:lnSpc>
                <a:spcPct val="150000"/>
              </a:lnSpc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 повернулся и пошёл по ступенькам крыльца                      в пустой сруб дома, в никуда.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сердись, если то и дело придётся переноситься                 из сегодня в довоенное время.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изучения прошлого нельзя наметить дороги и                  в завтра.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107950" y="293688"/>
            <a:ext cx="576263" cy="57626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происхождение термина «Наречие»</a:t>
            </a:r>
          </a:p>
        </p:txBody>
      </p:sp>
      <p:pic>
        <p:nvPicPr>
          <p:cNvPr id="21507" name="Picture 7" descr="11-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4546" y="1571612"/>
            <a:ext cx="5026756" cy="4786346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400" smtClean="0"/>
              <a:t>	</a:t>
            </a:r>
            <a:r>
              <a:rPr lang="ru-RU" altLang="ru-RU" sz="4400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Наречие</a:t>
            </a:r>
            <a:r>
              <a:rPr lang="ru-RU" altLang="ru-RU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63525" y="2349500"/>
            <a:ext cx="6972300" cy="3746500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alt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самостоятельная;</a:t>
            </a:r>
          </a:p>
          <a:p>
            <a:pPr algn="just" eaLnBrk="1" hangingPunct="1">
              <a:defRPr/>
            </a:pPr>
            <a:r>
              <a:rPr lang="ru-RU" alt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неизменяемая часть речи;</a:t>
            </a:r>
          </a:p>
          <a:p>
            <a:pPr algn="just" eaLnBrk="1" hangingPunct="1">
              <a:defRPr/>
            </a:pPr>
            <a:r>
              <a:rPr lang="ru-RU" alt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обозначающая признак действия или признак признака.</a:t>
            </a:r>
          </a:p>
          <a:p>
            <a:pPr eaLnBrk="1" hangingPunct="1">
              <a:buFontTx/>
              <a:buNone/>
              <a:defRPr/>
            </a:pPr>
            <a:endParaRPr lang="ru-RU" altLang="ru-RU" sz="3600" i="1" dirty="0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052513"/>
            <a:ext cx="7272337" cy="515937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 высказывание</a:t>
            </a:r>
            <a:r>
              <a:rPr lang="ru-RU" altLang="ru-RU" u="sng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1989138"/>
            <a:ext cx="9144000" cy="475297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Наречие в предложении может зависеть от</a:t>
            </a:r>
          </a:p>
          <a:p>
            <a:pPr marL="0" eaLnBrk="1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глагола (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бежать быстро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marL="0" eaLnBrk="1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прилагательного (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надёжный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eaLnBrk="1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существительного (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 пешком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eaLnBrk="1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причастия (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читающий медленно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eaLnBrk="1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деепричастия (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смеясь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eaLnBrk="1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наречия (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совсем просто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eaLnBrk="1" hangingPunct="1">
              <a:defRPr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морфем наречия нет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окончания.</a:t>
            </a:r>
          </a:p>
          <a:p>
            <a:pPr eaLnBrk="1" hangingPunct="1">
              <a:defRPr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Отвечает на вопросы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где? куда? откуда? почему? зачем?  как? и др.</a:t>
            </a:r>
          </a:p>
          <a:p>
            <a:pPr eaLnBrk="1" hangingPunct="1">
              <a:defRPr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наречие чаще всего является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	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обстоятельством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образования наречий: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95288" y="1833563"/>
            <a:ext cx="3948112" cy="4497387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по-дружески –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громко – 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нелегко –	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трудно-претрудно –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вдвоём –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трижды –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вверх – 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летом – 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altLang="ru-RU" smtClean="0"/>
              <a:t> назло –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343400" y="1812925"/>
            <a:ext cx="3365500" cy="4497388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дружеский;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громкий;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легко;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трудно;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двое;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три;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верх;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лето;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/>
              <a:t>зло.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700" y="765175"/>
            <a:ext cx="7477125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2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современные наречия образовались </a:t>
            </a:r>
            <a:br>
              <a:rPr lang="ru-RU" altLang="ru-RU" sz="32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перечисленных устаревших слов?</a:t>
            </a:r>
            <a:br>
              <a:rPr lang="ru-RU" altLang="ru-RU" sz="32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95288" y="1763713"/>
            <a:ext cx="4602162" cy="4497387"/>
          </a:xfrm>
        </p:spPr>
        <p:txBody>
          <a:bodyPr>
            <a:normAutofit fontScale="85000" lnSpcReduction="20000"/>
          </a:bodyPr>
          <a:lstStyle/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«Дребезг» (осколок) -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«Утрь» (внутренность) – 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«Прек» (спор, запрет) – 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«Попых» (спех) – 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«Тло» (пол, почва) – 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«Бекрень» (бок) – 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«Изусть» (память) – 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«Ружь» (вид) – 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«Чек» (стража) – 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219700" y="1763713"/>
            <a:ext cx="2430463" cy="4497387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дребезг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нутрь;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прек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попых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тл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бекрень;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изусть;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руж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чек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defRPr/>
            </a:pPr>
            <a:endParaRPr lang="ru-RU" altLang="ru-RU" dirty="0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3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3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idx="1"/>
          </p:nvPr>
        </p:nvSpPr>
        <p:spPr>
          <a:xfrm>
            <a:off x="0" y="1844675"/>
            <a:ext cx="8964613" cy="5013325"/>
          </a:xfrm>
        </p:spPr>
        <p:txBody>
          <a:bodyPr>
            <a:normAutofit lnSpcReduction="10000"/>
          </a:bodyPr>
          <a:lstStyle/>
          <a:p>
            <a:pPr indent="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Изредка вдоль дороги тянулась рожь. Она созрела уже, стояла недвижно, нежно светлея в темноте. Склонившиеся колосья слабо касались моих сапог и рук. Воздух был тёпел и чист; сильно мерцали звёзды; пахло сеном и пылью и изредка горьковатой свежестью ночных лугов; за рекой, за лесными далями слабо полыхали зарницы...</a:t>
            </a:r>
          </a:p>
          <a:p>
            <a:pPr indent="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Хорошо думается  в такие минуты, вспоминается вдруг далёкое и забытое, обступают тесным кругом когда-то знакомые и родные лица, и мечты сладко теснят грудь. Мало-помалу начинает казаться, что всё это уже было когда-то. </a:t>
            </a:r>
            <a:endParaRPr lang="ru-RU" altLang="ru-RU" sz="2700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611188" y="644525"/>
            <a:ext cx="6702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600" i="1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из текста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600" i="1">
                <a:latin typeface="Times New Roman" panose="02020603050405020304" pitchFamily="18" charset="0"/>
                <a:cs typeface="Times New Roman" panose="02020603050405020304" pitchFamily="18" charset="0"/>
              </a:rPr>
              <a:t>все словосочетания с наречиями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idx="1"/>
          </p:nvPr>
        </p:nvSpPr>
        <p:spPr>
          <a:xfrm>
            <a:off x="0" y="1844675"/>
            <a:ext cx="8964613" cy="5013325"/>
          </a:xfrm>
        </p:spPr>
        <p:txBody>
          <a:bodyPr>
            <a:normAutofit lnSpcReduction="10000"/>
          </a:bodyPr>
          <a:lstStyle/>
          <a:p>
            <a:pPr indent="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Изредка вдоль дороги тянулась рожь. Она созрела уже, стояла недвижно, нежно светлея в темноте. Склонившиеся колосья слабо касались моих сапог и рук. Воздух был тёпел и чист; сильно мерцали звёзды; пахло сеном и пылью и изредка горьковатой свежестью ночных лугов; за рекой, за лесными далями слабо полыхали зарницы...</a:t>
            </a:r>
          </a:p>
          <a:p>
            <a:pPr indent="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Хорошо думается  в такие минуты, вспоминается вдруг далёкое и забытое, обступают тесным кругом когда-то знакомые и родные лица, и мечты сладко теснят грудь. Мало-помалу начинает казаться, что всё это уже было когда-то</a:t>
            </a:r>
            <a:r>
              <a:rPr lang="ru-RU" altLang="ru-RU" sz="27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7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611188" y="644525"/>
            <a:ext cx="6702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600" i="1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из текста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600" i="1">
                <a:latin typeface="Times New Roman" panose="02020603050405020304" pitchFamily="18" charset="0"/>
                <a:cs typeface="Times New Roman" panose="02020603050405020304" pitchFamily="18" charset="0"/>
              </a:rPr>
              <a:t>все словосочетания с наречиями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752475"/>
            <a:ext cx="7319963" cy="10810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Наречие и случаи </a:t>
            </a:r>
            <a:br>
              <a:rPr lang="ru-RU" alt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грамматической омонимии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205038"/>
            <a:ext cx="8640763" cy="4652962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altLang="ru-RU" sz="2800" dirty="0" err="1" smtClean="0"/>
              <a:t>Омоформы</a:t>
            </a:r>
            <a:r>
              <a:rPr lang="ru-RU" altLang="ru-RU" sz="2800" dirty="0" smtClean="0"/>
              <a:t> (грамматические омонимы) -  слова разных частей речи, совпадающие по написанию и звучанию в одной из форм.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3600" i="1" dirty="0" smtClean="0"/>
              <a:t>	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туманные дали (сущ. во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мн.ч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дали карандаш (глаг.)</a:t>
            </a:r>
          </a:p>
          <a:p>
            <a:pPr algn="ctr" eaLnBrk="1" hangingPunct="1">
              <a:buFontTx/>
              <a:buNone/>
              <a:defRPr/>
            </a:pPr>
            <a:endParaRPr lang="ru-RU" altLang="ru-RU" sz="1000" i="1" dirty="0" smtClean="0"/>
          </a:p>
          <a:p>
            <a:pPr algn="ctr" eaLnBrk="1" hangingPunct="1">
              <a:buFontTx/>
              <a:buNone/>
              <a:defRPr/>
            </a:pPr>
            <a:r>
              <a:rPr lang="ru-RU" altLang="ru-RU" sz="2800" b="1" u="sng" dirty="0" smtClean="0"/>
              <a:t>Приёмы разграничения:</a:t>
            </a:r>
          </a:p>
          <a:p>
            <a:pPr algn="ctr" eaLnBrk="1" hangingPunct="1">
              <a:buFontTx/>
              <a:buChar char="-"/>
              <a:defRPr/>
            </a:pPr>
            <a:r>
              <a:rPr lang="ru-RU" altLang="ru-RU" sz="2800" dirty="0" smtClean="0"/>
              <a:t>подбор синонимов;</a:t>
            </a:r>
          </a:p>
          <a:p>
            <a:pPr algn="ctr" eaLnBrk="1" hangingPunct="1">
              <a:buFontTx/>
              <a:buChar char="-"/>
              <a:defRPr/>
            </a:pPr>
            <a:r>
              <a:rPr lang="ru-RU" altLang="ru-RU" sz="2800" dirty="0" smtClean="0"/>
              <a:t>постановка вопроса.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716</Words>
  <Application>Microsoft Office PowerPoint</Application>
  <PresentationFormat>Экран (4:3)</PresentationFormat>
  <Paragraphs>121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Наречие  как часть речи</vt:lpstr>
      <vt:lpstr>Объясните происхождение термина «Наречие»</vt:lpstr>
      <vt:lpstr> Наречие – это</vt:lpstr>
      <vt:lpstr>Продолжите высказывание:</vt:lpstr>
      <vt:lpstr>Способы образования наречий:</vt:lpstr>
      <vt:lpstr>Какие современные наречия образовались  от перечисленных устаревших слов? </vt:lpstr>
      <vt:lpstr>Слайд 7</vt:lpstr>
      <vt:lpstr>Слайд 8</vt:lpstr>
      <vt:lpstr>Наречие и случаи  грамматической омонимии</vt:lpstr>
      <vt:lpstr>Слайд 10</vt:lpstr>
      <vt:lpstr>Разграничение  предлогов и наречий</vt:lpstr>
      <vt:lpstr>Разграничение  наречий и существительных</vt:lpstr>
      <vt:lpstr>Определите частеречную принадлежность слов:</vt:lpstr>
      <vt:lpstr>Разграничение  прилагательного и наречия: </vt:lpstr>
      <vt:lpstr>Распределите по колонкам: глагол + наречие;      сущ., мест. + прилагат.    </vt:lpstr>
      <vt:lpstr>Докажите, что в примерах выделенные наречия употреблены в значении другой части речи. Какой?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Наречие  как часть речи</dc:title>
  <dc:creator>Ира</dc:creator>
  <cp:lastModifiedBy>Пользователь 12</cp:lastModifiedBy>
  <cp:revision>20</cp:revision>
  <dcterms:created xsi:type="dcterms:W3CDTF">2009-01-12T22:01:51Z</dcterms:created>
  <dcterms:modified xsi:type="dcterms:W3CDTF">2023-01-10T08:18:40Z</dcterms:modified>
</cp:coreProperties>
</file>