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C89CD-7E77-4DE5-94CB-3091B69FDDE9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8D353F-F658-4AA7-B849-95A44DFF8CC1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0%D1%81%D1%81%D0%B0" TargetMode="External"/><Relationship Id="rId2" Type="http://schemas.openxmlformats.org/officeDocument/2006/relationships/hyperlink" Target="https://ru.wikipedia.org/wiki/%D0%95%D0%B4%D0%B8%D0%BD%D0%B8%D1%86%D0%B0_%D0%B8%D0%B7%D0%BC%D0%B5%D1%80%D0%B5%D0%BD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8%D0%BB%D0%BE%D0%B3%D1%80%D0%B0%D0%BC%D0%BC" TargetMode="External"/><Relationship Id="rId5" Type="http://schemas.openxmlformats.org/officeDocument/2006/relationships/hyperlink" Target="https://ru.wikipedia.org/wiki/1899_%D0%B3%D0%BE%D0%B4" TargetMode="External"/><Relationship Id="rId4" Type="http://schemas.openxmlformats.org/officeDocument/2006/relationships/hyperlink" Target="https://ru.wikipedia.org/wiki/%D0%A0%D1%83%D1%81%D1%81%D0%BA%D0%B0%D1%8F_%D1%81%D0%B8%D1%81%D1%82%D0%B5%D0%BC%D0%B0_%D0%BC%D0%B5%D1%8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Мягкий знак на конце и в середине числительных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в 6 классе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Спишите </a:t>
            </a:r>
            <a:r>
              <a:rPr lang="ru-RU" sz="3100" dirty="0" smtClean="0"/>
              <a:t>и обозначьте орфограммы в числительных, заменяя их словами.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276872"/>
            <a:ext cx="8229600" cy="4937760"/>
          </a:xfrm>
        </p:spPr>
        <p:txBody>
          <a:bodyPr>
            <a:normAutofit/>
          </a:bodyPr>
          <a:lstStyle/>
          <a:p>
            <a:r>
              <a:rPr lang="ru-RU" sz="3600" i="1" dirty="0" smtClean="0"/>
              <a:t>Наибольшая </a:t>
            </a:r>
            <a:r>
              <a:rPr lang="ru-RU" sz="3600" i="1" dirty="0"/>
              <a:t>глубина Балтийского моря – 459 метров, Азовского – 14 метров. Выходили 12 молодцев, выносили 52 сокола, выпускали 365 лебедей. Верблюды и лошади живут 20 лет, слон – лет 80.</a:t>
            </a:r>
            <a:endParaRPr lang="ru-RU" sz="3600" dirty="0"/>
          </a:p>
          <a:p>
            <a:pPr>
              <a:buNone/>
            </a:pP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Прочитайте пословицы, выпишите числительные и объясните их написание.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229600" cy="3625857"/>
          </a:xfrm>
        </p:spPr>
        <p:txBody>
          <a:bodyPr>
            <a:noAutofit/>
          </a:bodyPr>
          <a:lstStyle/>
          <a:p>
            <a:r>
              <a:rPr lang="ru-RU" sz="3600" i="1" dirty="0" smtClean="0"/>
              <a:t>Человек 60 лет живёт, а 30 из них спит. У другого видит 7 недостатков, а у себя 10 не замечает. Чем 50 пустых слов, лучше одно веское. Когда беда пройдёт и всё уймётся, тотчас 500 советчиков найдётся.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Домашнее задание: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/>
              <a:t>) упр.353,  355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 </a:t>
            </a:r>
            <a:r>
              <a:rPr lang="ru-RU" dirty="0" smtClean="0"/>
              <a:t>ИНДИВИДУАЛЬНО.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Запишите </a:t>
            </a:r>
            <a:r>
              <a:rPr lang="ru-RU" dirty="0"/>
              <a:t>названия старинных мер длины, фразеологические  обороты, в  которых они встречаются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3) п. 61. Правило.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Цели урока:</a:t>
            </a:r>
            <a:endParaRPr lang="ru-RU" dirty="0"/>
          </a:p>
          <a:p>
            <a:r>
              <a:rPr lang="ru-RU" dirty="0"/>
              <a:t>познакомить учащихся с орфографическим правилом «Мягкий знак на конце и в середине числительных», сформировать умение применять его при написании числительных; повторить  правописания мягкого знака в других частях речи.</a:t>
            </a:r>
          </a:p>
          <a:p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Письмо по памяти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>
                <a:solidFill>
                  <a:srgbClr val="7030A0"/>
                </a:solidFill>
              </a:rPr>
              <a:t>Жил на свете муравей</a:t>
            </a:r>
            <a:endParaRPr lang="ru-RU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i="1" dirty="0">
                <a:solidFill>
                  <a:srgbClr val="7030A0"/>
                </a:solidFill>
              </a:rPr>
              <a:t>В чёрной шапке до бровей!</a:t>
            </a:r>
            <a:endParaRPr lang="ru-RU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i="1" dirty="0">
                <a:solidFill>
                  <a:srgbClr val="7030A0"/>
                </a:solidFill>
              </a:rPr>
              <a:t>Он держал в своей квартире </a:t>
            </a:r>
            <a:endParaRPr lang="ru-RU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i="1" dirty="0">
                <a:solidFill>
                  <a:srgbClr val="7030A0"/>
                </a:solidFill>
              </a:rPr>
              <a:t>Двадцать две пудовых гири.</a:t>
            </a:r>
            <a:endParaRPr lang="ru-RU" dirty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sz="2600" b="1" dirty="0" smtClean="0"/>
              <a:t>Найдите </a:t>
            </a:r>
            <a:r>
              <a:rPr lang="ru-RU" sz="2600" b="1" dirty="0"/>
              <a:t>числительное. Что это за часть речи?</a:t>
            </a:r>
            <a:endParaRPr lang="ru-RU" sz="2600" dirty="0"/>
          </a:p>
          <a:p>
            <a:r>
              <a:rPr lang="ru-RU" sz="2600" b="1" dirty="0" smtClean="0"/>
              <a:t>Какие </a:t>
            </a:r>
            <a:r>
              <a:rPr lang="ru-RU" sz="2600" b="1" dirty="0"/>
              <a:t>разряды числительных вы знаете? Каковы они по структуре?</a:t>
            </a:r>
            <a:endParaRPr lang="ru-RU" sz="2600" dirty="0"/>
          </a:p>
          <a:p>
            <a:r>
              <a:rPr lang="ru-RU" sz="2600" b="1" dirty="0" smtClean="0"/>
              <a:t>Охарактеризуйте </a:t>
            </a:r>
            <a:r>
              <a:rPr lang="ru-RU" sz="2600" b="1" dirty="0"/>
              <a:t>данное  числительное.</a:t>
            </a:r>
            <a:endParaRPr lang="ru-RU" sz="26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 истории языка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Пуд</a:t>
            </a:r>
            <a:r>
              <a:rPr lang="ru-RU" dirty="0"/>
              <a:t> — </a:t>
            </a:r>
            <a:r>
              <a:rPr lang="ru-RU" i="1" dirty="0"/>
              <a:t>устаревшая </a:t>
            </a:r>
            <a:r>
              <a:rPr lang="ru-RU" i="1" u="sng" dirty="0">
                <a:hlinkClick r:id="rId2" tooltip="Единица измерения"/>
              </a:rPr>
              <a:t>единица измерения</a:t>
            </a:r>
            <a:r>
              <a:rPr lang="ru-RU" i="1" dirty="0"/>
              <a:t> </a:t>
            </a:r>
            <a:r>
              <a:rPr lang="ru-RU" i="1" u="sng" dirty="0">
                <a:hlinkClick r:id="rId3" tooltip="Масса"/>
              </a:rPr>
              <a:t>массы</a:t>
            </a:r>
            <a:r>
              <a:rPr lang="ru-RU" i="1" dirty="0"/>
              <a:t> </a:t>
            </a:r>
            <a:r>
              <a:rPr lang="ru-RU" i="1" u="sng" dirty="0">
                <a:hlinkClick r:id="rId4" tooltip="Русская система мер"/>
              </a:rPr>
              <a:t>русской системы мер</a:t>
            </a:r>
            <a:r>
              <a:rPr lang="ru-RU" i="1" dirty="0"/>
              <a:t>. С </a:t>
            </a:r>
            <a:r>
              <a:rPr lang="ru-RU" i="1" u="sng" dirty="0">
                <a:hlinkClick r:id="rId5" tooltip="1899 год"/>
              </a:rPr>
              <a:t>1899 года</a:t>
            </a:r>
            <a:r>
              <a:rPr lang="ru-RU" i="1" dirty="0"/>
              <a:t>, в соответствии с «Положением о мерах и весах 1899 года», один пуд был эффективно приравнен к 16,3804964 </a:t>
            </a:r>
            <a:r>
              <a:rPr lang="ru-RU" i="1" u="sng" dirty="0" smtClean="0">
                <a:hlinkClick r:id="rId6" tooltip="Килограмм"/>
              </a:rPr>
              <a:t>кг</a:t>
            </a:r>
            <a:r>
              <a:rPr lang="ru-RU" i="1" u="sng" dirty="0" smtClean="0"/>
              <a:t>.</a:t>
            </a:r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 Он </a:t>
            </a:r>
            <a:r>
              <a:rPr lang="ru-RU" b="1" i="1" dirty="0"/>
              <a:t>держал в своей квартире </a:t>
            </a:r>
            <a:endParaRPr lang="ru-RU" b="1" dirty="0"/>
          </a:p>
          <a:p>
            <a:pPr>
              <a:buNone/>
            </a:pPr>
            <a:r>
              <a:rPr lang="ru-RU" b="1" i="1" dirty="0" smtClean="0"/>
              <a:t>      Двадцать </a:t>
            </a:r>
            <a:r>
              <a:rPr lang="ru-RU" b="1" i="1" dirty="0"/>
              <a:t>две пудовых гири.</a:t>
            </a:r>
            <a:endParaRPr lang="ru-RU" b="1" dirty="0"/>
          </a:p>
          <a:p>
            <a:pPr>
              <a:buNone/>
            </a:pPr>
            <a:r>
              <a:rPr lang="ru-RU" b="1" dirty="0"/>
              <a:t> </a:t>
            </a:r>
          </a:p>
          <a:p>
            <a:endParaRPr lang="ru-RU" i="1" u="sng" dirty="0" smtClean="0"/>
          </a:p>
          <a:p>
            <a:r>
              <a:rPr lang="ru-RU" b="1" i="1" dirty="0"/>
              <a:t>Пядь – </a:t>
            </a:r>
            <a:r>
              <a:rPr lang="ru-RU" i="1" dirty="0"/>
              <a:t>древнерусская мера длины (17-18 см), равная расстоянию между концами растянутых пальцев (большого и  указательного).</a:t>
            </a:r>
            <a:endParaRPr lang="ru-RU" dirty="0"/>
          </a:p>
          <a:p>
            <a:pPr>
              <a:buNone/>
            </a:pPr>
            <a:r>
              <a:rPr lang="ru-RU" b="1" dirty="0" smtClean="0"/>
              <a:t>      Не </a:t>
            </a:r>
            <a:r>
              <a:rPr lang="ru-RU" b="1" dirty="0"/>
              <a:t>отдадим ни пяди земли!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Словарная работа (нестандартное представление слов)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</a:t>
            </a:r>
            <a:r>
              <a:rPr lang="ru-RU" dirty="0"/>
              <a:t>) целое число, следующее сразу за десятком </a:t>
            </a:r>
            <a:r>
              <a:rPr lang="ru-RU" b="1" i="1" dirty="0" smtClean="0"/>
              <a:t>;</a:t>
            </a:r>
            <a:endParaRPr lang="ru-RU" dirty="0"/>
          </a:p>
          <a:p>
            <a:r>
              <a:rPr lang="ru-RU" dirty="0"/>
              <a:t>б) наименьшая единица измерения </a:t>
            </a:r>
            <a:r>
              <a:rPr lang="ru-RU" dirty="0" smtClean="0"/>
              <a:t>времени</a:t>
            </a:r>
            <a:r>
              <a:rPr lang="ru-RU" b="1" i="1" dirty="0" smtClean="0"/>
              <a:t>;</a:t>
            </a:r>
            <a:endParaRPr lang="ru-RU" dirty="0"/>
          </a:p>
          <a:p>
            <a:r>
              <a:rPr lang="ru-RU" dirty="0"/>
              <a:t>в) промежуток времени в 10 дней, третья часть </a:t>
            </a:r>
            <a:r>
              <a:rPr lang="ru-RU" dirty="0" smtClean="0"/>
              <a:t>месяца;</a:t>
            </a:r>
            <a:endParaRPr lang="ru-RU" dirty="0"/>
          </a:p>
          <a:p>
            <a:r>
              <a:rPr lang="ru-RU" dirty="0"/>
              <a:t>г) четвёртая часть отчётного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Одиннадцать, </a:t>
            </a:r>
            <a:endParaRPr lang="ru-RU" b="1" dirty="0" smtClean="0"/>
          </a:p>
          <a:p>
            <a:r>
              <a:rPr lang="ru-RU" b="1" dirty="0" smtClean="0"/>
              <a:t>секунда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smtClean="0"/>
              <a:t>декада</a:t>
            </a:r>
            <a:r>
              <a:rPr lang="ru-RU" b="1" dirty="0"/>
              <a:t>, </a:t>
            </a:r>
            <a:endParaRPr lang="ru-RU" b="1" dirty="0" smtClean="0"/>
          </a:p>
          <a:p>
            <a:r>
              <a:rPr lang="ru-RU" b="1" dirty="0" smtClean="0"/>
              <a:t>квартал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Тестовое задание.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endParaRPr lang="ru-RU" dirty="0"/>
          </a:p>
          <a:p>
            <a:r>
              <a:rPr lang="ru-RU" dirty="0"/>
              <a:t>В словах какого ряда не пишется мягкий знак и почему?</a:t>
            </a:r>
          </a:p>
          <a:p>
            <a:r>
              <a:rPr lang="ru-RU" dirty="0" smtClean="0"/>
              <a:t> </a:t>
            </a:r>
            <a:r>
              <a:rPr lang="ru-RU" dirty="0"/>
              <a:t>Укажите ряд, где пишется мягкий знак в середине слова.</a:t>
            </a:r>
          </a:p>
          <a:p>
            <a:r>
              <a:rPr lang="ru-RU" dirty="0"/>
              <a:t>Назовите ряд, где мягкий знак пишется на конце слова для обозначения мягкости согласных. Есть ли числительные среди слов этого ряда</a:t>
            </a:r>
            <a:r>
              <a:rPr lang="ru-RU" dirty="0" smtClean="0"/>
              <a:t>?</a:t>
            </a:r>
          </a:p>
          <a:p>
            <a:endParaRPr lang="ru-RU" dirty="0"/>
          </a:p>
          <a:p>
            <a:pPr>
              <a:buNone/>
            </a:pPr>
            <a:r>
              <a:rPr lang="ru-RU" sz="4000" i="1" dirty="0"/>
              <a:t>а) </a:t>
            </a:r>
            <a:r>
              <a:rPr lang="ru-RU" sz="4000" i="1" dirty="0" err="1"/>
              <a:t>трост</a:t>
            </a:r>
            <a:r>
              <a:rPr lang="ru-RU" sz="4000" i="1" dirty="0"/>
              <a:t>…, </a:t>
            </a:r>
            <a:r>
              <a:rPr lang="ru-RU" sz="4000" i="1" dirty="0" err="1"/>
              <a:t>восем</a:t>
            </a:r>
            <a:r>
              <a:rPr lang="ru-RU" sz="4000" i="1" dirty="0"/>
              <a:t>…, </a:t>
            </a:r>
            <a:r>
              <a:rPr lang="ru-RU" sz="4000" i="1" dirty="0" err="1"/>
              <a:t>двадцат</a:t>
            </a:r>
            <a:r>
              <a:rPr lang="ru-RU" sz="4000" i="1" dirty="0"/>
              <a:t>…</a:t>
            </a:r>
          </a:p>
          <a:p>
            <a:pPr>
              <a:buNone/>
            </a:pPr>
            <a:r>
              <a:rPr lang="ru-RU" sz="4000" i="1" dirty="0"/>
              <a:t>б) </a:t>
            </a:r>
            <a:r>
              <a:rPr lang="ru-RU" sz="4000" i="1" dirty="0" err="1"/>
              <a:t>булоч</a:t>
            </a:r>
            <a:r>
              <a:rPr lang="ru-RU" sz="4000" i="1" dirty="0"/>
              <a:t>…</a:t>
            </a:r>
            <a:r>
              <a:rPr lang="ru-RU" sz="4000" i="1" dirty="0" err="1"/>
              <a:t>ная</a:t>
            </a:r>
            <a:r>
              <a:rPr lang="ru-RU" sz="4000" i="1" dirty="0"/>
              <a:t>, смен…</a:t>
            </a:r>
            <a:r>
              <a:rPr lang="ru-RU" sz="4000" i="1" dirty="0" err="1"/>
              <a:t>щик</a:t>
            </a:r>
            <a:r>
              <a:rPr lang="ru-RU" sz="4000" i="1" dirty="0"/>
              <a:t>, </a:t>
            </a:r>
            <a:r>
              <a:rPr lang="ru-RU" sz="4000" i="1" dirty="0" err="1"/>
              <a:t>печ</a:t>
            </a:r>
            <a:r>
              <a:rPr lang="ru-RU" sz="4000" i="1" dirty="0"/>
              <a:t>…ник</a:t>
            </a:r>
          </a:p>
          <a:p>
            <a:pPr>
              <a:buNone/>
            </a:pPr>
            <a:r>
              <a:rPr lang="ru-RU" sz="4000" i="1" dirty="0"/>
              <a:t>в) мел…кнут, стекол…</a:t>
            </a:r>
            <a:r>
              <a:rPr lang="ru-RU" sz="4000" i="1" dirty="0" err="1"/>
              <a:t>щик</a:t>
            </a:r>
            <a:r>
              <a:rPr lang="ru-RU" sz="4000" i="1" dirty="0"/>
              <a:t>, мен…</a:t>
            </a:r>
            <a:r>
              <a:rPr lang="ru-RU" sz="4000" i="1" dirty="0" err="1"/>
              <a:t>ше</a:t>
            </a:r>
            <a:endParaRPr lang="ru-RU" sz="4000" i="1" dirty="0"/>
          </a:p>
          <a:p>
            <a:endParaRPr lang="ru-RU" sz="4000" i="1" dirty="0"/>
          </a:p>
          <a:p>
            <a:r>
              <a:rPr lang="ru-RU" b="1" dirty="0"/>
              <a:t>Выполните упр. 352. ВСПОМНИТЕ условия написания </a:t>
            </a:r>
            <a:r>
              <a:rPr lang="ru-RU" b="1" dirty="0" err="1"/>
              <a:t>ь</a:t>
            </a:r>
            <a:r>
              <a:rPr lang="ru-RU" b="1" dirty="0"/>
              <a:t> 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Правописание мягкого знака на конце и в середине числительных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Правило 1.</a:t>
            </a:r>
            <a:r>
              <a:rPr lang="ru-RU" dirty="0"/>
              <a:t> </a:t>
            </a:r>
            <a:r>
              <a:rPr lang="ru-RU" i="1" dirty="0"/>
              <a:t>В числительных от пяти до двадцати и в числительном тридцать на конце пишется мягкий знак, как и в существительных на мягкие согласные.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b="1" i="1" dirty="0"/>
              <a:t>Правило 2.</a:t>
            </a:r>
            <a:r>
              <a:rPr lang="ru-RU" i="1" dirty="0"/>
              <a:t> В середине числительных пятнадцать, шестнадцать, семнадцать, восемнадцать и девятнадцать мягкий знак не пишется.</a:t>
            </a:r>
            <a:endParaRPr lang="ru-RU" dirty="0"/>
          </a:p>
          <a:p>
            <a:r>
              <a:rPr lang="ru-RU" b="1" dirty="0" smtClean="0"/>
              <a:t>Правило 3.</a:t>
            </a:r>
            <a:r>
              <a:rPr lang="ru-RU" dirty="0" smtClean="0"/>
              <a:t> (</a:t>
            </a:r>
            <a:r>
              <a:rPr lang="ru-RU" b="1" dirty="0" smtClean="0"/>
              <a:t>сформулируйте с помощью учебника)- стр.148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Составление таблицы и заполнение её примерами.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                                                   Пиши  </a:t>
            </a:r>
            <a:r>
              <a:rPr lang="ru-RU" sz="4000" dirty="0" err="1">
                <a:solidFill>
                  <a:srgbClr val="C00000"/>
                </a:solidFill>
              </a:rPr>
              <a:t>ь</a:t>
            </a:r>
            <a:endParaRPr lang="ru-RU" sz="4000" dirty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  <a:p>
            <a:r>
              <a:rPr lang="ru-RU" b="1" dirty="0"/>
              <a:t>На конце числительных от пяти до</a:t>
            </a:r>
          </a:p>
          <a:p>
            <a:pPr>
              <a:buNone/>
            </a:pPr>
            <a:r>
              <a:rPr lang="ru-RU" b="1" dirty="0" smtClean="0"/>
              <a:t>      двадцати </a:t>
            </a:r>
            <a:r>
              <a:rPr lang="ru-RU" b="1" dirty="0"/>
              <a:t>и в числительном тридцать</a:t>
            </a:r>
          </a:p>
          <a:p>
            <a:r>
              <a:rPr lang="ru-RU" b="1" dirty="0"/>
              <a:t>В середине числительных от пятидесяти</a:t>
            </a:r>
          </a:p>
          <a:p>
            <a:pPr>
              <a:buNone/>
            </a:pPr>
            <a:r>
              <a:rPr lang="ru-RU" b="1" dirty="0" smtClean="0"/>
              <a:t>      </a:t>
            </a:r>
            <a:r>
              <a:rPr lang="ru-RU" b="1" dirty="0"/>
              <a:t>до восьмидесяти, от пятисот до девятисот</a:t>
            </a:r>
          </a:p>
          <a:p>
            <a:pPr>
              <a:buNone/>
            </a:pPr>
            <a:r>
              <a:rPr lang="ru-RU" b="1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i="1" dirty="0"/>
              <a:t>Восемь, одиннадцать, шестьдесят четыре, семьдесят один, тридцать, семнадцать, девятьсот двенадцать, восемнадцать, двадцать, пятьсот пятьдесят пять, пятнадцать, восемьсот одиннадцать, четырнадцать.</a:t>
            </a:r>
            <a:endParaRPr lang="ru-RU" dirty="0"/>
          </a:p>
          <a:p>
            <a:r>
              <a:rPr lang="ru-RU" b="1" i="1" dirty="0"/>
              <a:t>Дополните таблицу примерами из упр. 354!!!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1493</TotalTime>
  <Words>403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Мягкий знак на конце и в середине числительных </vt:lpstr>
      <vt:lpstr>Презентация PowerPoint</vt:lpstr>
      <vt:lpstr>Письмо по памяти</vt:lpstr>
      <vt:lpstr>Из истории языка</vt:lpstr>
      <vt:lpstr>Словарная работа (нестандартное представление слов)</vt:lpstr>
      <vt:lpstr>Презентация PowerPoint</vt:lpstr>
      <vt:lpstr>Тестовое задание.  </vt:lpstr>
      <vt:lpstr>Правописание мягкого знака на конце и в середине числительных </vt:lpstr>
      <vt:lpstr>Составление таблицы и заполнение её примерами. </vt:lpstr>
      <vt:lpstr>   Спишите и обозначьте орфограммы в числительных, заменяя их словами. </vt:lpstr>
      <vt:lpstr>Прочитайте пословицы, выпишите числительные и объясните их написание.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Мягкий знак на конце и в середине числительных </dc:title>
  <dc:creator>I`m</dc:creator>
  <cp:lastModifiedBy>ПК</cp:lastModifiedBy>
  <cp:revision>6</cp:revision>
  <dcterms:created xsi:type="dcterms:W3CDTF">2015-04-05T07:42:00Z</dcterms:created>
  <dcterms:modified xsi:type="dcterms:W3CDTF">2021-02-11T00:46:49Z</dcterms:modified>
</cp:coreProperties>
</file>