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256" r:id="rId2"/>
    <p:sldId id="261" r:id="rId3"/>
    <p:sldId id="278" r:id="rId4"/>
    <p:sldId id="279" r:id="rId5"/>
    <p:sldId id="281" r:id="rId6"/>
    <p:sldId id="282" r:id="rId7"/>
    <p:sldId id="262" r:id="rId8"/>
    <p:sldId id="263" r:id="rId9"/>
    <p:sldId id="265" r:id="rId10"/>
    <p:sldId id="264" r:id="rId11"/>
    <p:sldId id="287" r:id="rId12"/>
    <p:sldId id="273" r:id="rId13"/>
    <p:sldId id="284" r:id="rId14"/>
    <p:sldId id="286" r:id="rId15"/>
    <p:sldId id="274" r:id="rId16"/>
    <p:sldId id="267" r:id="rId17"/>
    <p:sldId id="268" r:id="rId18"/>
    <p:sldId id="266" r:id="rId19"/>
    <p:sldId id="269" r:id="rId20"/>
    <p:sldId id="270" r:id="rId21"/>
    <p:sldId id="271" r:id="rId22"/>
    <p:sldId id="272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14" autoAdjust="0"/>
    <p:restoredTop sz="90929"/>
  </p:normalViewPr>
  <p:slideViewPr>
    <p:cSldViewPr>
      <p:cViewPr varScale="1">
        <p:scale>
          <a:sx n="57" d="100"/>
          <a:sy n="57" d="100"/>
        </p:scale>
        <p:origin x="-8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9AD6B26-808B-4E71-8E98-43A3DBFAE903}" type="datetimeFigureOut">
              <a:rPr lang="ru-RU"/>
              <a:pPr>
                <a:defRPr/>
              </a:pPr>
              <a:t>18.01.2015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E8B00C-21F8-4BBB-AA29-F8E54F373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0C0FD-D1C6-402D-A5AA-454B73F02819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0" y="0"/>
            <a:ext cx="9178925" cy="6924675"/>
            <a:chOff x="-20" y="0"/>
            <a:chExt cx="5782" cy="4362"/>
          </a:xfrm>
        </p:grpSpPr>
        <p:sp>
          <p:nvSpPr>
            <p:cNvPr id="5" name="Rectangle 3" descr="Stonbk"/>
            <p:cNvSpPr>
              <a:spLocks noChangeArrowheads="1"/>
            </p:cNvSpPr>
            <p:nvPr userDrawn="1"/>
          </p:nvSpPr>
          <p:spPr bwMode="white">
            <a:xfrm>
              <a:off x="-15" y="5"/>
              <a:ext cx="5775" cy="431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ltGray">
            <a:xfrm>
              <a:off x="0" y="0"/>
              <a:ext cx="743" cy="43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695" y="0"/>
              <a:ext cx="50" cy="43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8" name="Picture 6" descr="C:\My Documents\bits\Astonbnr.GIF"/>
            <p:cNvPicPr>
              <a:picLocks noChangeAspect="1" noChangeArrowheads="1"/>
            </p:cNvPicPr>
            <p:nvPr userDrawn="1"/>
          </p:nvPicPr>
          <p:blipFill>
            <a:blip r:embed="rId3"/>
            <a:srcRect t="15163"/>
            <a:stretch>
              <a:fillRect/>
            </a:stretch>
          </p:blipFill>
          <p:spPr bwMode="gray">
            <a:xfrm>
              <a:off x="0" y="1705"/>
              <a:ext cx="5760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5400000">
              <a:off x="3204" y="-396"/>
              <a:ext cx="47" cy="50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5400000">
              <a:off x="3204" y="-852"/>
              <a:ext cx="47" cy="506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-20" y="0"/>
              <a:ext cx="47" cy="434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 userDrawn="1"/>
          </p:nvSpPr>
          <p:spPr bwMode="auto">
            <a:xfrm>
              <a:off x="414" y="2118"/>
              <a:ext cx="28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 userDrawn="1"/>
          </p:nvSpPr>
          <p:spPr bwMode="auto">
            <a:xfrm flipV="1">
              <a:off x="27" y="2116"/>
              <a:ext cx="23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55" y="2115"/>
              <a:ext cx="65" cy="86"/>
            </a:xfrm>
            <a:custGeom>
              <a:avLst/>
              <a:gdLst>
                <a:gd name="T0" fmla="*/ 0 w 65"/>
                <a:gd name="T1" fmla="*/ 0 h 86"/>
                <a:gd name="T2" fmla="*/ 15 w 65"/>
                <a:gd name="T3" fmla="*/ 12 h 86"/>
                <a:gd name="T4" fmla="*/ 27 w 65"/>
                <a:gd name="T5" fmla="*/ 23 h 86"/>
                <a:gd name="T6" fmla="*/ 36 w 65"/>
                <a:gd name="T7" fmla="*/ 35 h 86"/>
                <a:gd name="T8" fmla="*/ 47 w 65"/>
                <a:gd name="T9" fmla="*/ 45 h 86"/>
                <a:gd name="T10" fmla="*/ 56 w 65"/>
                <a:gd name="T11" fmla="*/ 66 h 86"/>
                <a:gd name="T12" fmla="*/ 63 w 65"/>
                <a:gd name="T13" fmla="*/ 80 h 86"/>
                <a:gd name="T14" fmla="*/ 65 w 65"/>
                <a:gd name="T15" fmla="*/ 86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86">
                  <a:moveTo>
                    <a:pt x="0" y="0"/>
                  </a:moveTo>
                  <a:cubicBezTo>
                    <a:pt x="9" y="4"/>
                    <a:pt x="6" y="10"/>
                    <a:pt x="15" y="12"/>
                  </a:cubicBezTo>
                  <a:cubicBezTo>
                    <a:pt x="18" y="20"/>
                    <a:pt x="19" y="20"/>
                    <a:pt x="27" y="23"/>
                  </a:cubicBezTo>
                  <a:cubicBezTo>
                    <a:pt x="29" y="29"/>
                    <a:pt x="30" y="32"/>
                    <a:pt x="36" y="35"/>
                  </a:cubicBezTo>
                  <a:cubicBezTo>
                    <a:pt x="40" y="40"/>
                    <a:pt x="43" y="40"/>
                    <a:pt x="47" y="45"/>
                  </a:cubicBezTo>
                  <a:cubicBezTo>
                    <a:pt x="49" y="71"/>
                    <a:pt x="49" y="52"/>
                    <a:pt x="56" y="66"/>
                  </a:cubicBezTo>
                  <a:cubicBezTo>
                    <a:pt x="57" y="74"/>
                    <a:pt x="56" y="77"/>
                    <a:pt x="63" y="80"/>
                  </a:cubicBezTo>
                  <a:cubicBezTo>
                    <a:pt x="65" y="85"/>
                    <a:pt x="65" y="83"/>
                    <a:pt x="65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344" y="2118"/>
              <a:ext cx="71" cy="84"/>
            </a:xfrm>
            <a:custGeom>
              <a:avLst/>
              <a:gdLst>
                <a:gd name="T0" fmla="*/ 69 w 71"/>
                <a:gd name="T1" fmla="*/ 0 h 84"/>
                <a:gd name="T2" fmla="*/ 61 w 71"/>
                <a:gd name="T3" fmla="*/ 27 h 84"/>
                <a:gd name="T4" fmla="*/ 52 w 71"/>
                <a:gd name="T5" fmla="*/ 57 h 84"/>
                <a:gd name="T6" fmla="*/ 46 w 71"/>
                <a:gd name="T7" fmla="*/ 72 h 84"/>
                <a:gd name="T8" fmla="*/ 33 w 71"/>
                <a:gd name="T9" fmla="*/ 63 h 84"/>
                <a:gd name="T10" fmla="*/ 25 w 71"/>
                <a:gd name="T11" fmla="*/ 51 h 84"/>
                <a:gd name="T12" fmla="*/ 10 w 71"/>
                <a:gd name="T13" fmla="*/ 39 h 84"/>
                <a:gd name="T14" fmla="*/ 4 w 71"/>
                <a:gd name="T15" fmla="*/ 77 h 84"/>
                <a:gd name="T16" fmla="*/ 1 w 71"/>
                <a:gd name="T17" fmla="*/ 84 h 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1" h="84">
                  <a:moveTo>
                    <a:pt x="69" y="0"/>
                  </a:moveTo>
                  <a:cubicBezTo>
                    <a:pt x="65" y="10"/>
                    <a:pt x="71" y="21"/>
                    <a:pt x="61" y="27"/>
                  </a:cubicBezTo>
                  <a:cubicBezTo>
                    <a:pt x="59" y="37"/>
                    <a:pt x="62" y="55"/>
                    <a:pt x="52" y="57"/>
                  </a:cubicBezTo>
                  <a:cubicBezTo>
                    <a:pt x="49" y="62"/>
                    <a:pt x="49" y="67"/>
                    <a:pt x="46" y="72"/>
                  </a:cubicBezTo>
                  <a:cubicBezTo>
                    <a:pt x="38" y="71"/>
                    <a:pt x="39" y="67"/>
                    <a:pt x="33" y="63"/>
                  </a:cubicBezTo>
                  <a:cubicBezTo>
                    <a:pt x="30" y="58"/>
                    <a:pt x="27" y="56"/>
                    <a:pt x="25" y="51"/>
                  </a:cubicBezTo>
                  <a:cubicBezTo>
                    <a:pt x="23" y="38"/>
                    <a:pt x="25" y="38"/>
                    <a:pt x="10" y="39"/>
                  </a:cubicBezTo>
                  <a:cubicBezTo>
                    <a:pt x="8" y="51"/>
                    <a:pt x="18" y="72"/>
                    <a:pt x="4" y="77"/>
                  </a:cubicBezTo>
                  <a:cubicBezTo>
                    <a:pt x="0" y="82"/>
                    <a:pt x="1" y="79"/>
                    <a:pt x="1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1244600" y="1247775"/>
            <a:ext cx="7772400" cy="1143000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2620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70046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294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EAC2-40DD-4114-8C06-A6F9A4B1E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8F656-CB53-4789-99DD-0AB3B474E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66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573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27820-0696-424A-9FD6-777C3A5D2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415B-727B-4026-9CAB-C2144990D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4EC86-6D11-4E70-AA0E-9BB43B668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2A272-48BE-450A-B3AF-FF2BDFCF2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AC26-546D-41A1-8B5C-AF2A1651A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705A2-FDAC-4571-956A-D54A5A355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F38D3-4425-4440-96D9-5F551B80F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340AD-284A-4611-8708-7D0A777BB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45F32-7F67-41DD-871D-66F917ACE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9E60-F356-4E27-94BD-FD89636D1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69113"/>
            <a:chOff x="0" y="0"/>
            <a:chExt cx="5760" cy="4327"/>
          </a:xfrm>
        </p:grpSpPr>
        <p:sp>
          <p:nvSpPr>
            <p:cNvPr id="11267" name="Rectangle 3"/>
            <p:cNvSpPr>
              <a:spLocks noChangeArrowheads="1"/>
            </p:cNvSpPr>
            <p:nvPr userDrawn="1"/>
          </p:nvSpPr>
          <p:spPr bwMode="ltGray">
            <a:xfrm>
              <a:off x="0" y="405"/>
              <a:ext cx="743" cy="3922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1034" name="Picture 4" descr="C:\My Documents\bits\Astonbnr.GIF"/>
            <p:cNvPicPr>
              <a:picLocks noChangeAspect="1" noChangeArrowheads="1"/>
            </p:cNvPicPr>
            <p:nvPr userDrawn="1"/>
          </p:nvPicPr>
          <p:blipFill>
            <a:blip r:embed="rId14"/>
            <a:srcRect t="15163"/>
            <a:stretch>
              <a:fillRect/>
            </a:stretch>
          </p:blipFill>
          <p:spPr bwMode="gray">
            <a:xfrm>
              <a:off x="0" y="0"/>
              <a:ext cx="5760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5" name="Rectangle 5"/>
            <p:cNvSpPr>
              <a:spLocks noChangeArrowheads="1"/>
            </p:cNvSpPr>
            <p:nvPr userDrawn="1"/>
          </p:nvSpPr>
          <p:spPr bwMode="white">
            <a:xfrm>
              <a:off x="704" y="181"/>
              <a:ext cx="5056" cy="38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Rectangle 6" descr="Stonbk"/>
            <p:cNvSpPr>
              <a:spLocks noChangeArrowheads="1"/>
            </p:cNvSpPr>
            <p:nvPr userDrawn="1"/>
          </p:nvSpPr>
          <p:spPr bwMode="white">
            <a:xfrm>
              <a:off x="747" y="224"/>
              <a:ext cx="5013" cy="4092"/>
            </a:xfrm>
            <a:prstGeom prst="rect">
              <a:avLst/>
            </a:prstGeom>
            <a:blipFill dpi="0" rotWithShape="0">
              <a:blip r:embed="rId15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Rectangle 7"/>
            <p:cNvSpPr>
              <a:spLocks noChangeArrowheads="1"/>
            </p:cNvSpPr>
            <p:nvPr userDrawn="1"/>
          </p:nvSpPr>
          <p:spPr bwMode="white">
            <a:xfrm>
              <a:off x="703" y="186"/>
              <a:ext cx="46" cy="41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Line 8"/>
            <p:cNvSpPr>
              <a:spLocks noChangeShapeType="1"/>
            </p:cNvSpPr>
            <p:nvPr userDrawn="1"/>
          </p:nvSpPr>
          <p:spPr bwMode="hidden">
            <a:xfrm>
              <a:off x="0" y="415"/>
              <a:ext cx="25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Line 9"/>
            <p:cNvSpPr>
              <a:spLocks noChangeShapeType="1"/>
            </p:cNvSpPr>
            <p:nvPr userDrawn="1"/>
          </p:nvSpPr>
          <p:spPr bwMode="hidden">
            <a:xfrm>
              <a:off x="421" y="412"/>
              <a:ext cx="28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7" cy="43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7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47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F97A1E7-2617-4FC7-B36A-0A5427884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Rectangle 16"/>
          <p:cNvSpPr>
            <a:spLocks noChangeArrowheads="1"/>
          </p:cNvSpPr>
          <p:nvPr/>
        </p:nvSpPr>
        <p:spPr bwMode="auto">
          <a:xfrm>
            <a:off x="1117600" y="268288"/>
            <a:ext cx="8026400" cy="746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64;&#1050;&#1054;&#1051;&#1040;\&#1086;&#1090;&#1082;&#1088;&#1099;&#1090;&#1099;&#1077;%20&#1091;&#1088;&#1086;&#1082;&#1080;\&#1083;&#1080;&#1090;\&#1084;&#1086;&#1090;&#1080;&#1074;%20&#1086;&#1076;&#1080;&#1085;&#1086;&#1095;&#1077;&#1089;&#1090;&#1074;&#1072;\&#1084;&#1091;&#1079;&#1099;&#1082;&#1072;%20&#1082;%20&#1091;&#1088;&#1086;&#1082;&#1091;\Mihail_YUrevich_Lermontov_Utyos_vmusice.net.mp3" TargetMode="Externa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64;&#1050;&#1054;&#1051;&#1040;\&#1086;&#1090;&#1082;&#1088;&#1099;&#1090;&#1099;&#1077;%20&#1091;&#1088;&#1086;&#1082;&#1080;\&#1083;&#1080;&#1090;\&#1084;&#1086;&#1090;&#1080;&#1074;%20&#1086;&#1076;&#1080;&#1085;&#1086;&#1095;&#1077;&#1089;&#1090;&#1074;&#1072;\&#1084;&#1091;&#1079;&#1099;&#1082;&#1072;%20&#1082;%20&#1091;&#1088;&#1086;&#1082;&#1091;\Romans_Vyhozhu_odin_ya_na_dorogu_MYU_Lermontov_vmusice.net.mp3" TargetMode="Externa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916113"/>
            <a:ext cx="7596187" cy="4321175"/>
          </a:xfrm>
        </p:spPr>
        <p:txBody>
          <a:bodyPr/>
          <a:lstStyle/>
          <a:p>
            <a:pPr eaLnBrk="1" hangingPunct="1"/>
            <a:r>
              <a:rPr lang="ru-RU" sz="4800" b="1" i="1" u="sng" smtClean="0">
                <a:solidFill>
                  <a:srgbClr val="7D4814"/>
                </a:solidFill>
              </a:rPr>
              <a:t>УРОК</a:t>
            </a:r>
            <a:br>
              <a:rPr lang="ru-RU" sz="4800" b="1" i="1" u="sng" smtClean="0">
                <a:solidFill>
                  <a:srgbClr val="7D4814"/>
                </a:solidFill>
              </a:rPr>
            </a:br>
            <a:r>
              <a:rPr lang="ru-RU" sz="4800" b="1" i="1" u="sng" smtClean="0">
                <a:solidFill>
                  <a:srgbClr val="7D4814"/>
                </a:solidFill>
              </a:rPr>
              <a:t>ЛИТЕРАТУРЫ </a:t>
            </a:r>
            <a:r>
              <a:rPr lang="en-US" sz="4800" b="1" i="1" u="sng" smtClean="0">
                <a:solidFill>
                  <a:srgbClr val="7D4814"/>
                </a:solidFill>
              </a:rPr>
              <a:t/>
            </a:r>
            <a:br>
              <a:rPr lang="en-US" sz="4800" b="1" i="1" u="sng" smtClean="0">
                <a:solidFill>
                  <a:srgbClr val="7D4814"/>
                </a:solidFill>
              </a:rPr>
            </a:br>
            <a:r>
              <a:rPr lang="en-US" sz="4800" b="1" i="1" u="sng" smtClean="0">
                <a:solidFill>
                  <a:srgbClr val="7D4814"/>
                </a:solidFill>
              </a:rPr>
              <a:t/>
            </a:r>
            <a:br>
              <a:rPr lang="en-US" sz="4800" b="1" i="1" u="sng" smtClean="0">
                <a:solidFill>
                  <a:srgbClr val="7D4814"/>
                </a:solidFill>
              </a:rPr>
            </a:br>
            <a:r>
              <a:rPr lang="en-US" sz="4800" b="1" i="1" u="sng" smtClean="0">
                <a:solidFill>
                  <a:srgbClr val="7D4814"/>
                </a:solidFill>
              </a:rPr>
              <a:t/>
            </a:r>
            <a:br>
              <a:rPr lang="en-US" sz="4800" b="1" i="1" u="sng" smtClean="0">
                <a:solidFill>
                  <a:srgbClr val="7D4814"/>
                </a:solidFill>
              </a:rPr>
            </a:br>
            <a:r>
              <a:rPr lang="en-US" sz="4800" b="1" i="1" u="sng" smtClean="0">
                <a:solidFill>
                  <a:srgbClr val="7D4814"/>
                </a:solidFill>
              </a:rPr>
              <a:t/>
            </a:r>
            <a:br>
              <a:rPr lang="en-US" sz="4800" b="1" i="1" u="sng" smtClean="0">
                <a:solidFill>
                  <a:srgbClr val="7D4814"/>
                </a:solidFill>
              </a:rPr>
            </a:br>
            <a:r>
              <a:rPr lang="ru-RU" sz="4800" b="1" i="1" u="sng" smtClean="0">
                <a:solidFill>
                  <a:srgbClr val="7D4814"/>
                </a:solidFill>
              </a:rPr>
              <a:t>В 6 КЛАССЕ</a:t>
            </a:r>
            <a:br>
              <a:rPr lang="ru-RU" sz="4800" b="1" i="1" u="sng" smtClean="0">
                <a:solidFill>
                  <a:srgbClr val="7D4814"/>
                </a:solidFill>
              </a:rPr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Тема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800" b="1" i="1" smtClean="0"/>
              <a:t>«Мотив одиночества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4800" b="1" i="1" smtClean="0"/>
              <a:t>           в лирике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4800" b="1" i="1" smtClean="0"/>
              <a:t>   М.Ю.Лермонтова»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836613"/>
            <a:ext cx="35401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859338" y="836613"/>
            <a:ext cx="4284662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Дословный перевод (подстрочный)</a:t>
            </a:r>
          </a:p>
          <a:p>
            <a:pPr>
              <a:spcBef>
                <a:spcPct val="50000"/>
              </a:spcBef>
            </a:pPr>
            <a:endParaRPr lang="ru-RU" b="1"/>
          </a:p>
          <a:p>
            <a:r>
              <a:rPr lang="ru-RU"/>
              <a:t>Сосна стоит одиноко</a:t>
            </a:r>
          </a:p>
          <a:p>
            <a:r>
              <a:rPr lang="ru-RU"/>
              <a:t>На севере, на холодной вершине.</a:t>
            </a:r>
          </a:p>
          <a:p>
            <a:r>
              <a:rPr lang="ru-RU"/>
              <a:t>Она дремлет, белым покрывалом</a:t>
            </a:r>
          </a:p>
          <a:p>
            <a:r>
              <a:rPr lang="ru-RU"/>
              <a:t>Окутывают ее лед и снег.</a:t>
            </a:r>
          </a:p>
          <a:p>
            <a:r>
              <a:rPr lang="ru-RU"/>
              <a:t>Она мечтает о пальме,</a:t>
            </a:r>
          </a:p>
          <a:p>
            <a:r>
              <a:rPr lang="ru-RU"/>
              <a:t>Которая  далеко на востоке</a:t>
            </a:r>
          </a:p>
          <a:p>
            <a:r>
              <a:rPr lang="ru-RU"/>
              <a:t>Одиноко и молча печалится </a:t>
            </a:r>
          </a:p>
          <a:p>
            <a:r>
              <a:rPr lang="ru-RU"/>
              <a:t>На пылающей скале.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125538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Стихотворение </a:t>
            </a:r>
            <a:br>
              <a:rPr lang="ru-RU" b="1" i="1" smtClean="0"/>
            </a:br>
            <a:r>
              <a:rPr lang="ru-RU" b="1" i="1" smtClean="0"/>
              <a:t>«На севере диком …»</a:t>
            </a:r>
          </a:p>
        </p:txBody>
      </p:sp>
      <p:pic>
        <p:nvPicPr>
          <p:cNvPr id="34818" name="Picture 4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 l="3448" t="3978" r="5173" b="525"/>
          <a:stretch>
            <a:fillRect/>
          </a:stretch>
        </p:blipFill>
        <p:spPr>
          <a:xfrm>
            <a:off x="1258888" y="2746375"/>
            <a:ext cx="2908300" cy="4111625"/>
          </a:xfrm>
        </p:spPr>
      </p:pic>
      <p:sp>
        <p:nvSpPr>
          <p:cNvPr id="34819" name="Rectangle 13"/>
          <p:cNvSpPr>
            <a:spLocks noChangeArrowheads="1"/>
          </p:cNvSpPr>
          <p:nvPr/>
        </p:nvSpPr>
        <p:spPr bwMode="auto">
          <a:xfrm>
            <a:off x="4116388" y="2214563"/>
            <a:ext cx="4848225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3059113" algn="ctr"/>
              </a:tabLst>
            </a:pPr>
            <a:r>
              <a:rPr lang="ru-RU" sz="1800" b="1" i="1"/>
              <a:t>           </a:t>
            </a:r>
          </a:p>
          <a:p>
            <a:pPr>
              <a:tabLst>
                <a:tab pos="3059113" algn="ctr"/>
              </a:tabLst>
            </a:pPr>
            <a:r>
              <a:rPr lang="ru-RU" sz="1800"/>
              <a:t> </a:t>
            </a:r>
            <a:r>
              <a:rPr lang="ru-RU"/>
              <a:t>На севере диком стоит одиноко</a:t>
            </a:r>
          </a:p>
          <a:p>
            <a:pPr>
              <a:tabLst>
                <a:tab pos="3059113" algn="ctr"/>
              </a:tabLst>
            </a:pPr>
            <a:r>
              <a:rPr lang="ru-RU"/>
              <a:t> На голой вершине сосна</a:t>
            </a:r>
          </a:p>
          <a:p>
            <a:pPr>
              <a:tabLst>
                <a:tab pos="3059113" algn="ctr"/>
              </a:tabLst>
            </a:pPr>
            <a:r>
              <a:rPr lang="ru-RU"/>
              <a:t> И дремлет, качаясь, и снегом        сыпучим</a:t>
            </a:r>
          </a:p>
          <a:p>
            <a:pPr>
              <a:tabLst>
                <a:tab pos="3059113" algn="ctr"/>
              </a:tabLst>
            </a:pPr>
            <a:r>
              <a:rPr lang="ru-RU"/>
              <a:t>Одета, как ризой, она.    </a:t>
            </a:r>
          </a:p>
          <a:p>
            <a:pPr>
              <a:tabLst>
                <a:tab pos="3059113" algn="ctr"/>
              </a:tabLst>
            </a:pPr>
            <a:r>
              <a:rPr lang="ru-RU"/>
              <a:t>И снится ей всё, что в пустыне далёкой-</a:t>
            </a:r>
          </a:p>
          <a:p>
            <a:pPr>
              <a:tabLst>
                <a:tab pos="3059113" algn="ctr"/>
              </a:tabLst>
            </a:pPr>
            <a:r>
              <a:rPr lang="ru-RU"/>
              <a:t>В том крае, где солнца восход,</a:t>
            </a:r>
          </a:p>
          <a:p>
            <a:pPr>
              <a:tabLst>
                <a:tab pos="3059113" algn="ctr"/>
              </a:tabLst>
            </a:pPr>
            <a:r>
              <a:rPr lang="ru-RU"/>
              <a:t>Одна и грустна на утёсе горючем</a:t>
            </a:r>
          </a:p>
          <a:p>
            <a:pPr>
              <a:tabLst>
                <a:tab pos="3059113" algn="ctr"/>
              </a:tabLst>
            </a:pPr>
            <a:r>
              <a:rPr lang="ru-RU"/>
              <a:t>Прекрасная пальма растёт.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836613"/>
            <a:ext cx="35401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859338" y="836613"/>
            <a:ext cx="4284662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Дословный перевод (подстрочный)</a:t>
            </a:r>
          </a:p>
          <a:p>
            <a:pPr>
              <a:spcBef>
                <a:spcPct val="50000"/>
              </a:spcBef>
            </a:pPr>
            <a:endParaRPr lang="ru-RU" b="1"/>
          </a:p>
          <a:p>
            <a:r>
              <a:rPr lang="ru-RU"/>
              <a:t>Сосна стоит одиноко</a:t>
            </a:r>
          </a:p>
          <a:p>
            <a:r>
              <a:rPr lang="ru-RU"/>
              <a:t>На севере, на холодной вершине.</a:t>
            </a:r>
          </a:p>
          <a:p>
            <a:r>
              <a:rPr lang="ru-RU"/>
              <a:t>Она дремлет, белым покрывалом</a:t>
            </a:r>
          </a:p>
          <a:p>
            <a:r>
              <a:rPr lang="ru-RU"/>
              <a:t>Окутывают ее лед и снег.</a:t>
            </a:r>
          </a:p>
          <a:p>
            <a:r>
              <a:rPr lang="ru-RU"/>
              <a:t>Она мечтает о пальме,</a:t>
            </a:r>
          </a:p>
          <a:p>
            <a:r>
              <a:rPr lang="ru-RU"/>
              <a:t>Которая  далеко на востоке</a:t>
            </a:r>
          </a:p>
          <a:p>
            <a:r>
              <a:rPr lang="ru-RU"/>
              <a:t>Одиноко и молча печалится </a:t>
            </a:r>
          </a:p>
          <a:p>
            <a:r>
              <a:rPr lang="ru-RU"/>
              <a:t>На пылающей скале.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116013" y="1268413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258888" y="1052513"/>
            <a:ext cx="40338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tx2"/>
                </a:solidFill>
              </a:rPr>
              <a:t>Ф.И. Тютчев</a:t>
            </a:r>
          </a:p>
          <a:p>
            <a:endParaRPr lang="ru-RU" sz="2000" b="1">
              <a:solidFill>
                <a:schemeClr val="tx2"/>
              </a:solidFill>
            </a:endParaRPr>
          </a:p>
          <a:p>
            <a:r>
              <a:rPr lang="ru-RU" sz="2000" b="1">
                <a:solidFill>
                  <a:schemeClr val="tx2"/>
                </a:solidFill>
              </a:rPr>
              <a:t>На севере мрачном, на дикой скале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Кедр одинокий под снегом белеет,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И сладко заснул он в инистой мгле,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И сон его вьюга лелеет.</a:t>
            </a:r>
          </a:p>
          <a:p>
            <a:r>
              <a:rPr lang="ru-RU" sz="2000" b="1">
                <a:solidFill>
                  <a:schemeClr val="tx2"/>
                </a:solidFill>
              </a:rPr>
              <a:t>Про юную пальму все сниться ему,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Что в дальних пределах Востока,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Под пламенным небом, на знойном холму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Стоит и цветёт одиноко...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219700" y="981075"/>
            <a:ext cx="39243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tx2"/>
                </a:solidFill>
              </a:rPr>
              <a:t>А. А.Фет </a:t>
            </a:r>
          </a:p>
          <a:p>
            <a:endParaRPr lang="ru-RU" sz="2000" b="1">
              <a:solidFill>
                <a:schemeClr val="tx2"/>
              </a:solidFill>
            </a:endParaRPr>
          </a:p>
          <a:p>
            <a:r>
              <a:rPr lang="ru-RU" sz="2000" b="1">
                <a:solidFill>
                  <a:schemeClr val="tx2"/>
                </a:solidFill>
              </a:rPr>
              <a:t>На севере дуб одинокий</a:t>
            </a:r>
          </a:p>
          <a:p>
            <a:r>
              <a:rPr lang="ru-RU" sz="2000" b="1">
                <a:solidFill>
                  <a:schemeClr val="tx2"/>
                </a:solidFill>
              </a:rPr>
              <a:t>Стоит на пригорке крутом;</a:t>
            </a:r>
          </a:p>
          <a:p>
            <a:r>
              <a:rPr lang="ru-RU" sz="2000" b="1">
                <a:solidFill>
                  <a:schemeClr val="tx2"/>
                </a:solidFill>
              </a:rPr>
              <a:t>Он дремлет, сурово покрытый</a:t>
            </a:r>
          </a:p>
          <a:p>
            <a:r>
              <a:rPr lang="ru-RU" sz="2000" b="1">
                <a:solidFill>
                  <a:schemeClr val="tx2"/>
                </a:solidFill>
              </a:rPr>
              <a:t>И снежным и льдяным покровом.</a:t>
            </a:r>
          </a:p>
          <a:p>
            <a:r>
              <a:rPr lang="ru-RU" sz="2000" b="1">
                <a:solidFill>
                  <a:schemeClr val="tx2"/>
                </a:solidFill>
              </a:rPr>
              <a:t>Во сне ему видится пальма,</a:t>
            </a:r>
          </a:p>
          <a:p>
            <a:r>
              <a:rPr lang="ru-RU" sz="2000" b="1">
                <a:solidFill>
                  <a:schemeClr val="tx2"/>
                </a:solidFill>
              </a:rPr>
              <a:t>В далекой, восточной стране, </a:t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>В безмолвной, глубокой печали, </a:t>
            </a:r>
          </a:p>
          <a:p>
            <a:r>
              <a:rPr lang="ru-RU" sz="2000" b="1">
                <a:solidFill>
                  <a:schemeClr val="tx2"/>
                </a:solidFill>
              </a:rPr>
              <a:t>Одна на горячей скале…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68413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Краткий анализ поэтического текста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8888" y="2636838"/>
            <a:ext cx="7772400" cy="4114800"/>
          </a:xfrm>
        </p:spPr>
        <p:txBody>
          <a:bodyPr/>
          <a:lstStyle/>
          <a:p>
            <a:pPr eaLnBrk="1" hangingPunct="1"/>
            <a:r>
              <a:rPr lang="ru-RU" smtClean="0"/>
              <a:t>Какова композиция произведения (каково его построение)?</a:t>
            </a:r>
          </a:p>
          <a:p>
            <a:pPr eaLnBrk="1" hangingPunct="1"/>
            <a:r>
              <a:rPr lang="ru-RU" smtClean="0"/>
              <a:t>Какие тропы используются М.Ю.Лермонтовым в данном стихотворении?</a:t>
            </a:r>
          </a:p>
          <a:p>
            <a:pPr eaLnBrk="1" hangingPunct="1"/>
            <a:r>
              <a:rPr lang="ru-RU" smtClean="0"/>
              <a:t>Каков мотив?</a:t>
            </a:r>
          </a:p>
          <a:p>
            <a:pPr eaLnBrk="1" hangingPunct="1"/>
            <a:r>
              <a:rPr lang="ru-RU" smtClean="0"/>
              <a:t>Как показано одиночество?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90805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i="1" smtClean="0"/>
              <a:t>Терминологический диктант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28738" y="1989138"/>
            <a:ext cx="7815262" cy="4595812"/>
          </a:xfrm>
        </p:spPr>
        <p:txBody>
          <a:bodyPr/>
          <a:lstStyle/>
          <a:p>
            <a:pPr eaLnBrk="1" hangingPunct="1"/>
            <a:r>
              <a:rPr lang="ru-RU" sz="2000" i="1" smtClean="0"/>
              <a:t>Построение художественного произведения, расположение и взаимосвязь всех его частей, образов, эпизодов.</a:t>
            </a:r>
          </a:p>
          <a:p>
            <a:pPr eaLnBrk="1" hangingPunct="1"/>
            <a:r>
              <a:rPr lang="ru-RU" sz="2000" i="1" smtClean="0"/>
              <a:t>Необычный порядок слов в предложении.</a:t>
            </a:r>
          </a:p>
          <a:p>
            <a:pPr eaLnBrk="1" hangingPunct="1"/>
            <a:r>
              <a:rPr lang="ru-RU" sz="2000" i="1" smtClean="0"/>
              <a:t>Противопоставление слов, образов, эпизодов для усиления выразительности мысли.</a:t>
            </a:r>
          </a:p>
          <a:p>
            <a:pPr eaLnBrk="1" hangingPunct="1"/>
            <a:r>
              <a:rPr lang="ru-RU" sz="2000" i="1" smtClean="0"/>
              <a:t>Образное определение предмета, выраженное преимущественно прилагательным.</a:t>
            </a:r>
          </a:p>
          <a:p>
            <a:pPr eaLnBrk="1" hangingPunct="1"/>
            <a:r>
              <a:rPr lang="ru-RU" sz="2000" i="1" smtClean="0"/>
              <a:t>Перенесение человеческих черт на неодушевлённые предметы и явления.</a:t>
            </a:r>
          </a:p>
          <a:p>
            <a:pPr eaLnBrk="1" hangingPunct="1"/>
            <a:r>
              <a:rPr lang="ru-RU" sz="2000" i="1" smtClean="0"/>
              <a:t>Переносное значение слова, основанное на сходстве двух предметов.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«ключ»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smtClean="0"/>
              <a:t>Композиция</a:t>
            </a:r>
          </a:p>
          <a:p>
            <a:pPr eaLnBrk="1" hangingPunct="1"/>
            <a:r>
              <a:rPr lang="ru-RU" i="1" smtClean="0"/>
              <a:t>Инверсия</a:t>
            </a:r>
          </a:p>
          <a:p>
            <a:pPr eaLnBrk="1" hangingPunct="1"/>
            <a:r>
              <a:rPr lang="ru-RU" i="1" smtClean="0"/>
              <a:t>Антитеза</a:t>
            </a:r>
          </a:p>
          <a:p>
            <a:pPr eaLnBrk="1" hangingPunct="1"/>
            <a:r>
              <a:rPr lang="ru-RU" i="1" smtClean="0"/>
              <a:t>Эпитет</a:t>
            </a:r>
          </a:p>
          <a:p>
            <a:pPr eaLnBrk="1" hangingPunct="1"/>
            <a:r>
              <a:rPr lang="ru-RU" i="1" smtClean="0"/>
              <a:t>Олицетворение</a:t>
            </a:r>
          </a:p>
          <a:p>
            <a:pPr eaLnBrk="1" hangingPunct="1"/>
            <a:r>
              <a:rPr lang="ru-RU" i="1" smtClean="0"/>
              <a:t>Метафора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Стихотворение «Утёс»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938" y="1841500"/>
            <a:ext cx="5761037" cy="44672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Ночевала тучка золотая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На груди утёса – великана,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Утром в путь она умчалась рано,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По лазури весело играя;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Но остался влажный след в морщине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  Старого утёса. Одиноко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  Он стоит, задумался глубоко,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  И тихонько плачет он в пустыне.</a:t>
            </a:r>
          </a:p>
        </p:txBody>
      </p:sp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88" y="1905000"/>
            <a:ext cx="3557587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Mihail_YUrevich_Lermontov_Utyos_vmusice.ne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635375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76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" dur="63478" fill="hold"/>
                                        <p:tgtEl>
                                          <p:spTgt spid="276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53"/>
                  </p:tgtEl>
                </p:cond>
              </p:nextCondLst>
            </p:seq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5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1196975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Краткий анализ поэтического текста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8888" y="2492375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i="1" smtClean="0"/>
              <a:t>Какова композиция стихотворения?</a:t>
            </a:r>
          </a:p>
          <a:p>
            <a:pPr eaLnBrk="1" hangingPunct="1"/>
            <a:r>
              <a:rPr lang="ru-RU" sz="2800" i="1" smtClean="0"/>
              <a:t>Как называется противопоставление образов, настроений?</a:t>
            </a:r>
          </a:p>
          <a:p>
            <a:pPr eaLnBrk="1" hangingPunct="1"/>
            <a:r>
              <a:rPr lang="ru-RU" sz="2800" i="1" smtClean="0"/>
              <a:t>Для чего автор именно так выстроил композицию?</a:t>
            </a:r>
          </a:p>
          <a:p>
            <a:pPr eaLnBrk="1" hangingPunct="1"/>
            <a:r>
              <a:rPr lang="ru-RU" sz="2800" i="1" smtClean="0"/>
              <a:t>Каков мотив?</a:t>
            </a:r>
          </a:p>
          <a:p>
            <a:pPr eaLnBrk="1" hangingPunct="1"/>
            <a:r>
              <a:rPr lang="ru-RU" sz="2800" i="1" smtClean="0"/>
              <a:t>Какие тропы использует автор для раскрытия мотива?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476250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Поэтическая разминка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7300" y="141287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«Скажи-ка, дядя, ведь недаром…»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«Белеет парус одинокий…»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«Дубовый листок оторвался от ветки родимой…»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«Мы долго молча отступали…»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«На севере диком стоит одиноко…»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«Играют волны – ветер свищет…»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«Забил снаряд я в пушку туго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   И думал: 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«А он, мятежный, просит бури…»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«Один и без цели по свету ношуся давно я…»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1124744"/>
            <a:ext cx="6500826" cy="1643074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Делу – время,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потехе – час!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 smtClean="0"/>
          </a:p>
        </p:txBody>
      </p:sp>
      <p:pic>
        <p:nvPicPr>
          <p:cNvPr id="13314" name="Picture 2" descr="C:\Program Files\Microsoft Office\MEDIA\CAGCAT10\j0234131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16238" y="2492375"/>
            <a:ext cx="3857625" cy="4102100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1268413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Энциклопедическая страничка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2743200"/>
            <a:ext cx="7772400" cy="4114800"/>
          </a:xfrm>
        </p:spPr>
        <p:txBody>
          <a:bodyPr/>
          <a:lstStyle/>
          <a:p>
            <a:pPr eaLnBrk="1" hangingPunct="1"/>
            <a:r>
              <a:rPr lang="ru-RU" b="1" i="1" smtClean="0"/>
              <a:t>Лазурь – </a:t>
            </a:r>
            <a:r>
              <a:rPr lang="ru-RU" i="1" smtClean="0"/>
              <a:t>светло – синий цвет, синева (устар., возвыш.);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   </a:t>
            </a:r>
            <a:r>
              <a:rPr lang="ru-RU" i="1" smtClean="0"/>
              <a:t>природная светло – синяя краска, оттенок синего цвета.</a:t>
            </a:r>
            <a:endParaRPr lang="ru-RU" b="1" i="1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42938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О цвете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38" y="1643063"/>
            <a:ext cx="7815262" cy="4452937"/>
          </a:xfrm>
        </p:spPr>
        <p:txBody>
          <a:bodyPr/>
          <a:lstStyle/>
          <a:p>
            <a:pPr eaLnBrk="1" hangingPunct="1"/>
            <a:r>
              <a:rPr lang="ru-RU" sz="2400" i="1" smtClean="0"/>
              <a:t>Это цвет неба и моря. Он совмещает в себе какое-то противоречие возбуждения и покоя, вызывает ощущение холода и напоминает тени. Синяя поверхность кажется удаляющейся от человека, увлекает взгляд в глубину.</a:t>
            </a:r>
          </a:p>
          <a:p>
            <a:pPr eaLnBrk="1" hangingPunct="1"/>
            <a:r>
              <a:rPr lang="ru-RU" sz="2400" i="1" smtClean="0"/>
              <a:t>В христианской культуре синий цвет ассоциируется с непостижимыми тайнами, с вечной божественной истиной.</a:t>
            </a:r>
          </a:p>
          <a:p>
            <a:pPr eaLnBrk="1" hangingPunct="1"/>
            <a:r>
              <a:rPr lang="ru-RU" sz="2400" i="1" smtClean="0"/>
              <a:t>У многих народов он символизировал небо и вечность.</a:t>
            </a:r>
          </a:p>
          <a:p>
            <a:pPr eaLnBrk="1" hangingPunct="1"/>
            <a:r>
              <a:rPr lang="ru-RU" sz="2400" i="1" smtClean="0"/>
              <a:t>Как правило, романтики с синим цветом отождествляли свои мечты и тоску по неземному идеалу.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9350"/>
                            </p:stCondLst>
                            <p:childTnLst>
                              <p:par>
                                <p:cTn id="1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9450"/>
                            </p:stCondLst>
                            <p:childTnLst>
                              <p:par>
                                <p:cTn id="24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4750"/>
                            </p:stCondLst>
                            <p:childTnLst>
                              <p:par>
                                <p:cTn id="30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595438"/>
          </a:xfrm>
        </p:spPr>
        <p:txBody>
          <a:bodyPr/>
          <a:lstStyle/>
          <a:p>
            <a:pPr algn="ctr" eaLnBrk="1" hangingPunct="1"/>
            <a:r>
              <a:rPr lang="ru-RU" b="1" i="1" smtClean="0"/>
              <a:t>     Литературная гостиная</a:t>
            </a:r>
          </a:p>
        </p:txBody>
      </p:sp>
      <p:pic>
        <p:nvPicPr>
          <p:cNvPr id="4" name="Содержимое 3" descr="lermontov_16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35150" y="2133600"/>
            <a:ext cx="6553200" cy="4724400"/>
          </a:xfrm>
        </p:spPr>
      </p:pic>
      <p:pic>
        <p:nvPicPr>
          <p:cNvPr id="36869" name="Romans_Vyhozhu_odin_ya_na_dorogu_MYU_Lermontov_vmusice.ne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258888" y="630872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925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925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192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92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6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53117" fill="hold"/>
                                        <p:tgtEl>
                                          <p:spTgt spid="368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69"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869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Обобщение информации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2000250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smtClean="0"/>
              <a:t>Чем вы сегодня пополнили свой «багаж знаний»?</a:t>
            </a:r>
          </a:p>
          <a:p>
            <a:pPr eaLnBrk="1" hangingPunct="1"/>
            <a:r>
              <a:rPr lang="ru-RU" sz="2800" smtClean="0"/>
              <a:t>С каким новым термином познакомились?</a:t>
            </a:r>
          </a:p>
          <a:p>
            <a:pPr eaLnBrk="1" hangingPunct="1"/>
            <a:r>
              <a:rPr lang="ru-RU" sz="2800" smtClean="0"/>
              <a:t>Каков же лейтмотив произведений М.Ю.Лермонтова, изученных сегодня?</a:t>
            </a:r>
          </a:p>
          <a:p>
            <a:pPr eaLnBrk="1" hangingPunct="1"/>
            <a:r>
              <a:rPr lang="ru-RU" sz="2800" smtClean="0"/>
              <a:t>Что удалось повторить, закрепить?</a:t>
            </a:r>
          </a:p>
          <a:p>
            <a:pPr eaLnBrk="1" hangingPunct="1"/>
            <a:r>
              <a:rPr lang="ru-RU" sz="2800" smtClean="0"/>
              <a:t>Каково ваше впечатление от сегодняшнего урока?</a:t>
            </a:r>
          </a:p>
          <a:p>
            <a:pPr eaLnBrk="1" hangingPunct="1"/>
            <a:r>
              <a:rPr lang="ru-RU" sz="2800" smtClean="0"/>
              <a:t>На сколько каждый из вас поработал?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Домашнее задание: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Выучить наизусть стихотворение «Утёс» , «На севере диком» (на выбор)</a:t>
            </a:r>
          </a:p>
          <a:p>
            <a:pPr eaLnBrk="1" hangingPunct="1"/>
            <a:r>
              <a:rPr lang="ru-RU" smtClean="0"/>
              <a:t>- Повторить литературоведческие термины.</a:t>
            </a:r>
          </a:p>
          <a:p>
            <a:pPr eaLnBrk="1" hangingPunct="1"/>
            <a:r>
              <a:rPr lang="ru-RU" smtClean="0"/>
              <a:t>- Прочитать главы из повести «Отрочество» Л.Н. Толстого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Вопрос классу: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«Ребята, как вы думаете,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о чём же сегодня будет идти речь на уроке,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отрывки из чьих произведений прозвучали?»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285750"/>
            <a:ext cx="3008312" cy="1162050"/>
          </a:xfrm>
        </p:spPr>
        <p:txBody>
          <a:bodyPr/>
          <a:lstStyle/>
          <a:p>
            <a:pPr eaLnBrk="1" hangingPunct="1"/>
            <a:r>
              <a:rPr lang="ru-RU" smtClean="0"/>
              <a:t>М.Ю.Лермонтов</a:t>
            </a:r>
          </a:p>
        </p:txBody>
      </p:sp>
      <p:pic>
        <p:nvPicPr>
          <p:cNvPr id="5" name="Содержимое 4" descr="автопортрет лерм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86188" y="857250"/>
            <a:ext cx="5357812" cy="60007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1435100"/>
            <a:ext cx="3071813" cy="4691063"/>
          </a:xfrm>
        </p:spPr>
        <p:txBody>
          <a:bodyPr/>
          <a:lstStyle/>
          <a:p>
            <a:pPr eaLnBrk="1" hangingPunct="1"/>
            <a:r>
              <a:rPr lang="ru-RU" smtClean="0"/>
              <a:t>Автопортрет (в мундире Нижегородского драгунского полка).</a:t>
            </a:r>
          </a:p>
          <a:p>
            <a:pPr eaLnBrk="1" hangingPunct="1"/>
            <a:r>
              <a:rPr lang="ru-RU" smtClean="0"/>
              <a:t>Акварель.1837г.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214313"/>
            <a:ext cx="3008312" cy="1162050"/>
          </a:xfrm>
        </p:spPr>
        <p:txBody>
          <a:bodyPr/>
          <a:lstStyle/>
          <a:p>
            <a:pPr eaLnBrk="1" hangingPunct="1"/>
            <a:r>
              <a:rPr lang="ru-RU" smtClean="0"/>
              <a:t>М.Ю.Лермонтов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1428750"/>
            <a:ext cx="3008313" cy="4691063"/>
          </a:xfrm>
        </p:spPr>
        <p:txBody>
          <a:bodyPr/>
          <a:lstStyle/>
          <a:p>
            <a:pPr eaLnBrk="1" hangingPunct="1"/>
            <a:r>
              <a:rPr lang="ru-RU" smtClean="0"/>
              <a:t>(в  вицмундире  лейб – гвардии Гусарского полка).</a:t>
            </a:r>
          </a:p>
          <a:p>
            <a:pPr eaLnBrk="1" hangingPunct="1"/>
            <a:r>
              <a:rPr lang="ru-RU" smtClean="0"/>
              <a:t>Художник  Ф.О.Будкин1834г.</a:t>
            </a:r>
          </a:p>
        </p:txBody>
      </p:sp>
      <p:pic>
        <p:nvPicPr>
          <p:cNvPr id="15362" name="Picture 2" descr="C:\Documents and Settings\1\Мои документы\Мои рисунки\lermontov_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6550" y="1076325"/>
            <a:ext cx="499745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Рисунок 2"/>
          <p:cNvSpPr>
            <a:spLocks noGrp="1" noTextEdit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572125"/>
            <a:ext cx="5486400" cy="857250"/>
          </a:xfrm>
        </p:spPr>
        <p:txBody>
          <a:bodyPr/>
          <a:lstStyle/>
          <a:p>
            <a:pPr eaLnBrk="1" hangingPunct="1"/>
            <a:r>
              <a:rPr lang="ru-RU" sz="1800" b="1" smtClean="0"/>
              <a:t>М.Ю.Лермонтов.</a:t>
            </a:r>
          </a:p>
          <a:p>
            <a:pPr eaLnBrk="1" hangingPunct="1"/>
            <a:r>
              <a:rPr lang="ru-RU" smtClean="0"/>
              <a:t>Художник П.П.Кончаловский.</a:t>
            </a:r>
          </a:p>
        </p:txBody>
      </p:sp>
      <p:pic>
        <p:nvPicPr>
          <p:cNvPr id="16386" name="Picture 2" descr="C:\Documents and Settings\1\Мои документы\Мои рисунки\лермонтов П.П.Кончалов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836613"/>
            <a:ext cx="6880225" cy="459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71500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Словарная работа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Мотив </a:t>
            </a:r>
            <a:r>
              <a:rPr lang="ru-RU" smtClean="0"/>
              <a:t>– устойчивый, значимый образ, постоянно повторяющаяся деталь.</a:t>
            </a:r>
          </a:p>
          <a:p>
            <a:pPr eaLnBrk="1" hangingPunct="1"/>
            <a:r>
              <a:rPr lang="ru-RU" b="1" smtClean="0"/>
              <a:t>Лейтмотив</a:t>
            </a:r>
            <a:r>
              <a:rPr lang="ru-RU" smtClean="0"/>
              <a:t> – основной мотив, главный, ведущий в произведении.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836613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i="1" smtClean="0"/>
              <a:t>Основные мотивы лирики М.Ю.Лермонтова: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smtClean="0"/>
              <a:t>мотив</a:t>
            </a:r>
            <a:r>
              <a:rPr lang="ru-RU" smtClean="0"/>
              <a:t> </a:t>
            </a:r>
            <a:r>
              <a:rPr lang="ru-RU" b="1" smtClean="0"/>
              <a:t>действия и подвига;</a:t>
            </a:r>
          </a:p>
          <a:p>
            <a:pPr eaLnBrk="1" hangingPunct="1"/>
            <a:r>
              <a:rPr lang="ru-RU" i="1" smtClean="0"/>
              <a:t>мотив </a:t>
            </a:r>
            <a:r>
              <a:rPr lang="ru-RU" b="1" smtClean="0"/>
              <a:t>странничества;</a:t>
            </a:r>
          </a:p>
          <a:p>
            <a:pPr eaLnBrk="1" hangingPunct="1"/>
            <a:r>
              <a:rPr lang="ru-RU" i="1" smtClean="0"/>
              <a:t>мотив</a:t>
            </a:r>
            <a:r>
              <a:rPr lang="ru-RU" smtClean="0"/>
              <a:t> </a:t>
            </a:r>
            <a:r>
              <a:rPr lang="ru-RU" b="1" smtClean="0"/>
              <a:t>изгнанничества;</a:t>
            </a:r>
          </a:p>
          <a:p>
            <a:pPr eaLnBrk="1" hangingPunct="1"/>
            <a:r>
              <a:rPr lang="ru-RU" i="1" smtClean="0"/>
              <a:t>мотив</a:t>
            </a:r>
            <a:r>
              <a:rPr lang="ru-RU" smtClean="0"/>
              <a:t> </a:t>
            </a:r>
            <a:r>
              <a:rPr lang="ru-RU" b="1" smtClean="0"/>
              <a:t>сна;</a:t>
            </a:r>
          </a:p>
          <a:p>
            <a:pPr eaLnBrk="1" hangingPunct="1"/>
            <a:r>
              <a:rPr lang="ru-RU" i="1" smtClean="0"/>
              <a:t>мотив</a:t>
            </a:r>
            <a:r>
              <a:rPr lang="ru-RU" smtClean="0"/>
              <a:t> </a:t>
            </a:r>
            <a:r>
              <a:rPr lang="ru-RU" b="1" smtClean="0"/>
              <a:t>памяти и забвения;</a:t>
            </a:r>
          </a:p>
          <a:p>
            <a:pPr eaLnBrk="1" hangingPunct="1"/>
            <a:r>
              <a:rPr lang="ru-RU" i="1" smtClean="0"/>
              <a:t>мотив </a:t>
            </a:r>
            <a:r>
              <a:rPr lang="ru-RU" b="1" smtClean="0"/>
              <a:t>одиночества…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36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36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360"/>
                            </p:stCondLst>
                            <p:childTnLst>
                              <p:par>
                                <p:cTn id="2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360"/>
                            </p:stCondLst>
                            <p:childTnLst>
                              <p:par>
                                <p:cTn id="3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360"/>
                            </p:stCondLst>
                            <p:childTnLst>
                              <p:par>
                                <p:cTn id="3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765175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Эпиграф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1857375"/>
            <a:ext cx="8129587" cy="42148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i="1" smtClean="0"/>
              <a:t>   </a:t>
            </a:r>
            <a:r>
              <a:rPr lang="ru-RU" b="1" i="1" smtClean="0">
                <a:latin typeface="Times New Roman" pitchFamily="18" charset="0"/>
              </a:rPr>
              <a:t>Как страшно жизни сей оковы</a:t>
            </a:r>
            <a:br>
              <a:rPr lang="ru-RU" b="1" i="1" smtClean="0">
                <a:latin typeface="Times New Roman" pitchFamily="18" charset="0"/>
              </a:rPr>
            </a:br>
            <a:r>
              <a:rPr lang="ru-RU" b="1" i="1" smtClean="0">
                <a:latin typeface="Times New Roman" pitchFamily="18" charset="0"/>
              </a:rPr>
              <a:t>Нам в одиночестве влачить,</a:t>
            </a:r>
            <a:br>
              <a:rPr lang="ru-RU" b="1" i="1" smtClean="0">
                <a:latin typeface="Times New Roman" pitchFamily="18" charset="0"/>
              </a:rPr>
            </a:br>
            <a:r>
              <a:rPr lang="ru-RU" b="1" i="1" smtClean="0">
                <a:latin typeface="Times New Roman" pitchFamily="18" charset="0"/>
              </a:rPr>
              <a:t>Делить веселье все готовы – </a:t>
            </a:r>
            <a:br>
              <a:rPr lang="ru-RU" b="1" i="1" smtClean="0">
                <a:latin typeface="Times New Roman" pitchFamily="18" charset="0"/>
              </a:rPr>
            </a:br>
            <a:r>
              <a:rPr lang="ru-RU" b="1" i="1" smtClean="0">
                <a:latin typeface="Times New Roman" pitchFamily="18" charset="0"/>
              </a:rPr>
              <a:t>Никто не хочет грусть делить…</a:t>
            </a:r>
            <a:r>
              <a:rPr lang="ru-RU" i="1" smtClean="0">
                <a:latin typeface="Times New Roman" pitchFamily="18" charset="0"/>
              </a:rPr>
              <a:t>                          </a:t>
            </a:r>
            <a:br>
              <a:rPr lang="ru-RU" i="1" smtClean="0">
                <a:latin typeface="Times New Roman" pitchFamily="18" charset="0"/>
              </a:rPr>
            </a:br>
            <a:r>
              <a:rPr lang="ru-RU" i="1" smtClean="0">
                <a:latin typeface="Times New Roman" pitchFamily="18" charset="0"/>
              </a:rPr>
              <a:t>           («Одиночество» М.Ю.Лермонтов)</a:t>
            </a:r>
            <a:endParaRPr lang="ru-RU" i="1" smtClean="0"/>
          </a:p>
          <a:p>
            <a:pPr eaLnBrk="1" hangingPunct="1">
              <a:buFont typeface="Wingdings" pitchFamily="2" charset="2"/>
              <a:buNone/>
            </a:pPr>
            <a:endParaRPr lang="ru-RU" sz="2400" i="1" smtClean="0"/>
          </a:p>
          <a:p>
            <a:pPr eaLnBrk="1" hangingPunct="1"/>
            <a:r>
              <a:rPr lang="ru-RU" i="1" smtClean="0"/>
              <a:t> </a:t>
            </a:r>
            <a:r>
              <a:rPr lang="ru-RU" sz="2400" i="1" smtClean="0"/>
              <a:t>Какой жизненный урок мы можем извлечь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из этого изречения? Чему оно учит нас?</a:t>
            </a:r>
            <a:r>
              <a:rPr lang="ru-RU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2400" i="1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Осень в городе">
  <a:themeElements>
    <a:clrScheme name="Осень в городе 1">
      <a:dk1>
        <a:srgbClr val="333333"/>
      </a:dk1>
      <a:lt1>
        <a:srgbClr val="BAB9A0"/>
      </a:lt1>
      <a:dk2>
        <a:srgbClr val="000000"/>
      </a:dk2>
      <a:lt2>
        <a:srgbClr val="333329"/>
      </a:lt2>
      <a:accent1>
        <a:srgbClr val="F4F3D9"/>
      </a:accent1>
      <a:accent2>
        <a:srgbClr val="E09142"/>
      </a:accent2>
      <a:accent3>
        <a:srgbClr val="D9D9CD"/>
      </a:accent3>
      <a:accent4>
        <a:srgbClr val="2A2A2A"/>
      </a:accent4>
      <a:accent5>
        <a:srgbClr val="F8F8E9"/>
      </a:accent5>
      <a:accent6>
        <a:srgbClr val="CB833B"/>
      </a:accent6>
      <a:hlink>
        <a:srgbClr val="AE4828"/>
      </a:hlink>
      <a:folHlink>
        <a:srgbClr val="6A6954"/>
      </a:folHlink>
    </a:clrScheme>
    <a:fontScheme name="Осень в город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сень в городе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сень в городе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сень в городе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Designs\Осень в городе.pot</Template>
  <TotalTime>996</TotalTime>
  <Words>657</Words>
  <Application>Microsoft Office PowerPoint</Application>
  <PresentationFormat>Экран (4:3)</PresentationFormat>
  <Paragraphs>141</Paragraphs>
  <Slides>25</Slides>
  <Notes>1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Wingdings</vt:lpstr>
      <vt:lpstr>Calibri</vt:lpstr>
      <vt:lpstr>Times New Roman</vt:lpstr>
      <vt:lpstr>Осень в городе</vt:lpstr>
      <vt:lpstr>Осень в городе</vt:lpstr>
      <vt:lpstr>УРОК ЛИТЕРАТУРЫ     В 6 КЛАССЕ  </vt:lpstr>
      <vt:lpstr>Поэтическая разминка</vt:lpstr>
      <vt:lpstr>Вопрос классу:</vt:lpstr>
      <vt:lpstr>М.Ю.Лермонтов</vt:lpstr>
      <vt:lpstr>М.Ю.Лермонтов</vt:lpstr>
      <vt:lpstr>Слайд 6</vt:lpstr>
      <vt:lpstr>Словарная работа</vt:lpstr>
      <vt:lpstr>Основные мотивы лирики М.Ю.Лермонтова:</vt:lpstr>
      <vt:lpstr>Эпиграф</vt:lpstr>
      <vt:lpstr>Тема урока:</vt:lpstr>
      <vt:lpstr>Слайд 11</vt:lpstr>
      <vt:lpstr>Стихотворение  «На севере диком …»</vt:lpstr>
      <vt:lpstr>Слайд 13</vt:lpstr>
      <vt:lpstr>Слайд 14</vt:lpstr>
      <vt:lpstr>Краткий анализ поэтического текста</vt:lpstr>
      <vt:lpstr>Терминологический диктант</vt:lpstr>
      <vt:lpstr>«ключ»</vt:lpstr>
      <vt:lpstr>Стихотворение «Утёс»</vt:lpstr>
      <vt:lpstr>Краткий анализ поэтического текста</vt:lpstr>
      <vt:lpstr>Слайд 20</vt:lpstr>
      <vt:lpstr>Энциклопедическая страничка</vt:lpstr>
      <vt:lpstr>О цвете</vt:lpstr>
      <vt:lpstr>     Литературная гостиная</vt:lpstr>
      <vt:lpstr>Обобщение информации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презентации к уроку литературы в 6 классе</dc:title>
  <dc:creator>1</dc:creator>
  <cp:lastModifiedBy>User</cp:lastModifiedBy>
  <cp:revision>95</cp:revision>
  <dcterms:created xsi:type="dcterms:W3CDTF">2007-11-18T13:32:21Z</dcterms:created>
  <dcterms:modified xsi:type="dcterms:W3CDTF">2015-01-18T15:43:07Z</dcterms:modified>
</cp:coreProperties>
</file>