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94" r:id="rId5"/>
    <p:sldId id="264" r:id="rId6"/>
    <p:sldId id="263" r:id="rId7"/>
    <p:sldId id="262" r:id="rId8"/>
    <p:sldId id="261" r:id="rId9"/>
    <p:sldId id="293" r:id="rId10"/>
    <p:sldId id="270" r:id="rId11"/>
    <p:sldId id="269" r:id="rId12"/>
    <p:sldId id="257" r:id="rId13"/>
    <p:sldId id="268" r:id="rId14"/>
    <p:sldId id="292" r:id="rId15"/>
    <p:sldId id="290" r:id="rId16"/>
    <p:sldId id="266" r:id="rId17"/>
    <p:sldId id="265" r:id="rId18"/>
    <p:sldId id="260" r:id="rId19"/>
    <p:sldId id="283" r:id="rId20"/>
    <p:sldId id="282" r:id="rId21"/>
    <p:sldId id="281" r:id="rId22"/>
    <p:sldId id="280" r:id="rId23"/>
    <p:sldId id="279" r:id="rId24"/>
    <p:sldId id="278" r:id="rId25"/>
    <p:sldId id="277" r:id="rId26"/>
    <p:sldId id="276" r:id="rId27"/>
    <p:sldId id="273" r:id="rId28"/>
    <p:sldId id="275" r:id="rId29"/>
    <p:sldId id="271" r:id="rId30"/>
    <p:sldId id="274" r:id="rId31"/>
    <p:sldId id="289" r:id="rId32"/>
    <p:sldId id="284" r:id="rId33"/>
    <p:sldId id="272" r:id="rId34"/>
    <p:sldId id="288" r:id="rId35"/>
    <p:sldId id="287" r:id="rId36"/>
    <p:sldId id="28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ru-RU" dirty="0" smtClean="0"/>
              <a:t>Басни  И.А.Крылова </a:t>
            </a:r>
            <a:br>
              <a:rPr lang="ru-RU" dirty="0" smtClean="0"/>
            </a:br>
            <a:r>
              <a:rPr lang="ru-RU" dirty="0" smtClean="0"/>
              <a:t>«Осел и соловей»,</a:t>
            </a:r>
            <a:br>
              <a:rPr lang="ru-RU" dirty="0" smtClean="0"/>
            </a:br>
            <a:r>
              <a:rPr lang="ru-RU" dirty="0" smtClean="0"/>
              <a:t> «Листы и Корни», «Ларчик».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860032" y="332656"/>
            <a:ext cx="3909120" cy="53285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Иван Андреевич Крылов родился 13 февраля 1769 года, в Москве. Его отец — Андрей Прохорович Крылов — армейский офицер. Во время пугачевского бунта руководил обороной Яицкого городка.</a:t>
            </a:r>
            <a:endParaRPr lang="ru-RU" dirty="0"/>
          </a:p>
        </p:txBody>
      </p:sp>
      <p:pic>
        <p:nvPicPr>
          <p:cNvPr id="30722" name="Picture 2" descr="КРЫЛОВ - МАСТЕР СЛОВА - КРЫЛОВ - ПЕРСОНАЛЬНЫЙ УГОЛОК ПИСАТЕЛЯ - Каталог файлов - УЧИТЕЛЬ СЛОВЕС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79"/>
            <a:ext cx="4104456" cy="547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259228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 Яицком городке Крылов провел раннее детство, во время бунта находился с матерью, Марией Алексеевной, в Оренбурге. В 1775 Андрей Прохорович вышел в отставку с военной службы. Семья постоянно нуждалась, к тому же отец вскоре умер. Крылов из милости учился у домашних учителей семьи Львовых, брал уроки французского языка.</a:t>
            </a:r>
            <a:endParaRPr lang="ru-RU" dirty="0"/>
          </a:p>
        </p:txBody>
      </p:sp>
      <p:pic>
        <p:nvPicPr>
          <p:cNvPr id="31746" name="Picture 2" descr="13 февраля 1769года- родился Иван Андреевич Крылов. Место рождения точно не известно. Отец - Андрей Прохорович. Начал службу ря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08920"/>
            <a:ext cx="3240359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6004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Иван Андреевич Крылов — русский поэт, прежде всего известный в русской литературе как создатель большого числа басен. Сын офицера. Служил в армии, был домашним учителем, затем работал в Публичной библиотеке в Санкт-Петербурге. В молодости Крылов был известен прежде всего как писатель-сатирик, издатель сатирического журнала «Почта духов» и ходившей в списках пародийной трагедии «Триумф», высмеивавшей Павла I.</a:t>
            </a:r>
            <a:endParaRPr lang="ru-RU" dirty="0"/>
          </a:p>
        </p:txBody>
      </p:sp>
      <p:pic>
        <p:nvPicPr>
          <p:cNvPr id="3074" name="Picture 2" descr="Cмотреть онлайн бесплатно Иван Крылов: &quot;ВОЛК И ЯГНЁНОК&quot; (Марине 4 года) HD послушать детские стихи с 4 лет - Все о детских сад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717" y="3933056"/>
            <a:ext cx="4856539" cy="2731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04664"/>
            <a:ext cx="4258816" cy="4824535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публикация басен Крылова</a:t>
            </a:r>
          </a:p>
          <a:p>
            <a:pPr>
              <a:buNone/>
            </a:pPr>
            <a:r>
              <a:rPr lang="ru-RU" dirty="0" smtClean="0"/>
              <a:t>    («Дуб и трость», «Разборчивая невеста») состоялась в 1805 году. Это были переводы из Лафонтена. </a:t>
            </a:r>
            <a:endParaRPr lang="ru-RU" dirty="0"/>
          </a:p>
        </p:txBody>
      </p:sp>
      <p:pic>
        <p:nvPicPr>
          <p:cNvPr id="32772" name="Picture 4" descr="Иван Андреевич Крылов - Полное собрание произве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648075" cy="575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7984" y="332656"/>
            <a:ext cx="4258816" cy="579350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Жан Лафонтен— знаменитый французский поэт-баснописец. Принадлежал по происхождению к провинциальной чиновной буржуазии, из рядов которой вышли почти все великие писатели "века Людовика XIV".</a:t>
            </a:r>
          </a:p>
        </p:txBody>
      </p:sp>
      <p:pic>
        <p:nvPicPr>
          <p:cNvPr id="41986" name="Picture 2" descr="Жан Лафонт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316328" cy="4841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0649"/>
            <a:ext cx="4978896" cy="6048671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Иван Андреевич Крылов — русский поэт, прежде всего известный в русской литературе как создатель большого числа басен. Сын офицера. Служил в армии, был домашним учителем, затем работал в Публичной библиотеке в Санкт-Петербурге. В молодости Крылов был известен прежде всего как писатель-сатирик, издатель сатирического журнала «Почта духов» и ходившей в списках пародийной трагедии «Триумф», высмеивавшей Павла I.</a:t>
            </a:r>
          </a:p>
        </p:txBody>
      </p:sp>
      <p:pic>
        <p:nvPicPr>
          <p:cNvPr id="44034" name="Picture 2" descr="Литературная &quot;кулинария&quot;. Выставка-викторина. Централизованная библиотечная система города Пскова. Псков. - Централизованная би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48680"/>
            <a:ext cx="3419872" cy="4370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260649"/>
            <a:ext cx="8064896" cy="26642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Крылов написал более 200 басен с 1809 по 1843 год, они вышли в свет в девяти частях и переиздавались очень большими по тем временам тиражами. В 1842 году его произведения вышли в немецком переводе. Сюжеты многих басен заимствованы из Эзопа и Лафонтена, хотя большинство его произведений носит оригинальный характер.</a:t>
            </a:r>
            <a:endParaRPr lang="ru-RU" sz="2400" dirty="0"/>
          </a:p>
        </p:txBody>
      </p:sp>
      <p:pic>
        <p:nvPicPr>
          <p:cNvPr id="34818" name="Picture 2" descr="Иван Андреевич Крылов. Дню рождения посвящается! + Восстановленная архивная фонограмма :: No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852936"/>
            <a:ext cx="5184576" cy="3728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476673"/>
            <a:ext cx="8229600" cy="1152128"/>
          </a:xfrm>
        </p:spPr>
        <p:txBody>
          <a:bodyPr/>
          <a:lstStyle/>
          <a:p>
            <a:r>
              <a:rPr lang="ru-RU" dirty="0" smtClean="0"/>
              <a:t>В баснях обличались общественные и человеческие пороки.</a:t>
            </a:r>
            <a:endParaRPr lang="ru-RU" dirty="0"/>
          </a:p>
        </p:txBody>
      </p:sp>
      <p:pic>
        <p:nvPicPr>
          <p:cNvPr id="35842" name="Picture 2" descr="Мнение специалиста. - ru_dao - Сохраненная запись в кэше Ljrate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68760"/>
            <a:ext cx="2527860" cy="1921173"/>
          </a:xfrm>
          <a:prstGeom prst="rect">
            <a:avLst/>
          </a:prstGeom>
          <a:noFill/>
        </p:spPr>
      </p:pic>
      <p:pic>
        <p:nvPicPr>
          <p:cNvPr id="35844" name="Picture 4" descr="Как нарисовать клюв вороны картинки Сайт о рисован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2899325" cy="3311674"/>
          </a:xfrm>
          <a:prstGeom prst="rect">
            <a:avLst/>
          </a:prstGeom>
          <a:noFill/>
        </p:spPr>
      </p:pic>
      <p:pic>
        <p:nvPicPr>
          <p:cNvPr id="35846" name="Picture 6" descr="Слон и Моська - Картинка 13562/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63634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332656"/>
            <a:ext cx="2808312" cy="46805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Крылов стал первым писателем, которому в России поставили памятник  по подписке: 12 мая 1855 памятник работы Петра (Петера) Карловича </a:t>
            </a:r>
            <a:r>
              <a:rPr lang="ru-RU" dirty="0" err="1" smtClean="0"/>
              <a:t>Клодта</a:t>
            </a:r>
            <a:r>
              <a:rPr lang="ru-RU" dirty="0" smtClean="0"/>
              <a:t> «Дедушке Крылову» был поставлен в Летнем саду в Петербурге.</a:t>
            </a:r>
          </a:p>
          <a:p>
            <a:endParaRPr lang="ru-RU" dirty="0" smtClean="0"/>
          </a:p>
        </p:txBody>
      </p:sp>
      <p:pic>
        <p:nvPicPr>
          <p:cNvPr id="40962" name="Picture 2" descr="http://to-name.ru/images/biography/krylov-ivan-pamjat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51845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620688"/>
            <a:ext cx="3754760" cy="4525963"/>
          </a:xfrm>
        </p:spPr>
        <p:txBody>
          <a:bodyPr/>
          <a:lstStyle/>
          <a:p>
            <a:r>
              <a:rPr lang="ru-RU" dirty="0" smtClean="0"/>
              <a:t>Иван Андреевич Крылов скончался 21 ноября 1844 года, в Санкт-Петербурге; похоронен в Александро-Невской лавре. </a:t>
            </a:r>
          </a:p>
          <a:p>
            <a:endParaRPr lang="ru-RU" dirty="0"/>
          </a:p>
        </p:txBody>
      </p:sp>
      <p:pic>
        <p:nvPicPr>
          <p:cNvPr id="17410" name="Picture 2" descr="Ответы@Mail.Ru: ЗАГАДКА. Этот человек может раставит всё по полочкам) кто он и где он родился ) о Городе подробне и произвед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64704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476672"/>
            <a:ext cx="6707088" cy="23371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Иван Андреевич Крылов </a:t>
            </a:r>
          </a:p>
          <a:p>
            <a:pPr algn="ctr">
              <a:buNone/>
            </a:pPr>
            <a:r>
              <a:rPr lang="ru-RU" dirty="0" smtClean="0"/>
              <a:t>(1769-1844) </a:t>
            </a:r>
          </a:p>
          <a:p>
            <a:pPr algn="ctr">
              <a:buNone/>
            </a:pPr>
            <a:r>
              <a:rPr lang="ru-RU" dirty="0" smtClean="0"/>
              <a:t> русский писатель, баснописец, переводчик.</a:t>
            </a:r>
            <a:endParaRPr lang="ru-RU" dirty="0"/>
          </a:p>
        </p:txBody>
      </p:sp>
      <p:pic>
        <p:nvPicPr>
          <p:cNvPr id="2050" name="Picture 2" descr="Иван Андреевич Крыл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43538"/>
            <a:ext cx="2952328" cy="3838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Иван Андреевич Крылов(1769 - 184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16847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Виртуозное мастерство, легкость, ясность, доступность языка, юмор делают произведения Крылова понятным и любимым в наши дни. Во многих городах России есть улицы, названные именем баснописца. А  в нашем городе есть небольшой поселок имени Крылова</a:t>
            </a:r>
            <a:endParaRPr lang="ru-RU" dirty="0"/>
          </a:p>
        </p:txBody>
      </p:sp>
      <p:pic>
        <p:nvPicPr>
          <p:cNvPr id="19458" name="Picture 2" descr="ПРОДАМ НЕДВИЖИМОСТЬ В Г. МАГНИТОГОРСКЕ ДОМ - Подать Объявление на сайт Недвижимость Магнитогор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3995936" cy="2996952"/>
          </a:xfrm>
          <a:prstGeom prst="rect">
            <a:avLst/>
          </a:prstGeom>
          <a:noFill/>
        </p:spPr>
      </p:pic>
      <p:pic>
        <p:nvPicPr>
          <p:cNvPr id="19460" name="Picture 4" descr="ПРОДАМ НЕДВИЖИМОСТЬ В Г. МАГНИТОГОРСКЕ ДОМ - Подать Объявление на сайт Недвижимость Магнитогорс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басней «Осел и Соловей»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4525963"/>
          </a:xfrm>
        </p:spPr>
        <p:txBody>
          <a:bodyPr/>
          <a:lstStyle/>
          <a:p>
            <a:r>
              <a:rPr lang="ru-RU" dirty="0" smtClean="0"/>
              <a:t>Как характеризует Осла его речь?</a:t>
            </a:r>
          </a:p>
          <a:p>
            <a:r>
              <a:rPr lang="ru-RU" dirty="0" smtClean="0"/>
              <a:t>Как проявляет себя другой герой басни – Соловей?</a:t>
            </a:r>
          </a:p>
          <a:p>
            <a:r>
              <a:rPr lang="ru-RU" dirty="0" smtClean="0"/>
              <a:t>Докажите, что «Осел и Соловей» - басня.</a:t>
            </a:r>
            <a:endParaRPr lang="ru-RU" dirty="0"/>
          </a:p>
        </p:txBody>
      </p:sp>
      <p:pic>
        <p:nvPicPr>
          <p:cNvPr id="20482" name="Picture 2" descr="Басня И. А. Крылова Осёл и солов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79082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Явные признаки басни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Зачин (первые две строки);</a:t>
            </a:r>
          </a:p>
          <a:p>
            <a:r>
              <a:rPr lang="ru-RU" dirty="0" smtClean="0"/>
              <a:t>Произведение построено как диалог, причем только Осел говорит, а Соловей же выступает как искуснейший певец.</a:t>
            </a:r>
          </a:p>
          <a:p>
            <a:r>
              <a:rPr lang="ru-RU" dirty="0" smtClean="0"/>
              <a:t>Осел – аллегория грубого невежды.</a:t>
            </a:r>
          </a:p>
          <a:p>
            <a:r>
              <a:rPr lang="ru-RU" dirty="0" smtClean="0"/>
              <a:t>В тексте  используются олицетворения, ряды однородных членов, просторечная лексика </a:t>
            </a:r>
            <a:r>
              <a:rPr lang="ru-RU" i="1" dirty="0" smtClean="0"/>
              <a:t>(дружище, </a:t>
            </a:r>
            <a:r>
              <a:rPr lang="ru-RU" i="1" dirty="0" err="1" smtClean="0"/>
              <a:t>мастерище</a:t>
            </a:r>
            <a:r>
              <a:rPr lang="ru-RU" i="1" dirty="0" smtClean="0"/>
              <a:t>. навострился) </a:t>
            </a:r>
            <a:r>
              <a:rPr lang="ru-RU" dirty="0" smtClean="0"/>
              <a:t>.</a:t>
            </a:r>
          </a:p>
          <a:p>
            <a:r>
              <a:rPr lang="ru-RU" dirty="0" smtClean="0"/>
              <a:t>Язык произведения афористичен.</a:t>
            </a:r>
          </a:p>
          <a:p>
            <a:r>
              <a:rPr lang="ru-RU" dirty="0" smtClean="0"/>
              <a:t>Оканчивается произведение моралью  - «Избави Бог нас от этаких судей».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1180728"/>
          </a:xfrm>
        </p:spPr>
        <p:txBody>
          <a:bodyPr/>
          <a:lstStyle/>
          <a:p>
            <a:r>
              <a:rPr lang="ru-RU" dirty="0" smtClean="0"/>
              <a:t>Как вы понимаете выражение </a:t>
            </a:r>
            <a:r>
              <a:rPr lang="ru-RU" i="1" dirty="0" smtClean="0"/>
              <a:t>любимцу и певцу Авроры?</a:t>
            </a:r>
            <a:endParaRPr lang="ru-RU" i="1" dirty="0"/>
          </a:p>
        </p:txBody>
      </p:sp>
      <p:pic>
        <p:nvPicPr>
          <p:cNvPr id="22530" name="Picture 2" descr="Группа: nostreDAME, открываемый КЛЮЧ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480720" cy="4805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548680"/>
            <a:ext cx="569897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Любимцу и певцу Авроры – </a:t>
            </a:r>
            <a:r>
              <a:rPr lang="ru-RU" dirty="0" smtClean="0"/>
              <a:t>это перифраз, или перифраза, - троп, выражающий одно понятие с помощью нескольких; описательное выражение, замена однословного понятия многословным. Аврора – в римской мифологии богиня утренней зари.</a:t>
            </a:r>
            <a:endParaRPr lang="ru-RU" dirty="0"/>
          </a:p>
        </p:txBody>
      </p:sp>
      <p:pic>
        <p:nvPicPr>
          <p:cNvPr id="23554" name="Picture 2" descr="Ночь, Луна, Заря, Солнце, легенда о Фаэтон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44833"/>
            <a:ext cx="2232248" cy="4744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Фразеологизм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Найдите в басне фразеологизм. Объясните его особенность.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 тридевять полей. И.А.Крылов немного  изменяет, обыгрывает фразеологизм </a:t>
            </a:r>
            <a:r>
              <a:rPr lang="ru-RU" b="1" u="sng" dirty="0" smtClean="0"/>
              <a:t>за тридевять земель.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иллюстрацией.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/>
          <a:lstStyle/>
          <a:p>
            <a:r>
              <a:rPr lang="ru-RU" dirty="0" smtClean="0"/>
              <a:t>В чем особенность композиции рисунка А.Лаптева к басне «Осел и Соловей»?</a:t>
            </a:r>
            <a:endParaRPr lang="ru-RU" dirty="0"/>
          </a:p>
        </p:txBody>
      </p:sp>
      <p:pic>
        <p:nvPicPr>
          <p:cNvPr id="27650" name="Picture 2" descr="Крылов Иван Андреевич. Басни (Весь текст) - ModernLib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848100" cy="501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 басни.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вы понимаете мораль басни «Осел и соловей»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Крупная фигура Осла, развалившегося у дерева, находится в центре рисунка. Скромная фигурка Соловья теряется в ветвях, вдалеке сидит на плетне петух.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37321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Какие строки басни могут быть подписью к этому рисунку?</a:t>
            </a:r>
            <a:endParaRPr lang="ru-RU" sz="2800" dirty="0"/>
          </a:p>
        </p:txBody>
      </p:sp>
      <p:pic>
        <p:nvPicPr>
          <p:cNvPr id="29698" name="Picture 2" descr="Крылов Иван Андреевич. Басни (Весь текст) - ModernLib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84784"/>
            <a:ext cx="2911996" cy="3798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Басня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Ба́сня</a:t>
            </a:r>
            <a:r>
              <a:rPr lang="ru-RU" dirty="0" smtClean="0"/>
              <a:t> — стихотворное или прозаическое литературное произведение нравоучительного, сатирического характера. </a:t>
            </a:r>
          </a:p>
          <a:p>
            <a:r>
              <a:rPr lang="ru-RU" dirty="0" smtClean="0"/>
              <a:t>В конце басни содержится краткое нравоучительное заключение —мораль.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«Листы и корни»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5157192"/>
            <a:ext cx="8892480" cy="17008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Рисунок </a:t>
            </a:r>
            <a:r>
              <a:rPr lang="ru-RU" sz="2000" dirty="0" err="1" smtClean="0"/>
              <a:t>К.Трутовского</a:t>
            </a:r>
            <a:r>
              <a:rPr lang="ru-RU" sz="2000" dirty="0" smtClean="0"/>
              <a:t> иллюстрирует басню «Лисы и Корни», хотя ни листов, ни корней там нет. Художник отказывается от аллегории  и изображает две группы людей: верхушку общества и его корни – крестьян.</a:t>
            </a:r>
          </a:p>
          <a:p>
            <a:r>
              <a:rPr lang="ru-RU" sz="2000" dirty="0" smtClean="0"/>
              <a:t>В басне эзоповым языком говорится о проблемах государства и общества.</a:t>
            </a:r>
            <a:endParaRPr lang="ru-RU" sz="2000" dirty="0"/>
          </a:p>
        </p:txBody>
      </p:sp>
      <p:pic>
        <p:nvPicPr>
          <p:cNvPr id="26626" name="Picture 2" descr="Как нарисовать рисунок к басне поэтапно Учитесь рисова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66675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237931"/>
          </a:xfrm>
        </p:spPr>
        <p:txBody>
          <a:bodyPr>
            <a:normAutofit/>
          </a:bodyPr>
          <a:lstStyle/>
          <a:p>
            <a:r>
              <a:rPr lang="ru-RU" dirty="0" smtClean="0"/>
              <a:t>Как вы понимаете мораль басни «Листы и Корни»?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«Ларчик»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11807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 рисунок А.Сапожникова соотносится с текстом басни «Ларчик»?</a:t>
            </a:r>
            <a:endParaRPr lang="ru-RU" dirty="0"/>
          </a:p>
        </p:txBody>
      </p:sp>
      <p:pic>
        <p:nvPicPr>
          <p:cNvPr id="50178" name="Picture 2" descr="Лар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564905"/>
            <a:ext cx="7208738" cy="4213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>О чем говорит дата создания рисунка?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Он сделан при жизни И.А.Крылова и изображает современное ему общество.</a:t>
            </a:r>
            <a:endParaRPr lang="ru-RU" dirty="0"/>
          </a:p>
        </p:txBody>
      </p:sp>
      <p:pic>
        <p:nvPicPr>
          <p:cNvPr id="28674" name="Picture 2" descr="Стена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908720"/>
            <a:ext cx="5904656" cy="4076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вы понимаете мораль басни «Ларчик»?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160240"/>
          </a:xfrm>
        </p:spPr>
        <p:txBody>
          <a:bodyPr/>
          <a:lstStyle/>
          <a:p>
            <a:r>
              <a:rPr lang="ru-RU" sz="2800" dirty="0" smtClean="0"/>
              <a:t>Такими ли вы представляли себе героев </a:t>
            </a:r>
            <a:r>
              <a:rPr lang="ru-RU" sz="2800" dirty="0" err="1" smtClean="0"/>
              <a:t>крыловских</a:t>
            </a:r>
            <a:r>
              <a:rPr lang="ru-RU" sz="2800" dirty="0" smtClean="0"/>
              <a:t> басен?</a:t>
            </a:r>
          </a:p>
          <a:p>
            <a:r>
              <a:rPr lang="ru-RU" sz="2800" dirty="0" smtClean="0"/>
              <a:t>Как иллюстрация  вам больше всего нравится и почему?</a:t>
            </a:r>
            <a:endParaRPr lang="ru-RU" sz="2800" dirty="0"/>
          </a:p>
        </p:txBody>
      </p:sp>
      <p:pic>
        <p:nvPicPr>
          <p:cNvPr id="47106" name="Picture 2" descr="Петр и Патр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640871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Одну из </a:t>
            </a:r>
            <a:r>
              <a:rPr lang="ru-RU" smtClean="0"/>
              <a:t>басен выучить </a:t>
            </a:r>
            <a:r>
              <a:rPr lang="ru-RU" dirty="0" smtClean="0"/>
              <a:t>наизусть.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И. А. Кры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Какова основная цель басни?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Посмеяться над забавными героями, указать на пороки людей, напомнить читателям старые истины.</a:t>
            </a:r>
            <a:endParaRPr lang="ru-RU" dirty="0"/>
          </a:p>
        </p:txBody>
      </p:sp>
      <p:pic>
        <p:nvPicPr>
          <p:cNvPr id="36866" name="Picture 2" descr="Всякая всячина &quot; Страница 4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44632"/>
            <a:ext cx="6624736" cy="411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Характерные черты басни.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Героями басни обычно являются животные.</a:t>
            </a:r>
          </a:p>
          <a:p>
            <a:pPr>
              <a:buNone/>
            </a:pPr>
            <a:r>
              <a:rPr lang="ru-RU" sz="2400" dirty="0" smtClean="0"/>
              <a:t>Часто басня построена как диалог.</a:t>
            </a:r>
          </a:p>
          <a:p>
            <a:pPr>
              <a:buNone/>
            </a:pPr>
            <a:r>
              <a:rPr lang="ru-RU" sz="2400" dirty="0" smtClean="0"/>
              <a:t>Басню отличает лаконизм,  афористичность языка, использование просторечной лексики.</a:t>
            </a:r>
          </a:p>
          <a:p>
            <a:pPr>
              <a:buNone/>
            </a:pPr>
            <a:r>
              <a:rPr lang="ru-RU" sz="2400" dirty="0" smtClean="0"/>
              <a:t>Басня пишется особым стихом (строчками разной длины) передающим разговорную речь.</a:t>
            </a:r>
          </a:p>
          <a:p>
            <a:pPr>
              <a:buNone/>
            </a:pPr>
            <a:r>
              <a:rPr lang="ru-RU" sz="2400" dirty="0" smtClean="0"/>
              <a:t>Для басни характерны  такие составные части: зачин, мораль, часто встречаются повторы.</a:t>
            </a:r>
          </a:p>
          <a:p>
            <a:pPr>
              <a:buNone/>
            </a:pPr>
            <a:r>
              <a:rPr lang="ru-RU" sz="2400" dirty="0" smtClean="0"/>
              <a:t>Среди изобразительно-выразительных приемов – аллегория, постоянные эпитеты.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Мораль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Мораль басни – краткое заключение, в котором разъяснена ее основная поучительная мысль. Иногда такая мысль разъясняется в начале басни.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Что такое эзопов язык? </a:t>
            </a:r>
            <a:br>
              <a:rPr lang="ru-RU" smtClean="0"/>
            </a:br>
            <a:r>
              <a:rPr lang="ru-RU" smtClean="0"/>
              <a:t>Как появился этот термин.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Речь, которая изобилует иносказаниями, недомолвками и другими приемами для сокрытия прямого смысла. </a:t>
            </a:r>
          </a:p>
          <a:p>
            <a:r>
              <a:rPr lang="ru-RU" dirty="0" smtClean="0"/>
              <a:t>Эзоп – древнегреческий мудрец и баснописец.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476672"/>
            <a:ext cx="3600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Эзоп (</a:t>
            </a:r>
            <a:r>
              <a:rPr lang="ru-RU" sz="3200" dirty="0" err="1" smtClean="0"/>
              <a:t>др.-греч</a:t>
            </a:r>
            <a:r>
              <a:rPr lang="ru-RU" sz="3200" dirty="0" smtClean="0"/>
              <a:t>. ) — полулегендарная фигура древнегреческой литературы, баснописец, живший в VI веке до н. э.. </a:t>
            </a:r>
            <a:endParaRPr lang="ru-RU" sz="3200" dirty="0"/>
          </a:p>
        </p:txBody>
      </p:sp>
      <p:pic>
        <p:nvPicPr>
          <p:cNvPr id="51202" name="Picture 2" descr="http://www.litra.ru/public/photo/writer/00460871234877844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6672"/>
            <a:ext cx="3633192" cy="517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978</Words>
  <Application>Microsoft Office PowerPoint</Application>
  <PresentationFormat>Экран (4:3)</PresentationFormat>
  <Paragraphs>81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Басни  И.А.Крылова  «Осел и соловей»,  «Листы и Корни», «Ларчик».</vt:lpstr>
      <vt:lpstr>Слайд 2</vt:lpstr>
      <vt:lpstr>Басня </vt:lpstr>
      <vt:lpstr>Слайд 4</vt:lpstr>
      <vt:lpstr>Какова основная цель басни? </vt:lpstr>
      <vt:lpstr>Характерные черты басни.</vt:lpstr>
      <vt:lpstr>Мораль </vt:lpstr>
      <vt:lpstr>Что такое эзопов язык?  Как появился этот термин.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Работа с басней «Осел и Соловей»</vt:lpstr>
      <vt:lpstr>Явные признаки басни</vt:lpstr>
      <vt:lpstr>Слайд 24</vt:lpstr>
      <vt:lpstr>Слайд 25</vt:lpstr>
      <vt:lpstr>Фразеологизм </vt:lpstr>
      <vt:lpstr>Работа с иллюстрацией.</vt:lpstr>
      <vt:lpstr>Мораль басни.</vt:lpstr>
      <vt:lpstr>Слайд 29</vt:lpstr>
      <vt:lpstr>«Листы и корни»</vt:lpstr>
      <vt:lpstr>Мораль </vt:lpstr>
      <vt:lpstr>«Ларчик»</vt:lpstr>
      <vt:lpstr>Слайд 33</vt:lpstr>
      <vt:lpstr>Мораль </vt:lpstr>
      <vt:lpstr>Слайд 35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Пользователь 12</cp:lastModifiedBy>
  <cp:revision>22</cp:revision>
  <dcterms:created xsi:type="dcterms:W3CDTF">2014-10-13T14:42:41Z</dcterms:created>
  <dcterms:modified xsi:type="dcterms:W3CDTF">2023-01-02T01:43:48Z</dcterms:modified>
</cp:coreProperties>
</file>