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74" r:id="rId4"/>
    <p:sldId id="277" r:id="rId5"/>
    <p:sldId id="275" r:id="rId6"/>
    <p:sldId id="257" r:id="rId7"/>
    <p:sldId id="276" r:id="rId8"/>
    <p:sldId id="273" r:id="rId9"/>
    <p:sldId id="258" r:id="rId10"/>
    <p:sldId id="264" r:id="rId11"/>
    <p:sldId id="259" r:id="rId12"/>
    <p:sldId id="265" r:id="rId13"/>
    <p:sldId id="267" r:id="rId14"/>
    <p:sldId id="268" r:id="rId15"/>
    <p:sldId id="26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10/13/2019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jpeg"/><Relationship Id="rId5" Type="http://schemas.openxmlformats.org/officeDocument/2006/relationships/image" Target="../media/image16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55334" y="1648496"/>
            <a:ext cx="4945489" cy="3329903"/>
          </a:xfrm>
          <a:solidFill>
            <a:schemeClr val="accent2"/>
          </a:solidFill>
        </p:spPr>
        <p:txBody>
          <a:bodyPr>
            <a:noAutofit/>
          </a:bodyPr>
          <a:lstStyle/>
          <a:p>
            <a:endParaRPr lang="ru-RU" sz="4000" b="1" dirty="0" smtClean="0"/>
          </a:p>
          <a:p>
            <a:r>
              <a:rPr lang="ru-RU" sz="4400" b="1" dirty="0" smtClean="0"/>
              <a:t>Иван </a:t>
            </a:r>
            <a:r>
              <a:rPr lang="ru-RU" sz="4400" b="1" dirty="0"/>
              <a:t>Андреевич Крылов</a:t>
            </a:r>
            <a:br>
              <a:rPr lang="ru-RU" sz="4400" b="1" dirty="0"/>
            </a:br>
            <a:r>
              <a:rPr lang="ru-RU" sz="4400" b="1" dirty="0"/>
              <a:t>(1769 – 1844)</a:t>
            </a:r>
            <a:br>
              <a:rPr lang="ru-RU" sz="4400" b="1" dirty="0"/>
            </a:br>
            <a:endParaRPr lang="ru-RU" sz="4400" b="1" dirty="0"/>
          </a:p>
        </p:txBody>
      </p:sp>
      <p:pic>
        <p:nvPicPr>
          <p:cNvPr id="5" name="Picture 2" descr="http://player.myshared.ru/74/1371660/slides/slide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t="12882" r="48842" b="4564"/>
          <a:stretch/>
        </p:blipFill>
        <p:spPr bwMode="auto">
          <a:xfrm>
            <a:off x="488174" y="491311"/>
            <a:ext cx="4083826" cy="531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328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91673" y="875763"/>
            <a:ext cx="4198513" cy="5078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83838"/>
                </a:solidFill>
                <a:latin typeface="Open Sans"/>
              </a:rPr>
              <a:t>Крылов оправдывал неспешные, но продуманные действия Кутузова, должные, как понимал баснописец, привести к полному краху Наполеона, и порицал повеления Александра I, торопившего Кутузова и толкавшего его к промахам и ошибкам. Тем самым под образом "коня доброго" Крылов имел в виду Кутузова с его осторожностью и выдержкой при отражении наполеоновского нашествия. </a:t>
            </a:r>
            <a:endParaRPr lang="ru-RU" dirty="0" smtClean="0">
              <a:solidFill>
                <a:srgbClr val="383838"/>
              </a:solidFill>
              <a:latin typeface="Open Sans"/>
            </a:endParaRPr>
          </a:p>
          <a:p>
            <a:r>
              <a:rPr lang="ru-RU" u="sng" dirty="0" smtClean="0">
                <a:solidFill>
                  <a:srgbClr val="383838"/>
                </a:solidFill>
                <a:latin typeface="Open Sans"/>
              </a:rPr>
              <a:t>А </a:t>
            </a:r>
            <a:r>
              <a:rPr lang="ru-RU" u="sng" dirty="0">
                <a:solidFill>
                  <a:srgbClr val="383838"/>
                </a:solidFill>
                <a:latin typeface="Open Sans"/>
              </a:rPr>
              <a:t>примешься за дело сам, </a:t>
            </a:r>
            <a:endParaRPr lang="ru-RU" u="sng" dirty="0" smtClean="0">
              <a:solidFill>
                <a:srgbClr val="383838"/>
              </a:solidFill>
              <a:latin typeface="Open Sans"/>
            </a:endParaRPr>
          </a:p>
          <a:p>
            <a:r>
              <a:rPr lang="ru-RU" u="sng" dirty="0" smtClean="0">
                <a:solidFill>
                  <a:srgbClr val="383838"/>
                </a:solidFill>
                <a:latin typeface="Open Sans"/>
              </a:rPr>
              <a:t>Так </a:t>
            </a:r>
            <a:r>
              <a:rPr lang="ru-RU" u="sng" dirty="0">
                <a:solidFill>
                  <a:srgbClr val="383838"/>
                </a:solidFill>
                <a:latin typeface="Open Sans"/>
              </a:rPr>
              <a:t>напроказишь вдвое хуже. </a:t>
            </a:r>
            <a:r>
              <a:rPr lang="ru-RU" dirty="0">
                <a:solidFill>
                  <a:srgbClr val="383838"/>
                </a:solidFill>
                <a:latin typeface="Open Sans"/>
              </a:rPr>
              <a:t>— Прозрачный намек на Александра I, по вине которого было проиграно </a:t>
            </a:r>
            <a:r>
              <a:rPr lang="ru-RU" dirty="0" err="1">
                <a:solidFill>
                  <a:srgbClr val="383838"/>
                </a:solidFill>
                <a:latin typeface="Open Sans"/>
              </a:rPr>
              <a:t>Аустерлицкое</a:t>
            </a:r>
            <a:r>
              <a:rPr lang="ru-RU" dirty="0">
                <a:solidFill>
                  <a:srgbClr val="383838"/>
                </a:solidFill>
                <a:latin typeface="Open Sans"/>
              </a:rPr>
              <a:t> </a:t>
            </a:r>
            <a:r>
              <a:rPr lang="ru-RU" dirty="0" smtClean="0">
                <a:solidFill>
                  <a:srgbClr val="383838"/>
                </a:solidFill>
                <a:latin typeface="Open Sans"/>
              </a:rPr>
              <a:t>сражение</a:t>
            </a:r>
            <a:r>
              <a:rPr lang="ru-RU" dirty="0">
                <a:solidFill>
                  <a:srgbClr val="383838"/>
                </a:solidFill>
                <a:latin typeface="Open Sans"/>
              </a:rPr>
              <a:t> (русской армией там командовал сам царь</a:t>
            </a:r>
            <a:r>
              <a:rPr lang="ru-RU" dirty="0" smtClean="0">
                <a:solidFill>
                  <a:srgbClr val="383838"/>
                </a:solidFill>
                <a:latin typeface="Open Sans"/>
              </a:rPr>
              <a:t>). </a:t>
            </a:r>
            <a:endParaRPr lang="ru-RU" dirty="0"/>
          </a:p>
        </p:txBody>
      </p:sp>
      <p:pic>
        <p:nvPicPr>
          <p:cNvPr id="9" name="Picture 4" descr="Картинки по запросу портрет александра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537" y="950530"/>
            <a:ext cx="2871988" cy="472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420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портрет крылова ивана андреевич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8" t="4839" r="18189" b="1691"/>
          <a:stretch/>
        </p:blipFill>
        <p:spPr bwMode="auto">
          <a:xfrm>
            <a:off x="689113" y="689113"/>
            <a:ext cx="4439478" cy="512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0800000" flipV="1">
            <a:off x="5327374" y="1005212"/>
            <a:ext cx="4486327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Лягушки, просящие царя</a:t>
            </a:r>
            <a:endParaRPr lang="ru-RU" sz="2800" b="1" dirty="0"/>
          </a:p>
        </p:txBody>
      </p:sp>
      <p:pic>
        <p:nvPicPr>
          <p:cNvPr id="6" name="Picture 2" descr="https://ds04.infourok.ru/uploads/ex/0f59/000b0bd8-ce6b83fc/img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" t="27875" r="10951" b="51106"/>
          <a:stretch/>
        </p:blipFill>
        <p:spPr bwMode="auto">
          <a:xfrm>
            <a:off x="4161685" y="4404575"/>
            <a:ext cx="8030315" cy="182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ds04.infourok.ru/uploads/ex/0f59/000b0bd8-ce6b83fc/img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" t="49428" r="18289" b="27012"/>
          <a:stretch/>
        </p:blipFill>
        <p:spPr bwMode="auto">
          <a:xfrm>
            <a:off x="5323253" y="1939512"/>
            <a:ext cx="6697014" cy="164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99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рисунки к басням крылова ивана андреевича лягушки просящие цар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04" y="886630"/>
            <a:ext cx="4492268" cy="365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39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4355" y="5133304"/>
            <a:ext cx="609600" cy="609600"/>
          </a:xfrm>
          <a:prstGeom prst="rect">
            <a:avLst/>
          </a:prstGeom>
        </p:spPr>
      </p:pic>
      <p:pic>
        <p:nvPicPr>
          <p:cNvPr id="6" name="Picture 8" descr="Картинки по запросу рисунки к басням крылова ивана андреевича лягушки просящие цар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934" y="1228054"/>
            <a:ext cx="285750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23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Картинки по запросу рисунки к басням крылова ивана андреевича лягушки просящие цар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88" y="579013"/>
            <a:ext cx="3161498" cy="563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05340" y="1545465"/>
            <a:ext cx="4288665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83838"/>
                </a:solidFill>
                <a:latin typeface="Open Sans"/>
              </a:rPr>
              <a:t>Какими чертами наделяет Журавля Крылов? </a:t>
            </a:r>
            <a:endParaRPr lang="ru-RU" b="1" dirty="0" smtClean="0">
              <a:solidFill>
                <a:srgbClr val="383838"/>
              </a:solidFill>
              <a:latin typeface="Open Sans"/>
            </a:endParaRPr>
          </a:p>
          <a:p>
            <a:endParaRPr lang="ru-RU" b="1" dirty="0">
              <a:solidFill>
                <a:srgbClr val="383838"/>
              </a:solidFill>
              <a:latin typeface="Open Sans"/>
            </a:endParaRPr>
          </a:p>
          <a:p>
            <a:endParaRPr lang="ru-RU" b="1" dirty="0" smtClean="0">
              <a:solidFill>
                <a:srgbClr val="383838"/>
              </a:solidFill>
              <a:latin typeface="Open Sans"/>
            </a:endParaRPr>
          </a:p>
          <a:p>
            <a:endParaRPr lang="ru-RU" b="1" dirty="0">
              <a:solidFill>
                <a:srgbClr val="383838"/>
              </a:solidFill>
              <a:latin typeface="Open Sans"/>
            </a:endParaRPr>
          </a:p>
          <a:p>
            <a:endParaRPr lang="ru-RU" b="1" dirty="0" smtClean="0">
              <a:solidFill>
                <a:srgbClr val="383838"/>
              </a:solidFill>
              <a:latin typeface="Open Sans"/>
            </a:endParaRPr>
          </a:p>
          <a:p>
            <a:r>
              <a:rPr lang="ru-RU" dirty="0" smtClean="0">
                <a:solidFill>
                  <a:srgbClr val="383838"/>
                </a:solidFill>
                <a:latin typeface="Open Sans"/>
              </a:rPr>
              <a:t> </a:t>
            </a:r>
            <a:r>
              <a:rPr lang="ru-RU" b="1" dirty="0">
                <a:solidFill>
                  <a:srgbClr val="383838"/>
                </a:solidFill>
                <a:latin typeface="Open Sans"/>
              </a:rPr>
              <a:t>Журавль под своим именем появляется в басне только один раз; далее он всюду именуется Царь и все его действия изображены в двойном плане: как журавль он лягушек ест, как царь он судит свой “народ” и всех приговаривает к казни</a:t>
            </a:r>
            <a:r>
              <a:rPr lang="ru-RU" dirty="0">
                <a:solidFill>
                  <a:srgbClr val="383838"/>
                </a:solidFill>
                <a:latin typeface="Open Sans"/>
              </a:rPr>
              <a:t>.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525036" y="2266683"/>
            <a:ext cx="3618963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83838"/>
                </a:solidFill>
                <a:latin typeface="Open Sans"/>
              </a:rPr>
              <a:t>Проблема отношений государственной власти и народа </a:t>
            </a:r>
          </a:p>
        </p:txBody>
      </p:sp>
    </p:spTree>
    <p:extLst>
      <p:ext uri="{BB962C8B-B14F-4D97-AF65-F5344CB8AC3E}">
        <p14:creationId xmlns:p14="http://schemas.microsoft.com/office/powerpoint/2010/main" val="270186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Картинки по запросу рисунки к басням крылова ивана андреевича лягушки просящие цар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447" y="1043189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10614" y="837127"/>
            <a:ext cx="61432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83838"/>
                </a:solidFill>
                <a:latin typeface="Open Sans"/>
              </a:rPr>
              <a:t>Что советует голос с неба в ответ на жалобы лягушек? </a:t>
            </a:r>
            <a:endParaRPr lang="ru-RU" b="1" dirty="0" smtClean="0">
              <a:solidFill>
                <a:srgbClr val="383838"/>
              </a:solidFill>
              <a:latin typeface="Open San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84123" y="3889420"/>
            <a:ext cx="4855335" cy="20313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83838"/>
                </a:solidFill>
                <a:latin typeface="Open Sans"/>
              </a:rPr>
              <a:t>Лягушки, просящие царя Лягушки были наказаны за свою страсть к переменам, за нежелание считаться с существующим положением вещей, за стремление изменить свой образ жизни без оглядки на прошлое и на свой же опыт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78680" y="3244334"/>
            <a:ext cx="3980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383838"/>
                </a:solidFill>
                <a:latin typeface="Open Sans"/>
              </a:rPr>
              <a:t> </a:t>
            </a:r>
            <a:r>
              <a:rPr lang="ru-RU" b="1" dirty="0">
                <a:solidFill>
                  <a:srgbClr val="383838"/>
                </a:solidFill>
                <a:latin typeface="Open Sans"/>
              </a:rPr>
              <a:t>За что были наказаны лягушки?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91673" y="2125015"/>
            <a:ext cx="5344733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83838"/>
                </a:solidFill>
                <a:latin typeface="Open Sans"/>
              </a:rPr>
              <a:t>Голос с неба советует им молчать и смириться: «Живите ж с ним, чтоб не было вам хуже!»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143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5161" y="1687132"/>
            <a:ext cx="66326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Работа </a:t>
            </a:r>
          </a:p>
          <a:p>
            <a:r>
              <a:rPr lang="ru-RU" b="1" dirty="0" smtClean="0"/>
              <a:t>Зуевой Надежды Алексеевны</a:t>
            </a:r>
          </a:p>
          <a:p>
            <a:r>
              <a:rPr lang="ru-RU" b="1" dirty="0" smtClean="0"/>
              <a:t>учителя русского языка и литературы </a:t>
            </a:r>
          </a:p>
          <a:p>
            <a:r>
              <a:rPr lang="ru-RU" b="1" dirty="0" smtClean="0"/>
              <a:t>МАОУ СОШ №8 </a:t>
            </a:r>
            <a:r>
              <a:rPr lang="ru-RU" b="1" dirty="0" err="1" smtClean="0"/>
              <a:t>г.Шарыпово</a:t>
            </a:r>
            <a:r>
              <a:rPr lang="ru-RU" b="1" dirty="0" smtClean="0"/>
              <a:t> </a:t>
            </a:r>
          </a:p>
          <a:p>
            <a:r>
              <a:rPr lang="ru-RU" b="1" dirty="0" smtClean="0"/>
              <a:t>Красноярский край</a:t>
            </a:r>
            <a:endParaRPr lang="ru-RU" b="1" dirty="0"/>
          </a:p>
        </p:txBody>
      </p:sp>
      <p:pic>
        <p:nvPicPr>
          <p:cNvPr id="3" name="Picture 2" descr="Иван Андреевич Крылов  1769 -184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5" t="9676" r="52270" b="4127"/>
          <a:stretch/>
        </p:blipFill>
        <p:spPr bwMode="auto">
          <a:xfrm>
            <a:off x="8822028" y="1000809"/>
            <a:ext cx="2382591" cy="394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29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7888" y="888643"/>
            <a:ext cx="6658377" cy="1738648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3200" b="1" dirty="0" smtClean="0"/>
              <a:t>Иван </a:t>
            </a:r>
            <a:r>
              <a:rPr lang="ru-RU" sz="3200" b="1" dirty="0"/>
              <a:t>Андреевич Крылов</a:t>
            </a:r>
            <a:br>
              <a:rPr lang="ru-RU" sz="3200" b="1" dirty="0"/>
            </a:br>
            <a:r>
              <a:rPr lang="ru-RU" sz="3200" b="1" dirty="0"/>
              <a:t>(1769 – 1844</a:t>
            </a:r>
            <a:r>
              <a:rPr lang="ru-RU" sz="3200" b="1" dirty="0" smtClean="0"/>
              <a:t>)</a:t>
            </a:r>
            <a:r>
              <a:rPr lang="ru-RU" sz="3200" b="1" dirty="0"/>
              <a:t/>
            </a:r>
            <a:br>
              <a:rPr lang="ru-RU" sz="3200" b="1" dirty="0"/>
            </a:b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993823" y="7271806"/>
            <a:ext cx="3718455" cy="2438404"/>
          </a:xfrm>
          <a:prstGeom prst="ellipse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287888" y="3644721"/>
            <a:ext cx="6864440" cy="2231145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 Русский публицист, поэт, баснописец, издатель сатирико-просветительских журналов. Более всего известен как автор 236 басен, собранных в девять прижизненных сборников </a:t>
            </a:r>
            <a:endParaRPr lang="ru-RU" dirty="0"/>
          </a:p>
        </p:txBody>
      </p:sp>
      <p:pic>
        <p:nvPicPr>
          <p:cNvPr id="7172" name="Picture 4" descr="Ivan Kryl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850" y="888644"/>
            <a:ext cx="3014922" cy="40310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454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09788" y="3788303"/>
            <a:ext cx="3718455" cy="1371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40383" y="826027"/>
            <a:ext cx="3657912" cy="5216964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ru-RU" sz="2600" dirty="0"/>
              <a:t>В </a:t>
            </a:r>
            <a:r>
              <a:rPr lang="ru-RU" sz="2600" dirty="0" smtClean="0"/>
              <a:t>1805</a:t>
            </a:r>
            <a:r>
              <a:rPr lang="ru-RU" sz="2600" dirty="0"/>
              <a:t> г. Крылов был в Москве и показал </a:t>
            </a:r>
            <a:r>
              <a:rPr lang="ru-RU" sz="2600" dirty="0" err="1" smtClean="0"/>
              <a:t>И.И.Дмитриеву</a:t>
            </a:r>
            <a:r>
              <a:rPr lang="ru-RU" sz="2600" dirty="0"/>
              <a:t> свой перевод (с </a:t>
            </a:r>
            <a:r>
              <a:rPr lang="ru-RU" sz="2600" dirty="0" smtClean="0"/>
              <a:t>французского </a:t>
            </a:r>
            <a:r>
              <a:rPr lang="ru-RU" sz="2600" dirty="0"/>
              <a:t>языка) двух басен </a:t>
            </a:r>
            <a:r>
              <a:rPr lang="ru-RU" sz="2600" dirty="0" smtClean="0"/>
              <a:t>Лафонтена: </a:t>
            </a:r>
            <a:r>
              <a:rPr lang="ru-RU" sz="2600" dirty="0"/>
              <a:t>«Дуб и Трость» и «Разборчивая невеста». </a:t>
            </a:r>
            <a:endParaRPr lang="ru-RU" sz="2600" dirty="0" smtClean="0"/>
          </a:p>
          <a:p>
            <a:r>
              <a:rPr lang="ru-RU" sz="2600" b="1" dirty="0" smtClean="0"/>
              <a:t>По </a:t>
            </a:r>
            <a:r>
              <a:rPr lang="ru-RU" sz="2600" b="1" dirty="0"/>
              <a:t>словам Лобанова, Дмитриев, прочитав их, сказал Крылову: «</a:t>
            </a:r>
            <a:r>
              <a:rPr lang="ru-RU" sz="2600" b="1" u="sng" dirty="0"/>
              <a:t>Это истинный ваш род; наконец, вы нашли его</a:t>
            </a:r>
            <a:r>
              <a:rPr lang="ru-RU" sz="2600" b="1" dirty="0"/>
              <a:t>». 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64457" y="3962401"/>
            <a:ext cx="2609849" cy="728870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Иван Иванович Дмитриев</a:t>
            </a:r>
            <a:endParaRPr lang="ru-RU" sz="2000" b="1" dirty="0"/>
          </a:p>
        </p:txBody>
      </p:sp>
      <p:pic>
        <p:nvPicPr>
          <p:cNvPr id="9218" name="Picture 2" descr="Tropinin Dmitriev 18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457" y="826027"/>
            <a:ext cx="2609850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Jean de La Fonta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52" y="1016527"/>
            <a:ext cx="2609850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9201" y="4068417"/>
            <a:ext cx="2287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Жан де Лафонтен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879417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1" y="824248"/>
            <a:ext cx="3718455" cy="63106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/>
              <a:t>Русские баснописцы</a:t>
            </a:r>
            <a:endParaRPr lang="ru-RU" sz="2800" b="1" dirty="0"/>
          </a:p>
        </p:txBody>
      </p:sp>
      <p:pic>
        <p:nvPicPr>
          <p:cNvPr id="5" name="Picture 2" descr="https://ds04.infourok.ru/uploads/ex/0f59/000b0bd8-ce6b83fc/img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2" t="18592" r="56772" b="47980"/>
          <a:stretch/>
        </p:blipFill>
        <p:spPr bwMode="auto">
          <a:xfrm>
            <a:off x="5679582" y="1030310"/>
            <a:ext cx="1764407" cy="22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ds04.infourok.ru/uploads/ex/0f59/000b0bd8-ce6b83fc/img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6" t="19938" r="18157" b="49826"/>
          <a:stretch/>
        </p:blipFill>
        <p:spPr bwMode="auto">
          <a:xfrm>
            <a:off x="9556124" y="1030311"/>
            <a:ext cx="1635617" cy="218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79582" y="3554569"/>
            <a:ext cx="2266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/>
              <a:t>М.В.Ломоносов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556124" y="3670479"/>
            <a:ext cx="1957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А.П Сумароков</a:t>
            </a:r>
            <a:endParaRPr lang="ru-RU" sz="2000" b="1" dirty="0"/>
          </a:p>
        </p:txBody>
      </p:sp>
      <p:pic>
        <p:nvPicPr>
          <p:cNvPr id="9" name="Picture 2" descr="https://ds04.infourok.ru/uploads/ex/0f59/000b0bd8-ce6b83fc/img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4" t="59531" r="56081" b="5164"/>
          <a:stretch/>
        </p:blipFill>
        <p:spPr bwMode="auto">
          <a:xfrm>
            <a:off x="1293811" y="1880315"/>
            <a:ext cx="1801851" cy="242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ds04.infourok.ru/uploads/ex/0f59/000b0bd8-ce6b83fc/img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2" t="59531" r="16913" b="4225"/>
          <a:stretch/>
        </p:blipFill>
        <p:spPr bwMode="auto">
          <a:xfrm>
            <a:off x="3752484" y="3670479"/>
            <a:ext cx="1906073" cy="248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93811" y="4559121"/>
            <a:ext cx="1620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/>
              <a:t>В.И.Майков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97397" y="5306096"/>
            <a:ext cx="1980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/>
              <a:t>И.И.Хемницер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994866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5763" y="3715558"/>
            <a:ext cx="4391696" cy="216030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Helvetica Neue"/>
              </a:rPr>
              <a:t>Аллегория – вид иносказания; отвлеченная идея или понятие, воплощенное в конкретном образе;</a:t>
            </a:r>
            <a:br>
              <a:rPr lang="ru-RU" sz="2000" dirty="0">
                <a:solidFill>
                  <a:srgbClr val="333333"/>
                </a:solidFill>
                <a:latin typeface="Helvetica Neue"/>
              </a:rPr>
            </a:b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75763" y="837127"/>
            <a:ext cx="4391696" cy="225380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>
                <a:solidFill>
                  <a:srgbClr val="333333"/>
                </a:solidFill>
                <a:latin typeface="+mj-lt"/>
              </a:rPr>
              <a:t>Басня – короткий иносказательный рассказ в стихотворной форме нравоучительного характера;</a:t>
            </a:r>
            <a:br>
              <a:rPr lang="ru-RU" sz="2400" b="1" dirty="0">
                <a:solidFill>
                  <a:srgbClr val="333333"/>
                </a:solidFill>
                <a:latin typeface="+mj-lt"/>
              </a:rPr>
            </a:br>
            <a:endParaRPr lang="ru-RU" sz="2400" b="1" dirty="0">
              <a:latin typeface="+mj-lt"/>
            </a:endParaRPr>
          </a:p>
          <a:p>
            <a:endParaRPr lang="ru-RU" dirty="0"/>
          </a:p>
        </p:txBody>
      </p:sp>
      <p:pic>
        <p:nvPicPr>
          <p:cNvPr id="10242" name="Picture 2" descr="Картинки по запросу рисунки к басням крылова ивана андреевич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7" r="12920"/>
          <a:stretch/>
        </p:blipFill>
        <p:spPr bwMode="auto">
          <a:xfrm>
            <a:off x="8631617" y="656823"/>
            <a:ext cx="2962141" cy="351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Картинки по запросу рисунки к басням крылова ивана андреевич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113" y="779175"/>
            <a:ext cx="2806207" cy="365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Картинки по запросу рисунки к басням крылова ивана андреевич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510" y="3488506"/>
            <a:ext cx="1827619" cy="261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855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5307" y="695460"/>
            <a:ext cx="56409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0000"/>
                </a:solidFill>
                <a:latin typeface="+mj-lt"/>
              </a:rPr>
              <a:t>В </a:t>
            </a:r>
            <a:r>
              <a:rPr lang="ru-RU" sz="2000" dirty="0">
                <a:solidFill>
                  <a:srgbClr val="000000"/>
                </a:solidFill>
                <a:latin typeface="+mj-lt"/>
              </a:rPr>
              <a:t> трудные  для  России  дни  1812 года  Крылов  не  бросил  пера. Зачастую  поводом  для  написания  новой  басни  служили  сведения  , почерпнутые  из  реляций.</a:t>
            </a:r>
            <a:endParaRPr lang="ru-RU" sz="2000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46255" y="695460"/>
            <a:ext cx="4842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/>
            <a:r>
              <a:rPr lang="ru-RU" dirty="0">
                <a:solidFill>
                  <a:srgbClr val="000000"/>
                </a:solidFill>
                <a:latin typeface="+mj-lt"/>
              </a:rPr>
              <a:t>Однажды  в  столицу  пришло  </a:t>
            </a:r>
            <a:r>
              <a:rPr lang="ru-RU" dirty="0" smtClean="0">
                <a:solidFill>
                  <a:srgbClr val="000000"/>
                </a:solidFill>
                <a:latin typeface="+mj-lt"/>
              </a:rPr>
              <a:t>известие, </a:t>
            </a:r>
            <a:r>
              <a:rPr lang="ru-RU" dirty="0">
                <a:solidFill>
                  <a:srgbClr val="000000"/>
                </a:solidFill>
                <a:latin typeface="+mj-lt"/>
              </a:rPr>
              <a:t>что  Наполеон  вскоре  после  оставления   </a:t>
            </a:r>
            <a:r>
              <a:rPr lang="ru-RU" dirty="0" smtClean="0">
                <a:solidFill>
                  <a:srgbClr val="000000"/>
                </a:solidFill>
                <a:latin typeface="+mj-lt"/>
              </a:rPr>
              <a:t>Москвы </a:t>
            </a:r>
            <a:r>
              <a:rPr lang="ru-RU" dirty="0">
                <a:solidFill>
                  <a:srgbClr val="000000"/>
                </a:solidFill>
                <a:latin typeface="+mj-lt"/>
              </a:rPr>
              <a:t> направил  в  ставку  Кутузова  генерала  </a:t>
            </a:r>
            <a:r>
              <a:rPr lang="ru-RU" dirty="0" err="1">
                <a:solidFill>
                  <a:srgbClr val="000000"/>
                </a:solidFill>
                <a:latin typeface="+mj-lt"/>
              </a:rPr>
              <a:t>Лористона</a:t>
            </a:r>
            <a:r>
              <a:rPr lang="ru-RU" dirty="0">
                <a:solidFill>
                  <a:srgbClr val="000000"/>
                </a:solidFill>
                <a:latin typeface="+mj-lt"/>
              </a:rPr>
              <a:t>  с  предложением  начать  мирные  переговоры.  </a:t>
            </a:r>
            <a:r>
              <a:rPr lang="ru-RU" dirty="0" smtClean="0">
                <a:solidFill>
                  <a:srgbClr val="000000"/>
                </a:solidFill>
                <a:latin typeface="+mj-lt"/>
              </a:rPr>
              <a:t>    Кутузов </a:t>
            </a:r>
            <a:r>
              <a:rPr lang="ru-RU" dirty="0">
                <a:solidFill>
                  <a:srgbClr val="000000"/>
                </a:solidFill>
                <a:latin typeface="+mj-lt"/>
              </a:rPr>
              <a:t> отклонил  </a:t>
            </a:r>
            <a:r>
              <a:rPr lang="ru-RU" dirty="0" smtClean="0">
                <a:solidFill>
                  <a:srgbClr val="000000"/>
                </a:solidFill>
                <a:latin typeface="+mj-lt"/>
              </a:rPr>
              <a:t>их, </a:t>
            </a:r>
            <a:r>
              <a:rPr lang="ru-RU" dirty="0">
                <a:solidFill>
                  <a:srgbClr val="000000"/>
                </a:solidFill>
                <a:latin typeface="+mj-lt"/>
              </a:rPr>
              <a:t>а  через  некоторое   время  нанес  поражение  французам  при  Тарутине.</a:t>
            </a:r>
          </a:p>
          <a:p>
            <a:pPr marL="228600"/>
            <a:endParaRPr lang="ru-RU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4" name="Picture 2" descr="События 1812 года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1" t="20506" r="5211" b="8789"/>
          <a:stretch/>
        </p:blipFill>
        <p:spPr bwMode="auto">
          <a:xfrm>
            <a:off x="734097" y="2215166"/>
            <a:ext cx="5357611" cy="363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46255" y="3003784"/>
            <a:ext cx="51773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/>
            <a:r>
              <a:rPr lang="ru-RU" dirty="0" smtClean="0">
                <a:solidFill>
                  <a:srgbClr val="000000"/>
                </a:solidFill>
              </a:rPr>
              <a:t>Крылов </a:t>
            </a:r>
            <a:r>
              <a:rPr lang="ru-RU" dirty="0">
                <a:solidFill>
                  <a:srgbClr val="000000"/>
                </a:solidFill>
              </a:rPr>
              <a:t> не замедлил  откликнуться  на  это  событие                           басней.  </a:t>
            </a:r>
            <a:r>
              <a:rPr lang="ru-RU" dirty="0" smtClean="0">
                <a:solidFill>
                  <a:srgbClr val="000000"/>
                </a:solidFill>
              </a:rPr>
              <a:t>В </a:t>
            </a:r>
            <a:r>
              <a:rPr lang="ru-RU" dirty="0">
                <a:solidFill>
                  <a:srgbClr val="000000"/>
                </a:solidFill>
              </a:rPr>
              <a:t>один  из  вечеров  он  прочитал  собравшимся  в  </a:t>
            </a:r>
            <a:r>
              <a:rPr lang="ru-RU" dirty="0" err="1">
                <a:solidFill>
                  <a:srgbClr val="000000"/>
                </a:solidFill>
              </a:rPr>
              <a:t>Приютине</a:t>
            </a:r>
            <a:r>
              <a:rPr lang="ru-RU" dirty="0">
                <a:solidFill>
                  <a:srgbClr val="000000"/>
                </a:solidFill>
              </a:rPr>
              <a:t>   басню  «Волк  на  псарне». Эту  басню  Кутузов  читал  сам  после  сражения  под  Красным.</a:t>
            </a:r>
          </a:p>
          <a:p>
            <a:pPr marL="228600"/>
            <a:r>
              <a:rPr lang="ru-RU" dirty="0">
                <a:solidFill>
                  <a:srgbClr val="000000"/>
                </a:solidFill>
              </a:rPr>
              <a:t>Вскоре  последовала  новая  басня  Крылова. </a:t>
            </a:r>
          </a:p>
        </p:txBody>
      </p:sp>
      <p:pic>
        <p:nvPicPr>
          <p:cNvPr id="6" name="1508496237_basnya-volk-na-psar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5166" y="53121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5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66715" y="901522"/>
            <a:ext cx="4005329" cy="50167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Она появилась после рескрипта царя к Кутузову, в котором выражалось неудовольствие медлительностью  полководца. Мудрость Кутузова была по душе Крылову.</a:t>
            </a:r>
          </a:p>
          <a:p>
            <a:r>
              <a:rPr lang="ru-RU" sz="2000" dirty="0" smtClean="0"/>
              <a:t>В басне «Обоз» баснописец высмеивает нетерпеливость и оправдывает осторожность и рассудительность, которые приходят с годами и опытом. В морали басни явный намёк на Александра</a:t>
            </a:r>
            <a:r>
              <a:rPr lang="en-US" sz="2000" dirty="0" smtClean="0"/>
              <a:t> I</a:t>
            </a:r>
            <a:r>
              <a:rPr lang="ru-RU" sz="2000" dirty="0" smtClean="0"/>
              <a:t>, самоуверенность которого в войне  с французами в 1805 – 1807 годах привела ко многим неудачам.</a:t>
            </a:r>
            <a:endParaRPr lang="ru-RU" sz="2000" dirty="0"/>
          </a:p>
        </p:txBody>
      </p:sp>
      <p:pic>
        <p:nvPicPr>
          <p:cNvPr id="13314" name="Picture 2" descr="Картинки по запросу портрет кутузо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89" y="901521"/>
            <a:ext cx="3309870" cy="257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Картинки по запросу портрет александра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98" y="901521"/>
            <a:ext cx="2871988" cy="472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06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4.infourok.ru/uploads/ex/10d2/000540f1-1b6a82e4/img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5" t="13748" r="15759"/>
          <a:stretch/>
        </p:blipFill>
        <p:spPr bwMode="auto">
          <a:xfrm>
            <a:off x="1300766" y="734096"/>
            <a:ext cx="4572000" cy="428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8354" r="4528" b="3928"/>
          <a:stretch/>
        </p:blipFill>
        <p:spPr bwMode="auto">
          <a:xfrm>
            <a:off x="6709892" y="1252471"/>
            <a:ext cx="4623516" cy="324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508503242_a_pokrovskaya_-_basnya_obo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20756" y="4840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7279" y="798490"/>
            <a:ext cx="10200067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Басни  Ивана  Андреевича   читались  даже  на  заседаниях  Государственного  совета. Успех   басен  Крылова  в  армии  был  колоссальным.  Они  распространялись  в  списках 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печались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 в  походной  типографии  Кутузова.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                                                                                       Поэт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Батюшков  испытывал  глубокое  уважение  к  великому  баснописцу   и  говорил :  «…Его  басни  переживут  века…»</a:t>
            </a:r>
            <a:endParaRPr lang="ru-RU" dirty="0"/>
          </a:p>
        </p:txBody>
      </p:sp>
      <p:pic>
        <p:nvPicPr>
          <p:cNvPr id="4" name="Picture 2" descr="Иван Андреевич Крылов  1769 -184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5" t="9676" r="52270" b="4127"/>
          <a:stretch/>
        </p:blipFill>
        <p:spPr bwMode="auto">
          <a:xfrm>
            <a:off x="8744755" y="2069756"/>
            <a:ext cx="2382591" cy="394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94704" y="2743199"/>
            <a:ext cx="6993228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0"/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 О  чем  рассказывает  басня  « Обоз» ?</a:t>
            </a: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     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Какую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 картину  она  рисует ?</a:t>
            </a: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     В  каких  строчках  заключена  мораль  басни ?</a:t>
            </a: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   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 В  каких  жизненных  ситуациях  можно  использовать  слова  этого  морального  вывода ?</a:t>
            </a: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   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Какие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 русские  пословицы  и  поговорки  можно  вспомнить в  связи  с  этой  моралью ?</a:t>
            </a: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   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Что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 такое  аллегория  в  басне ?</a:t>
            </a:r>
          </a:p>
        </p:txBody>
      </p:sp>
    </p:spTree>
    <p:extLst>
      <p:ext uri="{BB962C8B-B14F-4D97-AF65-F5344CB8AC3E}">
        <p14:creationId xmlns:p14="http://schemas.microsoft.com/office/powerpoint/2010/main" val="301686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200</TotalTime>
  <Words>362</Words>
  <Application>Microsoft Office PowerPoint</Application>
  <PresentationFormat>Широкоэкранный</PresentationFormat>
  <Paragraphs>48</Paragraphs>
  <Slides>15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Garamond</vt:lpstr>
      <vt:lpstr>Helvetica Neue</vt:lpstr>
      <vt:lpstr>Open Sans</vt:lpstr>
      <vt:lpstr>Натуральные материалы</vt:lpstr>
      <vt:lpstr>Презентация PowerPoint</vt:lpstr>
      <vt:lpstr>  Иван Андреевич Крылов (1769 – 1844) </vt:lpstr>
      <vt:lpstr>Презентация PowerPoint</vt:lpstr>
      <vt:lpstr>Русские баснописцы</vt:lpstr>
      <vt:lpstr>Аллегория – вид иносказания; отвлеченная идея или понятие, воплощенное в конкретном образе;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Alexander Levkin</dc:creator>
  <cp:lastModifiedBy>Alexander Levkin</cp:lastModifiedBy>
  <cp:revision>19</cp:revision>
  <dcterms:created xsi:type="dcterms:W3CDTF">2019-09-29T14:15:53Z</dcterms:created>
  <dcterms:modified xsi:type="dcterms:W3CDTF">2019-10-13T16:44:58Z</dcterms:modified>
</cp:coreProperties>
</file>