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8" r:id="rId3"/>
    <p:sldId id="301" r:id="rId4"/>
    <p:sldId id="302" r:id="rId5"/>
    <p:sldId id="291" r:id="rId6"/>
    <p:sldId id="290" r:id="rId7"/>
    <p:sldId id="269" r:id="rId8"/>
    <p:sldId id="292" r:id="rId9"/>
    <p:sldId id="293" r:id="rId10"/>
    <p:sldId id="309" r:id="rId11"/>
    <p:sldId id="286" r:id="rId12"/>
    <p:sldId id="288" r:id="rId13"/>
    <p:sldId id="295" r:id="rId14"/>
    <p:sldId id="303" r:id="rId15"/>
    <p:sldId id="308" r:id="rId16"/>
    <p:sldId id="287" r:id="rId17"/>
    <p:sldId id="262" r:id="rId18"/>
    <p:sldId id="263" r:id="rId19"/>
    <p:sldId id="300" r:id="rId20"/>
    <p:sldId id="264" r:id="rId21"/>
    <p:sldId id="307" r:id="rId22"/>
    <p:sldId id="306" r:id="rId23"/>
    <p:sldId id="304" r:id="rId24"/>
    <p:sldId id="267" r:id="rId25"/>
    <p:sldId id="268" r:id="rId26"/>
    <p:sldId id="284" r:id="rId27"/>
    <p:sldId id="305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18" autoAdjust="0"/>
  </p:normalViewPr>
  <p:slideViewPr>
    <p:cSldViewPr>
      <p:cViewPr>
        <p:scale>
          <a:sx n="59" d="100"/>
          <a:sy n="59" d="100"/>
        </p:scale>
        <p:origin x="-3030" y="-11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E0C0AC-B081-4477-88DA-B94BF6009EB6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</dgm:pt>
    <dgm:pt modelId="{D0FB3FCC-C39A-438C-842E-4CB5940F446C}">
      <dgm:prSet custT="1"/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57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rPr>
            <a:t>герои </a:t>
          </a:r>
        </a:p>
      </dgm:t>
    </dgm:pt>
    <dgm:pt modelId="{FD790D6F-F9CE-43A0-A524-196464E84E8C}" type="parTrans" cxnId="{FEB67BB6-2E23-4D6F-ACFE-684D6833681A}">
      <dgm:prSet/>
      <dgm:spPr/>
      <dgm:t>
        <a:bodyPr/>
        <a:lstStyle/>
        <a:p>
          <a:endParaRPr lang="ru-RU"/>
        </a:p>
      </dgm:t>
    </dgm:pt>
    <dgm:pt modelId="{46B3542B-0CAC-4C0E-8FFB-20D3E86E72BB}" type="sibTrans" cxnId="{FEB67BB6-2E23-4D6F-ACFE-684D6833681A}">
      <dgm:prSet/>
      <dgm:spPr/>
      <dgm:t>
        <a:bodyPr/>
        <a:lstStyle/>
        <a:p>
          <a:endParaRPr lang="ru-RU"/>
        </a:p>
      </dgm:t>
    </dgm:pt>
    <dgm:pt modelId="{C924E554-6A08-4EAD-B152-D9B39CA53088}">
      <dgm:prSet custT="1"/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rPr>
            <a:t>Софья (невеста)</a:t>
          </a:r>
        </a:p>
      </dgm:t>
    </dgm:pt>
    <dgm:pt modelId="{B261F444-64AD-4977-9B6B-2F6D1C2ED7C8}" type="parTrans" cxnId="{7E13AF53-AAC2-49FA-A9FD-E19F570435F1}">
      <dgm:prSet/>
      <dgm:spPr>
        <a:ln w="28575"/>
      </dgm:spPr>
      <dgm:t>
        <a:bodyPr/>
        <a:lstStyle/>
        <a:p>
          <a:endParaRPr lang="ru-RU"/>
        </a:p>
      </dgm:t>
    </dgm:pt>
    <dgm:pt modelId="{385508A2-31B5-4A87-B484-4EB845CB552A}" type="sibTrans" cxnId="{7E13AF53-AAC2-49FA-A9FD-E19F570435F1}">
      <dgm:prSet/>
      <dgm:spPr/>
      <dgm:t>
        <a:bodyPr/>
        <a:lstStyle/>
        <a:p>
          <a:endParaRPr lang="ru-RU"/>
        </a:p>
      </dgm:t>
    </dgm:pt>
    <dgm:pt modelId="{9256C274-6A43-49BC-96D2-6378DE67B6EF}">
      <dgm:prSet custT="1"/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rPr>
            <a:t>Милон (жених)</a:t>
          </a:r>
        </a:p>
      </dgm:t>
    </dgm:pt>
    <dgm:pt modelId="{48A0EDE3-713F-4C98-A5BC-685699EC880C}" type="parTrans" cxnId="{B4F98009-F8B6-42FB-BF61-95141E0733EA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6E2296E5-9AFA-4450-A746-42867BB4AAAC}" type="sibTrans" cxnId="{B4F98009-F8B6-42FB-BF61-95141E0733EA}">
      <dgm:prSet/>
      <dgm:spPr/>
      <dgm:t>
        <a:bodyPr/>
        <a:lstStyle/>
        <a:p>
          <a:endParaRPr lang="ru-RU"/>
        </a:p>
      </dgm:t>
    </dgm:pt>
    <dgm:pt modelId="{39AF3E6B-9566-4532-8A21-45B8C4D626D6}">
      <dgm:prSet custT="1"/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rPr>
            <a:t>Скотинин («жених»)</a:t>
          </a:r>
        </a:p>
      </dgm:t>
    </dgm:pt>
    <dgm:pt modelId="{F47D3A6A-33D3-4666-8E52-8354136B9470}" type="parTrans" cxnId="{7C47BF9B-EE03-4BF1-8732-812EF32042BF}">
      <dgm:prSet/>
      <dgm:spPr>
        <a:ln w="28575"/>
      </dgm:spPr>
      <dgm:t>
        <a:bodyPr/>
        <a:lstStyle/>
        <a:p>
          <a:endParaRPr lang="ru-RU"/>
        </a:p>
      </dgm:t>
    </dgm:pt>
    <dgm:pt modelId="{1972B8A9-455A-4DF4-A039-F75BC000AC69}" type="sibTrans" cxnId="{7C47BF9B-EE03-4BF1-8732-812EF32042BF}">
      <dgm:prSet/>
      <dgm:spPr/>
      <dgm:t>
        <a:bodyPr/>
        <a:lstStyle/>
        <a:p>
          <a:endParaRPr lang="ru-RU"/>
        </a:p>
      </dgm:t>
    </dgm:pt>
    <dgm:pt modelId="{6B35E9C6-B563-4085-A318-BFD3D7D2F69E}">
      <dgm:prSet custT="1"/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rPr>
            <a:t>госпожа </a:t>
          </a:r>
          <a:r>
            <a:rPr kumimoji="0" lang="ru-RU" sz="20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rPr>
            <a:t>Простакова</a:t>
          </a:r>
          <a:endParaRPr kumimoji="0" lang="ru-RU" sz="20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Georgia" pitchFamily="18" charset="0"/>
          </a:endParaRPr>
        </a:p>
      </dgm:t>
    </dgm:pt>
    <dgm:pt modelId="{EA26D1B4-29D5-4869-928B-07205A67D88B}" type="parTrans" cxnId="{AC454E61-BDB9-4A64-9FF7-50A99A2231C8}">
      <dgm:prSet/>
      <dgm:spPr>
        <a:ln w="28575"/>
      </dgm:spPr>
      <dgm:t>
        <a:bodyPr/>
        <a:lstStyle/>
        <a:p>
          <a:endParaRPr lang="ru-RU"/>
        </a:p>
      </dgm:t>
    </dgm:pt>
    <dgm:pt modelId="{0CACC317-C877-4EDF-B625-5B02EB341C92}" type="sibTrans" cxnId="{AC454E61-BDB9-4A64-9FF7-50A99A2231C8}">
      <dgm:prSet/>
      <dgm:spPr/>
      <dgm:t>
        <a:bodyPr/>
        <a:lstStyle/>
        <a:p>
          <a:endParaRPr lang="ru-RU"/>
        </a:p>
      </dgm:t>
    </dgm:pt>
    <dgm:pt modelId="{25D92AF4-60DB-46F2-8F30-613258D28323}">
      <dgm:prSet custT="1"/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rPr>
            <a:t>Правдин </a:t>
          </a: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rPr>
            <a:t>(помощник)</a:t>
          </a:r>
        </a:p>
      </dgm:t>
    </dgm:pt>
    <dgm:pt modelId="{EE948F2E-66D4-469D-9E0F-374648F4DF23}" type="parTrans" cxnId="{196F8769-8043-4A9A-8BD0-2E3AC32EE2AA}">
      <dgm:prSet/>
      <dgm:spPr>
        <a:ln w="28575"/>
      </dgm:spPr>
      <dgm:t>
        <a:bodyPr/>
        <a:lstStyle/>
        <a:p>
          <a:endParaRPr lang="ru-RU"/>
        </a:p>
      </dgm:t>
    </dgm:pt>
    <dgm:pt modelId="{82C6E04B-1BC1-4581-96FD-729188F8CD90}" type="sibTrans" cxnId="{196F8769-8043-4A9A-8BD0-2E3AC32EE2AA}">
      <dgm:prSet/>
      <dgm:spPr/>
      <dgm:t>
        <a:bodyPr/>
        <a:lstStyle/>
        <a:p>
          <a:endParaRPr lang="ru-RU"/>
        </a:p>
      </dgm:t>
    </dgm:pt>
    <dgm:pt modelId="{2218BCD4-17F8-4F70-9491-1F42A6FCA725}">
      <dgm:prSet custT="1"/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rPr>
            <a:t>Митрофан</a:t>
          </a: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rPr>
            <a:t> (недоросль)</a:t>
          </a:r>
        </a:p>
      </dgm:t>
    </dgm:pt>
    <dgm:pt modelId="{4072BC64-0162-4FD7-99C5-97D200C01028}" type="parTrans" cxnId="{383EAA06-E695-4C6B-9EA4-648F1ED3BC65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70037650-E61E-4451-AF81-7A4CB59B1837}" type="sibTrans" cxnId="{383EAA06-E695-4C6B-9EA4-648F1ED3BC65}">
      <dgm:prSet/>
      <dgm:spPr/>
      <dgm:t>
        <a:bodyPr/>
        <a:lstStyle/>
        <a:p>
          <a:endParaRPr lang="ru-RU"/>
        </a:p>
      </dgm:t>
    </dgm:pt>
    <dgm:pt modelId="{049E957F-3F2E-42D1-B5A6-E5A3A2C2C5AC}" type="pres">
      <dgm:prSet presAssocID="{FDE0C0AC-B081-4477-88DA-B94BF6009EB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B363D9-EEA3-47D5-9E78-11D9FA621D9A}" type="pres">
      <dgm:prSet presAssocID="{D0FB3FCC-C39A-438C-842E-4CB5940F446C}" presName="centerShape" presStyleLbl="node0" presStyleIdx="0" presStyleCnt="1" custScaleX="128983"/>
      <dgm:spPr/>
      <dgm:t>
        <a:bodyPr/>
        <a:lstStyle/>
        <a:p>
          <a:endParaRPr lang="ru-RU"/>
        </a:p>
      </dgm:t>
    </dgm:pt>
    <dgm:pt modelId="{B8F518F0-DFC1-40CE-BFF9-15C1E6D0A18E}" type="pres">
      <dgm:prSet presAssocID="{B261F444-64AD-4977-9B6B-2F6D1C2ED7C8}" presName="Name9" presStyleLbl="parChTrans1D2" presStyleIdx="0" presStyleCnt="6"/>
      <dgm:spPr/>
      <dgm:t>
        <a:bodyPr/>
        <a:lstStyle/>
        <a:p>
          <a:endParaRPr lang="ru-RU"/>
        </a:p>
      </dgm:t>
    </dgm:pt>
    <dgm:pt modelId="{6E4AC6EF-B391-4019-8446-092080287408}" type="pres">
      <dgm:prSet presAssocID="{B261F444-64AD-4977-9B6B-2F6D1C2ED7C8}" presName="connTx" presStyleLbl="parChTrans1D2" presStyleIdx="0" presStyleCnt="6"/>
      <dgm:spPr/>
      <dgm:t>
        <a:bodyPr/>
        <a:lstStyle/>
        <a:p>
          <a:endParaRPr lang="ru-RU"/>
        </a:p>
      </dgm:t>
    </dgm:pt>
    <dgm:pt modelId="{FAC01B38-32F5-4B70-9A8C-290205D8F083}" type="pres">
      <dgm:prSet presAssocID="{C924E554-6A08-4EAD-B152-D9B39CA53088}" presName="node" presStyleLbl="node1" presStyleIdx="0" presStyleCnt="6" custScaleX="1209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580252-413E-4EE0-8111-2ED012161427}" type="pres">
      <dgm:prSet presAssocID="{48A0EDE3-713F-4C98-A5BC-685699EC880C}" presName="Name9" presStyleLbl="parChTrans1D2" presStyleIdx="1" presStyleCnt="6"/>
      <dgm:spPr/>
      <dgm:t>
        <a:bodyPr/>
        <a:lstStyle/>
        <a:p>
          <a:endParaRPr lang="ru-RU"/>
        </a:p>
      </dgm:t>
    </dgm:pt>
    <dgm:pt modelId="{8FAE2A4B-0D09-4194-B6B0-35703B6C0CB3}" type="pres">
      <dgm:prSet presAssocID="{48A0EDE3-713F-4C98-A5BC-685699EC880C}" presName="connTx" presStyleLbl="parChTrans1D2" presStyleIdx="1" presStyleCnt="6"/>
      <dgm:spPr/>
      <dgm:t>
        <a:bodyPr/>
        <a:lstStyle/>
        <a:p>
          <a:endParaRPr lang="ru-RU"/>
        </a:p>
      </dgm:t>
    </dgm:pt>
    <dgm:pt modelId="{04A82C36-7A79-4D7D-A430-A7A3CB924C52}" type="pres">
      <dgm:prSet presAssocID="{9256C274-6A43-49BC-96D2-6378DE67B6EF}" presName="node" presStyleLbl="node1" presStyleIdx="1" presStyleCnt="6" custScaleX="125354" custRadScaleRad="141971" custRadScaleInc="148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49E6D0-BCB2-481F-8C57-DC4552C72F75}" type="pres">
      <dgm:prSet presAssocID="{F47D3A6A-33D3-4666-8E52-8354136B9470}" presName="Name9" presStyleLbl="parChTrans1D2" presStyleIdx="2" presStyleCnt="6"/>
      <dgm:spPr/>
      <dgm:t>
        <a:bodyPr/>
        <a:lstStyle/>
        <a:p>
          <a:endParaRPr lang="ru-RU"/>
        </a:p>
      </dgm:t>
    </dgm:pt>
    <dgm:pt modelId="{4A6A0FD0-CC21-47C2-8133-BE73E11C6595}" type="pres">
      <dgm:prSet presAssocID="{F47D3A6A-33D3-4666-8E52-8354136B9470}" presName="connTx" presStyleLbl="parChTrans1D2" presStyleIdx="2" presStyleCnt="6"/>
      <dgm:spPr/>
      <dgm:t>
        <a:bodyPr/>
        <a:lstStyle/>
        <a:p>
          <a:endParaRPr lang="ru-RU"/>
        </a:p>
      </dgm:t>
    </dgm:pt>
    <dgm:pt modelId="{C507CB49-1A4D-41E0-8FDA-9619D5480D14}" type="pres">
      <dgm:prSet presAssocID="{39AF3E6B-9566-4532-8A21-45B8C4D626D6}" presName="node" presStyleLbl="node1" presStyleIdx="2" presStyleCnt="6" custScaleX="140789" custRadScaleRad="129131" custRadScaleInc="-247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111113-118C-419D-9F47-5DEBB14A646B}" type="pres">
      <dgm:prSet presAssocID="{EA26D1B4-29D5-4869-928B-07205A67D88B}" presName="Name9" presStyleLbl="parChTrans1D2" presStyleIdx="3" presStyleCnt="6"/>
      <dgm:spPr/>
      <dgm:t>
        <a:bodyPr/>
        <a:lstStyle/>
        <a:p>
          <a:endParaRPr lang="ru-RU"/>
        </a:p>
      </dgm:t>
    </dgm:pt>
    <dgm:pt modelId="{1AA6D06A-594E-49C8-BBE2-ABA8E8D0FB23}" type="pres">
      <dgm:prSet presAssocID="{EA26D1B4-29D5-4869-928B-07205A67D88B}" presName="connTx" presStyleLbl="parChTrans1D2" presStyleIdx="3" presStyleCnt="6"/>
      <dgm:spPr/>
      <dgm:t>
        <a:bodyPr/>
        <a:lstStyle/>
        <a:p>
          <a:endParaRPr lang="ru-RU"/>
        </a:p>
      </dgm:t>
    </dgm:pt>
    <dgm:pt modelId="{A95CD56C-C25B-4C3C-8514-D2531A9631E3}" type="pres">
      <dgm:prSet presAssocID="{6B35E9C6-B563-4085-A318-BFD3D7D2F69E}" presName="node" presStyleLbl="node1" presStyleIdx="3" presStyleCnt="6" custScaleX="1446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F608FF-D289-4BC6-BD63-7C27A8BAFEDA}" type="pres">
      <dgm:prSet presAssocID="{EE948F2E-66D4-469D-9E0F-374648F4DF23}" presName="Name9" presStyleLbl="parChTrans1D2" presStyleIdx="4" presStyleCnt="6"/>
      <dgm:spPr/>
      <dgm:t>
        <a:bodyPr/>
        <a:lstStyle/>
        <a:p>
          <a:endParaRPr lang="ru-RU"/>
        </a:p>
      </dgm:t>
    </dgm:pt>
    <dgm:pt modelId="{48AEB21E-B630-47CD-B1FB-5E1B7ECEDDA5}" type="pres">
      <dgm:prSet presAssocID="{EE948F2E-66D4-469D-9E0F-374648F4DF23}" presName="connTx" presStyleLbl="parChTrans1D2" presStyleIdx="4" presStyleCnt="6"/>
      <dgm:spPr/>
      <dgm:t>
        <a:bodyPr/>
        <a:lstStyle/>
        <a:p>
          <a:endParaRPr lang="ru-RU"/>
        </a:p>
      </dgm:t>
    </dgm:pt>
    <dgm:pt modelId="{7AA20C0F-39D2-43E9-AA1A-3464A3C0B327}" type="pres">
      <dgm:prSet presAssocID="{25D92AF4-60DB-46F2-8F30-613258D28323}" presName="node" presStyleLbl="node1" presStyleIdx="4" presStyleCnt="6" custScaleX="125952" custRadScaleRad="124344" custRadScaleInc="216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0834BF-1A0D-4160-8D3B-23B3B42D0CA2}" type="pres">
      <dgm:prSet presAssocID="{4072BC64-0162-4FD7-99C5-97D200C01028}" presName="Name9" presStyleLbl="parChTrans1D2" presStyleIdx="5" presStyleCnt="6"/>
      <dgm:spPr/>
      <dgm:t>
        <a:bodyPr/>
        <a:lstStyle/>
        <a:p>
          <a:endParaRPr lang="ru-RU"/>
        </a:p>
      </dgm:t>
    </dgm:pt>
    <dgm:pt modelId="{C5D4FC31-1B69-4333-8EF0-BA2EFCFED1EB}" type="pres">
      <dgm:prSet presAssocID="{4072BC64-0162-4FD7-99C5-97D200C01028}" presName="connTx" presStyleLbl="parChTrans1D2" presStyleIdx="5" presStyleCnt="6"/>
      <dgm:spPr/>
      <dgm:t>
        <a:bodyPr/>
        <a:lstStyle/>
        <a:p>
          <a:endParaRPr lang="ru-RU"/>
        </a:p>
      </dgm:t>
    </dgm:pt>
    <dgm:pt modelId="{CC32AAD6-8229-46C0-A5F9-7F2F0CF0B4D9}" type="pres">
      <dgm:prSet presAssocID="{2218BCD4-17F8-4F70-9491-1F42A6FCA725}" presName="node" presStyleLbl="node1" presStyleIdx="5" presStyleCnt="6" custScaleX="143707" custRadScaleRad="122462" custRadScaleInc="-14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6CEEA4-C4B2-4EB7-BE55-65ED925BC091}" type="presOf" srcId="{EA26D1B4-29D5-4869-928B-07205A67D88B}" destId="{1AA6D06A-594E-49C8-BBE2-ABA8E8D0FB23}" srcOrd="1" destOrd="0" presId="urn:microsoft.com/office/officeart/2005/8/layout/radial1"/>
    <dgm:cxn modelId="{E427B994-7CD9-44A3-A2EF-D2A2369F5CC5}" type="presOf" srcId="{4072BC64-0162-4FD7-99C5-97D200C01028}" destId="{F60834BF-1A0D-4160-8D3B-23B3B42D0CA2}" srcOrd="0" destOrd="0" presId="urn:microsoft.com/office/officeart/2005/8/layout/radial1"/>
    <dgm:cxn modelId="{AC454E61-BDB9-4A64-9FF7-50A99A2231C8}" srcId="{D0FB3FCC-C39A-438C-842E-4CB5940F446C}" destId="{6B35E9C6-B563-4085-A318-BFD3D7D2F69E}" srcOrd="3" destOrd="0" parTransId="{EA26D1B4-29D5-4869-928B-07205A67D88B}" sibTransId="{0CACC317-C877-4EDF-B625-5B02EB341C92}"/>
    <dgm:cxn modelId="{67E0558B-854E-44F1-9A45-4F5E395F7255}" type="presOf" srcId="{6B35E9C6-B563-4085-A318-BFD3D7D2F69E}" destId="{A95CD56C-C25B-4C3C-8514-D2531A9631E3}" srcOrd="0" destOrd="0" presId="urn:microsoft.com/office/officeart/2005/8/layout/radial1"/>
    <dgm:cxn modelId="{C0B5FF51-4DDB-4B16-8984-56A82ABC0EE7}" type="presOf" srcId="{48A0EDE3-713F-4C98-A5BC-685699EC880C}" destId="{8FAE2A4B-0D09-4194-B6B0-35703B6C0CB3}" srcOrd="1" destOrd="0" presId="urn:microsoft.com/office/officeart/2005/8/layout/radial1"/>
    <dgm:cxn modelId="{6FDA2965-4E84-4041-882A-7C5707601CFD}" type="presOf" srcId="{F47D3A6A-33D3-4666-8E52-8354136B9470}" destId="{4A6A0FD0-CC21-47C2-8133-BE73E11C6595}" srcOrd="1" destOrd="0" presId="urn:microsoft.com/office/officeart/2005/8/layout/radial1"/>
    <dgm:cxn modelId="{7C47BF9B-EE03-4BF1-8732-812EF32042BF}" srcId="{D0FB3FCC-C39A-438C-842E-4CB5940F446C}" destId="{39AF3E6B-9566-4532-8A21-45B8C4D626D6}" srcOrd="2" destOrd="0" parTransId="{F47D3A6A-33D3-4666-8E52-8354136B9470}" sibTransId="{1972B8A9-455A-4DF4-A039-F75BC000AC69}"/>
    <dgm:cxn modelId="{B4F98009-F8B6-42FB-BF61-95141E0733EA}" srcId="{D0FB3FCC-C39A-438C-842E-4CB5940F446C}" destId="{9256C274-6A43-49BC-96D2-6378DE67B6EF}" srcOrd="1" destOrd="0" parTransId="{48A0EDE3-713F-4C98-A5BC-685699EC880C}" sibTransId="{6E2296E5-9AFA-4450-A746-42867BB4AAAC}"/>
    <dgm:cxn modelId="{E1429AA9-B555-40FC-8D30-975DF7946BE9}" type="presOf" srcId="{2218BCD4-17F8-4F70-9491-1F42A6FCA725}" destId="{CC32AAD6-8229-46C0-A5F9-7F2F0CF0B4D9}" srcOrd="0" destOrd="0" presId="urn:microsoft.com/office/officeart/2005/8/layout/radial1"/>
    <dgm:cxn modelId="{FEB67BB6-2E23-4D6F-ACFE-684D6833681A}" srcId="{FDE0C0AC-B081-4477-88DA-B94BF6009EB6}" destId="{D0FB3FCC-C39A-438C-842E-4CB5940F446C}" srcOrd="0" destOrd="0" parTransId="{FD790D6F-F9CE-43A0-A524-196464E84E8C}" sibTransId="{46B3542B-0CAC-4C0E-8FFB-20D3E86E72BB}"/>
    <dgm:cxn modelId="{7A0C61A8-80C6-4B1A-AF75-01B22A90ABC3}" type="presOf" srcId="{EE948F2E-66D4-469D-9E0F-374648F4DF23}" destId="{4EF608FF-D289-4BC6-BD63-7C27A8BAFEDA}" srcOrd="0" destOrd="0" presId="urn:microsoft.com/office/officeart/2005/8/layout/radial1"/>
    <dgm:cxn modelId="{F31CDF26-82CC-497E-BE06-FC6C22EA6976}" type="presOf" srcId="{B261F444-64AD-4977-9B6B-2F6D1C2ED7C8}" destId="{B8F518F0-DFC1-40CE-BFF9-15C1E6D0A18E}" srcOrd="0" destOrd="0" presId="urn:microsoft.com/office/officeart/2005/8/layout/radial1"/>
    <dgm:cxn modelId="{5BF77E59-F6E3-4E2B-9C27-EBDA7F08585A}" type="presOf" srcId="{F47D3A6A-33D3-4666-8E52-8354136B9470}" destId="{D749E6D0-BCB2-481F-8C57-DC4552C72F75}" srcOrd="0" destOrd="0" presId="urn:microsoft.com/office/officeart/2005/8/layout/radial1"/>
    <dgm:cxn modelId="{6400EF41-04BC-4C5B-8BE1-40DE7CBA77EF}" type="presOf" srcId="{D0FB3FCC-C39A-438C-842E-4CB5940F446C}" destId="{D6B363D9-EEA3-47D5-9E78-11D9FA621D9A}" srcOrd="0" destOrd="0" presId="urn:microsoft.com/office/officeart/2005/8/layout/radial1"/>
    <dgm:cxn modelId="{196F8769-8043-4A9A-8BD0-2E3AC32EE2AA}" srcId="{D0FB3FCC-C39A-438C-842E-4CB5940F446C}" destId="{25D92AF4-60DB-46F2-8F30-613258D28323}" srcOrd="4" destOrd="0" parTransId="{EE948F2E-66D4-469D-9E0F-374648F4DF23}" sibTransId="{82C6E04B-1BC1-4581-96FD-729188F8CD90}"/>
    <dgm:cxn modelId="{383EAA06-E695-4C6B-9EA4-648F1ED3BC65}" srcId="{D0FB3FCC-C39A-438C-842E-4CB5940F446C}" destId="{2218BCD4-17F8-4F70-9491-1F42A6FCA725}" srcOrd="5" destOrd="0" parTransId="{4072BC64-0162-4FD7-99C5-97D200C01028}" sibTransId="{70037650-E61E-4451-AF81-7A4CB59B1837}"/>
    <dgm:cxn modelId="{95FF1AE3-1746-4E87-825E-FAAFB653AD72}" type="presOf" srcId="{25D92AF4-60DB-46F2-8F30-613258D28323}" destId="{7AA20C0F-39D2-43E9-AA1A-3464A3C0B327}" srcOrd="0" destOrd="0" presId="urn:microsoft.com/office/officeart/2005/8/layout/radial1"/>
    <dgm:cxn modelId="{49BE492A-75B6-4CEF-A97B-A6B18F2BAE7D}" type="presOf" srcId="{EE948F2E-66D4-469D-9E0F-374648F4DF23}" destId="{48AEB21E-B630-47CD-B1FB-5E1B7ECEDDA5}" srcOrd="1" destOrd="0" presId="urn:microsoft.com/office/officeart/2005/8/layout/radial1"/>
    <dgm:cxn modelId="{1281437D-3B34-4B5B-B33F-0732DBC99177}" type="presOf" srcId="{48A0EDE3-713F-4C98-A5BC-685699EC880C}" destId="{F4580252-413E-4EE0-8111-2ED012161427}" srcOrd="0" destOrd="0" presId="urn:microsoft.com/office/officeart/2005/8/layout/radial1"/>
    <dgm:cxn modelId="{EEE8F815-25E3-4580-9E88-B1106AECE900}" type="presOf" srcId="{FDE0C0AC-B081-4477-88DA-B94BF6009EB6}" destId="{049E957F-3F2E-42D1-B5A6-E5A3A2C2C5AC}" srcOrd="0" destOrd="0" presId="urn:microsoft.com/office/officeart/2005/8/layout/radial1"/>
    <dgm:cxn modelId="{A213C1C6-711C-4B7D-8AD3-C1A385E9AF8D}" type="presOf" srcId="{C924E554-6A08-4EAD-B152-D9B39CA53088}" destId="{FAC01B38-32F5-4B70-9A8C-290205D8F083}" srcOrd="0" destOrd="0" presId="urn:microsoft.com/office/officeart/2005/8/layout/radial1"/>
    <dgm:cxn modelId="{C7A4BB05-E2A1-4BB8-9297-2925061EBBD4}" type="presOf" srcId="{B261F444-64AD-4977-9B6B-2F6D1C2ED7C8}" destId="{6E4AC6EF-B391-4019-8446-092080287408}" srcOrd="1" destOrd="0" presId="urn:microsoft.com/office/officeart/2005/8/layout/radial1"/>
    <dgm:cxn modelId="{72E87A90-2F47-42E9-B2FF-0B78EEAA774A}" type="presOf" srcId="{4072BC64-0162-4FD7-99C5-97D200C01028}" destId="{C5D4FC31-1B69-4333-8EF0-BA2EFCFED1EB}" srcOrd="1" destOrd="0" presId="urn:microsoft.com/office/officeart/2005/8/layout/radial1"/>
    <dgm:cxn modelId="{7E13AF53-AAC2-49FA-A9FD-E19F570435F1}" srcId="{D0FB3FCC-C39A-438C-842E-4CB5940F446C}" destId="{C924E554-6A08-4EAD-B152-D9B39CA53088}" srcOrd="0" destOrd="0" parTransId="{B261F444-64AD-4977-9B6B-2F6D1C2ED7C8}" sibTransId="{385508A2-31B5-4A87-B484-4EB845CB552A}"/>
    <dgm:cxn modelId="{7C35FD9B-D9FF-4CCC-AD63-C967C163423A}" type="presOf" srcId="{9256C274-6A43-49BC-96D2-6378DE67B6EF}" destId="{04A82C36-7A79-4D7D-A430-A7A3CB924C52}" srcOrd="0" destOrd="0" presId="urn:microsoft.com/office/officeart/2005/8/layout/radial1"/>
    <dgm:cxn modelId="{97F76C7D-5F4B-49A2-A87A-A482BC686ED9}" type="presOf" srcId="{39AF3E6B-9566-4532-8A21-45B8C4D626D6}" destId="{C507CB49-1A4D-41E0-8FDA-9619D5480D14}" srcOrd="0" destOrd="0" presId="urn:microsoft.com/office/officeart/2005/8/layout/radial1"/>
    <dgm:cxn modelId="{4F0E758D-F666-478A-81B4-8A9A830B41DE}" type="presOf" srcId="{EA26D1B4-29D5-4869-928B-07205A67D88B}" destId="{B1111113-118C-419D-9F47-5DEBB14A646B}" srcOrd="0" destOrd="0" presId="urn:microsoft.com/office/officeart/2005/8/layout/radial1"/>
    <dgm:cxn modelId="{21B8C311-9ECB-4F33-A569-6FA3E605A430}" type="presParOf" srcId="{049E957F-3F2E-42D1-B5A6-E5A3A2C2C5AC}" destId="{D6B363D9-EEA3-47D5-9E78-11D9FA621D9A}" srcOrd="0" destOrd="0" presId="urn:microsoft.com/office/officeart/2005/8/layout/radial1"/>
    <dgm:cxn modelId="{CF7FCE98-321F-4213-9C24-183704EEB27B}" type="presParOf" srcId="{049E957F-3F2E-42D1-B5A6-E5A3A2C2C5AC}" destId="{B8F518F0-DFC1-40CE-BFF9-15C1E6D0A18E}" srcOrd="1" destOrd="0" presId="urn:microsoft.com/office/officeart/2005/8/layout/radial1"/>
    <dgm:cxn modelId="{31D34801-9DA1-43A0-91CB-D9F90AD16060}" type="presParOf" srcId="{B8F518F0-DFC1-40CE-BFF9-15C1E6D0A18E}" destId="{6E4AC6EF-B391-4019-8446-092080287408}" srcOrd="0" destOrd="0" presId="urn:microsoft.com/office/officeart/2005/8/layout/radial1"/>
    <dgm:cxn modelId="{1E8A6E1C-59ED-4EBF-9CA8-20802E608E90}" type="presParOf" srcId="{049E957F-3F2E-42D1-B5A6-E5A3A2C2C5AC}" destId="{FAC01B38-32F5-4B70-9A8C-290205D8F083}" srcOrd="2" destOrd="0" presId="urn:microsoft.com/office/officeart/2005/8/layout/radial1"/>
    <dgm:cxn modelId="{3DE7131F-04F6-4042-98E9-7FB30B228F09}" type="presParOf" srcId="{049E957F-3F2E-42D1-B5A6-E5A3A2C2C5AC}" destId="{F4580252-413E-4EE0-8111-2ED012161427}" srcOrd="3" destOrd="0" presId="urn:microsoft.com/office/officeart/2005/8/layout/radial1"/>
    <dgm:cxn modelId="{AF93FCF3-6ED7-4A9E-BA0E-4A634AB81E0D}" type="presParOf" srcId="{F4580252-413E-4EE0-8111-2ED012161427}" destId="{8FAE2A4B-0D09-4194-B6B0-35703B6C0CB3}" srcOrd="0" destOrd="0" presId="urn:microsoft.com/office/officeart/2005/8/layout/radial1"/>
    <dgm:cxn modelId="{B9DEC421-2497-4408-9C76-14F72E010B76}" type="presParOf" srcId="{049E957F-3F2E-42D1-B5A6-E5A3A2C2C5AC}" destId="{04A82C36-7A79-4D7D-A430-A7A3CB924C52}" srcOrd="4" destOrd="0" presId="urn:microsoft.com/office/officeart/2005/8/layout/radial1"/>
    <dgm:cxn modelId="{BA869CB2-CF4A-41B5-821D-E3132181C27B}" type="presParOf" srcId="{049E957F-3F2E-42D1-B5A6-E5A3A2C2C5AC}" destId="{D749E6D0-BCB2-481F-8C57-DC4552C72F75}" srcOrd="5" destOrd="0" presId="urn:microsoft.com/office/officeart/2005/8/layout/radial1"/>
    <dgm:cxn modelId="{A6528E43-AFF0-419D-AF0D-4832AC2933E5}" type="presParOf" srcId="{D749E6D0-BCB2-481F-8C57-DC4552C72F75}" destId="{4A6A0FD0-CC21-47C2-8133-BE73E11C6595}" srcOrd="0" destOrd="0" presId="urn:microsoft.com/office/officeart/2005/8/layout/radial1"/>
    <dgm:cxn modelId="{F919D0BB-2E8B-49CB-8478-DBB1F99E0F68}" type="presParOf" srcId="{049E957F-3F2E-42D1-B5A6-E5A3A2C2C5AC}" destId="{C507CB49-1A4D-41E0-8FDA-9619D5480D14}" srcOrd="6" destOrd="0" presId="urn:microsoft.com/office/officeart/2005/8/layout/radial1"/>
    <dgm:cxn modelId="{6B33584C-165F-4A8F-AA6D-408B10683C41}" type="presParOf" srcId="{049E957F-3F2E-42D1-B5A6-E5A3A2C2C5AC}" destId="{B1111113-118C-419D-9F47-5DEBB14A646B}" srcOrd="7" destOrd="0" presId="urn:microsoft.com/office/officeart/2005/8/layout/radial1"/>
    <dgm:cxn modelId="{C729E65F-32A9-4FF5-863B-C4FEF3E93183}" type="presParOf" srcId="{B1111113-118C-419D-9F47-5DEBB14A646B}" destId="{1AA6D06A-594E-49C8-BBE2-ABA8E8D0FB23}" srcOrd="0" destOrd="0" presId="urn:microsoft.com/office/officeart/2005/8/layout/radial1"/>
    <dgm:cxn modelId="{C47894F9-C767-4926-9515-AA9750C6CD1F}" type="presParOf" srcId="{049E957F-3F2E-42D1-B5A6-E5A3A2C2C5AC}" destId="{A95CD56C-C25B-4C3C-8514-D2531A9631E3}" srcOrd="8" destOrd="0" presId="urn:microsoft.com/office/officeart/2005/8/layout/radial1"/>
    <dgm:cxn modelId="{6EEE8E64-9061-4779-A0DD-5E4637CEDCB2}" type="presParOf" srcId="{049E957F-3F2E-42D1-B5A6-E5A3A2C2C5AC}" destId="{4EF608FF-D289-4BC6-BD63-7C27A8BAFEDA}" srcOrd="9" destOrd="0" presId="urn:microsoft.com/office/officeart/2005/8/layout/radial1"/>
    <dgm:cxn modelId="{3C831171-E281-4269-A52E-1E0AB292647B}" type="presParOf" srcId="{4EF608FF-D289-4BC6-BD63-7C27A8BAFEDA}" destId="{48AEB21E-B630-47CD-B1FB-5E1B7ECEDDA5}" srcOrd="0" destOrd="0" presId="urn:microsoft.com/office/officeart/2005/8/layout/radial1"/>
    <dgm:cxn modelId="{574B8793-D267-4348-848A-94CBDB6D1E14}" type="presParOf" srcId="{049E957F-3F2E-42D1-B5A6-E5A3A2C2C5AC}" destId="{7AA20C0F-39D2-43E9-AA1A-3464A3C0B327}" srcOrd="10" destOrd="0" presId="urn:microsoft.com/office/officeart/2005/8/layout/radial1"/>
    <dgm:cxn modelId="{4ADEAB88-3216-4E7C-A2F0-AF035EE0C6CF}" type="presParOf" srcId="{049E957F-3F2E-42D1-B5A6-E5A3A2C2C5AC}" destId="{F60834BF-1A0D-4160-8D3B-23B3B42D0CA2}" srcOrd="11" destOrd="0" presId="urn:microsoft.com/office/officeart/2005/8/layout/radial1"/>
    <dgm:cxn modelId="{E7952407-1132-4B5E-B406-4DF07A07AABE}" type="presParOf" srcId="{F60834BF-1A0D-4160-8D3B-23B3B42D0CA2}" destId="{C5D4FC31-1B69-4333-8EF0-BA2EFCFED1EB}" srcOrd="0" destOrd="0" presId="urn:microsoft.com/office/officeart/2005/8/layout/radial1"/>
    <dgm:cxn modelId="{0D4220FD-70D6-4CF3-8E6C-93086636DED8}" type="presParOf" srcId="{049E957F-3F2E-42D1-B5A6-E5A3A2C2C5AC}" destId="{CC32AAD6-8229-46C0-A5F9-7F2F0CF0B4D9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B363D9-EEA3-47D5-9E78-11D9FA621D9A}">
      <dsp:nvSpPr>
        <dsp:cNvPr id="0" name=""/>
        <dsp:cNvSpPr/>
      </dsp:nvSpPr>
      <dsp:spPr>
        <a:xfrm>
          <a:off x="3419875" y="2191660"/>
          <a:ext cx="2148017" cy="1665349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5700" b="1" i="0" u="none" strike="noStrike" kern="1200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rPr>
            <a:t>герои </a:t>
          </a:r>
        </a:p>
      </dsp:txBody>
      <dsp:txXfrm>
        <a:off x="3734445" y="2435545"/>
        <a:ext cx="1518877" cy="1177579"/>
      </dsp:txXfrm>
    </dsp:sp>
    <dsp:sp modelId="{B8F518F0-DFC1-40CE-BFF9-15C1E6D0A18E}">
      <dsp:nvSpPr>
        <dsp:cNvPr id="0" name=""/>
        <dsp:cNvSpPr/>
      </dsp:nvSpPr>
      <dsp:spPr>
        <a:xfrm rot="16200000">
          <a:off x="4242185" y="1923240"/>
          <a:ext cx="503398" cy="33442"/>
        </a:xfrm>
        <a:custGeom>
          <a:avLst/>
          <a:gdLst/>
          <a:ahLst/>
          <a:cxnLst/>
          <a:rect l="0" t="0" r="0" b="0"/>
          <a:pathLst>
            <a:path>
              <a:moveTo>
                <a:pt x="0" y="16721"/>
              </a:moveTo>
              <a:lnTo>
                <a:pt x="503398" y="16721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481299" y="1927376"/>
        <a:ext cx="25169" cy="25169"/>
      </dsp:txXfrm>
    </dsp:sp>
    <dsp:sp modelId="{FAC01B38-32F5-4B70-9A8C-290205D8F083}">
      <dsp:nvSpPr>
        <dsp:cNvPr id="0" name=""/>
        <dsp:cNvSpPr/>
      </dsp:nvSpPr>
      <dsp:spPr>
        <a:xfrm>
          <a:off x="3486639" y="22912"/>
          <a:ext cx="2014490" cy="1665349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rPr>
            <a:t>Софья (невеста)</a:t>
          </a:r>
        </a:p>
      </dsp:txBody>
      <dsp:txXfrm>
        <a:off x="3781654" y="266797"/>
        <a:ext cx="1424460" cy="1177579"/>
      </dsp:txXfrm>
    </dsp:sp>
    <dsp:sp modelId="{F4580252-413E-4EE0-8111-2ED012161427}">
      <dsp:nvSpPr>
        <dsp:cNvPr id="0" name=""/>
        <dsp:cNvSpPr/>
      </dsp:nvSpPr>
      <dsp:spPr>
        <a:xfrm rot="20067498">
          <a:off x="5355726" y="2339326"/>
          <a:ext cx="1073263" cy="33442"/>
        </a:xfrm>
        <a:custGeom>
          <a:avLst/>
          <a:gdLst/>
          <a:ahLst/>
          <a:cxnLst/>
          <a:rect l="0" t="0" r="0" b="0"/>
          <a:pathLst>
            <a:path>
              <a:moveTo>
                <a:pt x="0" y="16721"/>
              </a:moveTo>
              <a:lnTo>
                <a:pt x="1073263" y="16721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865526" y="2329216"/>
        <a:ext cx="53663" cy="53663"/>
      </dsp:txXfrm>
    </dsp:sp>
    <dsp:sp modelId="{04A82C36-7A79-4D7D-A430-A7A3CB924C52}">
      <dsp:nvSpPr>
        <dsp:cNvPr id="0" name=""/>
        <dsp:cNvSpPr/>
      </dsp:nvSpPr>
      <dsp:spPr>
        <a:xfrm>
          <a:off x="6228182" y="864097"/>
          <a:ext cx="2087582" cy="1665349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rPr>
            <a:t>Милон (жених)</a:t>
          </a:r>
        </a:p>
      </dsp:txBody>
      <dsp:txXfrm>
        <a:off x="6533901" y="1107982"/>
        <a:ext cx="1476144" cy="1177579"/>
      </dsp:txXfrm>
    </dsp:sp>
    <dsp:sp modelId="{D749E6D0-BCB2-481F-8C57-DC4552C72F75}">
      <dsp:nvSpPr>
        <dsp:cNvPr id="0" name=""/>
        <dsp:cNvSpPr/>
      </dsp:nvSpPr>
      <dsp:spPr>
        <a:xfrm rot="1355058">
          <a:off x="5414228" y="3531812"/>
          <a:ext cx="679869" cy="33442"/>
        </a:xfrm>
        <a:custGeom>
          <a:avLst/>
          <a:gdLst/>
          <a:ahLst/>
          <a:cxnLst/>
          <a:rect l="0" t="0" r="0" b="0"/>
          <a:pathLst>
            <a:path>
              <a:moveTo>
                <a:pt x="0" y="16721"/>
              </a:moveTo>
              <a:lnTo>
                <a:pt x="679869" y="16721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737166" y="3531537"/>
        <a:ext cx="33993" cy="33993"/>
      </dsp:txXfrm>
    </dsp:sp>
    <dsp:sp modelId="{C507CB49-1A4D-41E0-8FDA-9619D5480D14}">
      <dsp:nvSpPr>
        <dsp:cNvPr id="0" name=""/>
        <dsp:cNvSpPr/>
      </dsp:nvSpPr>
      <dsp:spPr>
        <a:xfrm>
          <a:off x="5907339" y="3267181"/>
          <a:ext cx="2344629" cy="1665349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rPr>
            <a:t>Скотинин («жених»)</a:t>
          </a:r>
        </a:p>
      </dsp:txBody>
      <dsp:txXfrm>
        <a:off x="6250702" y="3511066"/>
        <a:ext cx="1657903" cy="1177579"/>
      </dsp:txXfrm>
    </dsp:sp>
    <dsp:sp modelId="{B1111113-118C-419D-9F47-5DEBB14A646B}">
      <dsp:nvSpPr>
        <dsp:cNvPr id="0" name=""/>
        <dsp:cNvSpPr/>
      </dsp:nvSpPr>
      <dsp:spPr>
        <a:xfrm rot="5400000">
          <a:off x="4242185" y="4091988"/>
          <a:ext cx="503398" cy="33442"/>
        </a:xfrm>
        <a:custGeom>
          <a:avLst/>
          <a:gdLst/>
          <a:ahLst/>
          <a:cxnLst/>
          <a:rect l="0" t="0" r="0" b="0"/>
          <a:pathLst>
            <a:path>
              <a:moveTo>
                <a:pt x="0" y="16721"/>
              </a:moveTo>
              <a:lnTo>
                <a:pt x="503398" y="16721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481299" y="4096124"/>
        <a:ext cx="25169" cy="25169"/>
      </dsp:txXfrm>
    </dsp:sp>
    <dsp:sp modelId="{A95CD56C-C25B-4C3C-8514-D2531A9631E3}">
      <dsp:nvSpPr>
        <dsp:cNvPr id="0" name=""/>
        <dsp:cNvSpPr/>
      </dsp:nvSpPr>
      <dsp:spPr>
        <a:xfrm>
          <a:off x="3289312" y="4360408"/>
          <a:ext cx="2409144" cy="1665349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rPr>
            <a:t>госпожа </a:t>
          </a:r>
          <a:r>
            <a:rPr kumimoji="0" lang="ru-RU" sz="2000" b="1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rPr>
            <a:t>Простакова</a:t>
          </a:r>
          <a:endParaRPr kumimoji="0" lang="ru-RU" sz="20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Georgia" pitchFamily="18" charset="0"/>
          </a:endParaRPr>
        </a:p>
      </dsp:txBody>
      <dsp:txXfrm>
        <a:off x="3642123" y="4604293"/>
        <a:ext cx="1703522" cy="1177579"/>
      </dsp:txXfrm>
    </dsp:sp>
    <dsp:sp modelId="{4EF608FF-D289-4BC6-BD63-7C27A8BAFEDA}">
      <dsp:nvSpPr>
        <dsp:cNvPr id="0" name=""/>
        <dsp:cNvSpPr/>
      </dsp:nvSpPr>
      <dsp:spPr>
        <a:xfrm rot="9389718">
          <a:off x="2912852" y="3549042"/>
          <a:ext cx="672224" cy="33442"/>
        </a:xfrm>
        <a:custGeom>
          <a:avLst/>
          <a:gdLst/>
          <a:ahLst/>
          <a:cxnLst/>
          <a:rect l="0" t="0" r="0" b="0"/>
          <a:pathLst>
            <a:path>
              <a:moveTo>
                <a:pt x="0" y="16721"/>
              </a:moveTo>
              <a:lnTo>
                <a:pt x="672224" y="16721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232159" y="3548957"/>
        <a:ext cx="33611" cy="33611"/>
      </dsp:txXfrm>
    </dsp:sp>
    <dsp:sp modelId="{7AA20C0F-39D2-43E9-AA1A-3464A3C0B327}">
      <dsp:nvSpPr>
        <dsp:cNvPr id="0" name=""/>
        <dsp:cNvSpPr/>
      </dsp:nvSpPr>
      <dsp:spPr>
        <a:xfrm>
          <a:off x="972159" y="3267173"/>
          <a:ext cx="2097541" cy="1665349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rPr>
            <a:t>Правдин </a:t>
          </a:r>
          <a:r>
            <a:rPr kumimoji="0" lang="ru-RU" sz="1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rPr>
            <a:t>(помощник)</a:t>
          </a:r>
        </a:p>
      </dsp:txBody>
      <dsp:txXfrm>
        <a:off x="1279337" y="3511058"/>
        <a:ext cx="1483185" cy="1177579"/>
      </dsp:txXfrm>
    </dsp:sp>
    <dsp:sp modelId="{F60834BF-1A0D-4160-8D3B-23B3B42D0CA2}">
      <dsp:nvSpPr>
        <dsp:cNvPr id="0" name=""/>
        <dsp:cNvSpPr/>
      </dsp:nvSpPr>
      <dsp:spPr>
        <a:xfrm rot="12337722">
          <a:off x="3057399" y="2450468"/>
          <a:ext cx="550250" cy="33442"/>
        </a:xfrm>
        <a:custGeom>
          <a:avLst/>
          <a:gdLst/>
          <a:ahLst/>
          <a:cxnLst/>
          <a:rect l="0" t="0" r="0" b="0"/>
          <a:pathLst>
            <a:path>
              <a:moveTo>
                <a:pt x="0" y="16721"/>
              </a:moveTo>
              <a:lnTo>
                <a:pt x="550250" y="16721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318768" y="2453433"/>
        <a:ext cx="27512" cy="27512"/>
      </dsp:txXfrm>
    </dsp:sp>
    <dsp:sp modelId="{CC32AAD6-8229-46C0-A5F9-7F2F0CF0B4D9}">
      <dsp:nvSpPr>
        <dsp:cNvPr id="0" name=""/>
        <dsp:cNvSpPr/>
      </dsp:nvSpPr>
      <dsp:spPr>
        <a:xfrm>
          <a:off x="902677" y="1042887"/>
          <a:ext cx="2393224" cy="1665349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rPr>
            <a:t>Митрофан</a:t>
          </a: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rPr>
            <a:t> (недоросль)</a:t>
          </a:r>
        </a:p>
      </dsp:txBody>
      <dsp:txXfrm>
        <a:off x="1253157" y="1286772"/>
        <a:ext cx="1692264" cy="11775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2F782-F215-44A7-9574-3673565CDD32}" type="datetimeFigureOut">
              <a:rPr lang="ru-RU"/>
              <a:pPr>
                <a:defRPr/>
              </a:pPr>
              <a:t>19.01.2023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06F38-6755-4BF2-A0E3-25AFA40AD0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738130"/>
      </p:ext>
    </p:extLst>
  </p:cSld>
  <p:clrMapOvr>
    <a:masterClrMapping/>
  </p:clrMapOvr>
  <p:transition spd="med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5539C-03CE-4461-86D9-D1AF49C93B4E}" type="datetimeFigureOut">
              <a:rPr lang="ru-RU"/>
              <a:pPr>
                <a:defRPr/>
              </a:pPr>
              <a:t>19.01.2023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80817-A677-453A-9AAA-4A92773252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227962"/>
      </p:ext>
    </p:extLst>
  </p:cSld>
  <p:clrMapOvr>
    <a:masterClrMapping/>
  </p:clrMapOvr>
  <p:transition spd="med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89BBD-EAD6-4A57-BA9B-9BB99458CAAE}" type="datetimeFigureOut">
              <a:rPr lang="ru-RU"/>
              <a:pPr>
                <a:defRPr/>
              </a:pPr>
              <a:t>19.01.2023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02C16-8D14-4711-8725-0537B94A3E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451755"/>
      </p:ext>
    </p:extLst>
  </p:cSld>
  <p:clrMapOvr>
    <a:masterClrMapping/>
  </p:clrMapOvr>
  <p:transition spd="med">
    <p:wheel spokes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CB70B-505A-4246-BC15-EA168038F02D}" type="datetimeFigureOut">
              <a:rPr lang="ru-RU"/>
              <a:pPr>
                <a:defRPr/>
              </a:pPr>
              <a:t>19.01.2023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9FDDF-1C5E-42B8-BADF-F2A4553806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505457"/>
      </p:ext>
    </p:extLst>
  </p:cSld>
  <p:clrMapOvr>
    <a:masterClrMapping/>
  </p:clrMapOvr>
  <p:transition spd="med">
    <p:wheel spokes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C9F85-1A51-4730-BB12-30B9EE0CC288}" type="datetimeFigureOut">
              <a:rPr lang="ru-RU"/>
              <a:pPr>
                <a:defRPr/>
              </a:pPr>
              <a:t>19.01.2023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6EA09-883B-4560-911B-F698AE1FDA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914405"/>
      </p:ext>
    </p:extLst>
  </p:cSld>
  <p:clrMapOvr>
    <a:masterClrMapping/>
  </p:clrMapOvr>
  <p:transition spd="med">
    <p:wheel spokes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A4F7A-68BC-4EB4-89E2-C5349BCD3278}" type="datetimeFigureOut">
              <a:rPr lang="ru-RU"/>
              <a:pPr>
                <a:defRPr/>
              </a:pPr>
              <a:t>19.01.2023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07692-7E0E-464D-A27D-94B189F0F3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69303"/>
      </p:ext>
    </p:extLst>
  </p:cSld>
  <p:clrMapOvr>
    <a:masterClrMapping/>
  </p:clrMapOvr>
  <p:transition spd="med">
    <p:wheel spokes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C1D50-120F-4DB3-BE27-D0271C6CCC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211015"/>
      </p:ext>
    </p:extLst>
  </p:cSld>
  <p:clrMapOvr>
    <a:masterClrMapping/>
  </p:clrMapOvr>
  <p:transition spd="med"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F79AC-0059-4D0E-863F-124B1A89BA0E}" type="datetimeFigureOut">
              <a:rPr lang="ru-RU"/>
              <a:pPr>
                <a:defRPr/>
              </a:pPr>
              <a:t>19.01.2023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886FC-B94F-46E7-8853-FC869A05A4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396441"/>
      </p:ext>
    </p:extLst>
  </p:cSld>
  <p:clrMapOvr>
    <a:masterClrMapping/>
  </p:clrMapOvr>
  <p:transition spd="med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9970A-34A6-4AE4-9F99-A30F36EBC14C}" type="datetimeFigureOut">
              <a:rPr lang="ru-RU"/>
              <a:pPr>
                <a:defRPr/>
              </a:pPr>
              <a:t>19.01.2023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AFFBB-225D-4114-B2C6-6627ACE8E4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318701"/>
      </p:ext>
    </p:extLst>
  </p:cSld>
  <p:clrMapOvr>
    <a:masterClrMapping/>
  </p:clrMapOvr>
  <p:transition spd="med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1FBE1-A802-4C4C-8BBE-1E97BE8D0DB3}" type="datetimeFigureOut">
              <a:rPr lang="ru-RU"/>
              <a:pPr>
                <a:defRPr/>
              </a:pPr>
              <a:t>19.01.2023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4E2FC-ABD5-45ED-9575-F27B2478DF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899192"/>
      </p:ext>
    </p:extLst>
  </p:cSld>
  <p:clrMapOvr>
    <a:masterClrMapping/>
  </p:clrMapOvr>
  <p:transition spd="med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93ABD-B70F-4B15-89C8-D21B6D0EC9D6}" type="datetimeFigureOut">
              <a:rPr lang="ru-RU"/>
              <a:pPr>
                <a:defRPr/>
              </a:pPr>
              <a:t>19.01.2023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8A68C-8172-45AE-AC85-817061081E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658576"/>
      </p:ext>
    </p:extLst>
  </p:cSld>
  <p:clrMapOvr>
    <a:masterClrMapping/>
  </p:clrMapOvr>
  <p:transition spd="med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299A0-2FE9-4206-9AA3-9C5726E6F7CB}" type="datetimeFigureOut">
              <a:rPr lang="ru-RU"/>
              <a:pPr>
                <a:defRPr/>
              </a:pPr>
              <a:t>19.01.2023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32798-9949-4F46-939A-90A29D832F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446618"/>
      </p:ext>
    </p:extLst>
  </p:cSld>
  <p:clrMapOvr>
    <a:masterClrMapping/>
  </p:clrMapOvr>
  <p:transition spd="med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BA6C0-74C8-4E28-ABAF-006A628F83B0}" type="datetimeFigureOut">
              <a:rPr lang="ru-RU"/>
              <a:pPr>
                <a:defRPr/>
              </a:pPr>
              <a:t>19.01.2023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81F30-D85F-4817-9B80-F69C33A686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390753"/>
      </p:ext>
    </p:extLst>
  </p:cSld>
  <p:clrMapOvr>
    <a:masterClrMapping/>
  </p:clrMapOvr>
  <p:transition spd="med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D54B1-996E-453A-8E7A-FA551D9AE2F9}" type="datetimeFigureOut">
              <a:rPr lang="ru-RU"/>
              <a:pPr>
                <a:defRPr/>
              </a:pPr>
              <a:t>19.01.2023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81023-51E9-4B9B-A097-0EBAE59EC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501690"/>
      </p:ext>
    </p:extLst>
  </p:cSld>
  <p:clrMapOvr>
    <a:masterClrMapping/>
  </p:clrMapOvr>
  <p:transition spd="med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031C5-1CDE-499D-8493-A2B1BCC3ED79}" type="datetimeFigureOut">
              <a:rPr lang="ru-RU"/>
              <a:pPr>
                <a:defRPr/>
              </a:pPr>
              <a:t>19.01.2023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A98C2-E0D3-4D2C-B57F-D376D6CE32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921748"/>
      </p:ext>
    </p:extLst>
  </p:cSld>
  <p:clrMapOvr>
    <a:masterClrMapping/>
  </p:clrMapOvr>
  <p:transition spd="med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34E10502-72F7-4CE8-A7A2-5C2EBBA137CF}" type="datetimeFigureOut">
              <a:rPr lang="ru-RU"/>
              <a:pPr>
                <a:defRPr/>
              </a:pPr>
              <a:t>19.01.2023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909DA2D0-526D-4A93-8213-6A29617AE6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</p:sldLayoutIdLst>
  <p:transition spd="med">
    <p:wheel spokes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3789040"/>
            <a:ext cx="6696744" cy="2248106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eaLnBrk="1" hangingPunct="1">
              <a:defRPr/>
            </a:pPr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Georgia" pitchFamily="18" charset="0"/>
              </a:rPr>
              <a:t>Комедия «Недоросль»</a:t>
            </a:r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Georgia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483768" y="1933900"/>
            <a:ext cx="6480720" cy="954107"/>
          </a:xfrm>
          <a:ln>
            <a:miter lim="800000"/>
            <a:headEnd/>
            <a:tailEnd/>
          </a:ln>
          <a:ex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5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Д. И. Фонвизин</a:t>
            </a:r>
            <a:endParaRPr lang="ru-RU" sz="5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6" name="Рисунок 5" descr="Фонвизин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908720"/>
            <a:ext cx="2592288" cy="3387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70C0"/>
                </a:solidFill>
              </a:rPr>
              <a:t>Пьеса - это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43188" y="500063"/>
            <a:ext cx="4000500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Constantia" pitchFamily="18" charset="0"/>
              </a:rPr>
              <a:t>Роды литературы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8313" y="2349500"/>
            <a:ext cx="2357437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  <a:latin typeface="Constantia" pitchFamily="18" charset="0"/>
              </a:rPr>
              <a:t>эпос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32138" y="2852738"/>
            <a:ext cx="2571750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  <a:latin typeface="Constantia" pitchFamily="18" charset="0"/>
              </a:rPr>
              <a:t>лирика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372225" y="2276475"/>
            <a:ext cx="2205038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  <a:latin typeface="Constantia" pitchFamily="18" charset="0"/>
              </a:rPr>
              <a:t>драма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rot="10800000" flipV="1">
            <a:off x="2268538" y="1214438"/>
            <a:ext cx="2089150" cy="10620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7" idx="0"/>
          </p:cNvCxnSpPr>
          <p:nvPr/>
        </p:nvCxnSpPr>
        <p:spPr>
          <a:xfrm rot="16200000" flipH="1">
            <a:off x="3559175" y="1993900"/>
            <a:ext cx="1655763" cy="619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356100" y="1196975"/>
            <a:ext cx="2733675" cy="990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867400" y="3500438"/>
            <a:ext cx="2952750" cy="16319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i="1" dirty="0">
                <a:solidFill>
                  <a:schemeClr val="tx2"/>
                </a:solidFill>
                <a:latin typeface="Georgia" pitchFamily="18" charset="0"/>
              </a:rPr>
              <a:t>отражает процесс речевого общения; предназначена для  сцены (слияние  лирики и эпоса)</a:t>
            </a:r>
          </a:p>
        </p:txBody>
      </p:sp>
      <p:sp>
        <p:nvSpPr>
          <p:cNvPr id="22" name="Стрелка вниз 21"/>
          <p:cNvSpPr/>
          <p:nvPr/>
        </p:nvSpPr>
        <p:spPr>
          <a:xfrm>
            <a:off x="7164388" y="2997200"/>
            <a:ext cx="431800" cy="576263"/>
          </a:xfrm>
          <a:prstGeom prst="downArrow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39750" y="3644900"/>
            <a:ext cx="2447925" cy="1323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i="1" dirty="0">
                <a:solidFill>
                  <a:schemeClr val="tx2"/>
                </a:solidFill>
                <a:latin typeface="Georgia" pitchFamily="18" charset="0"/>
              </a:rPr>
              <a:t>изображает  предметный мир во всём его многообразии</a:t>
            </a:r>
          </a:p>
        </p:txBody>
      </p:sp>
      <p:sp>
        <p:nvSpPr>
          <p:cNvPr id="24" name="Стрелка вниз 23"/>
          <p:cNvSpPr/>
          <p:nvPr/>
        </p:nvSpPr>
        <p:spPr>
          <a:xfrm>
            <a:off x="1331913" y="3068638"/>
            <a:ext cx="360362" cy="647700"/>
          </a:xfrm>
          <a:prstGeom prst="downArrow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203575" y="4149725"/>
            <a:ext cx="2520950" cy="16303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i="1" dirty="0">
                <a:solidFill>
                  <a:schemeClr val="tx2"/>
                </a:solidFill>
                <a:latin typeface="Georgia" pitchFamily="18" charset="0"/>
              </a:rPr>
              <a:t>отражает  жизнь человека через чувства, мысли и переживания</a:t>
            </a:r>
          </a:p>
        </p:txBody>
      </p:sp>
      <p:sp>
        <p:nvSpPr>
          <p:cNvPr id="26" name="Стрелка вниз 25"/>
          <p:cNvSpPr/>
          <p:nvPr/>
        </p:nvSpPr>
        <p:spPr>
          <a:xfrm>
            <a:off x="4211638" y="3573463"/>
            <a:ext cx="431800" cy="647700"/>
          </a:xfrm>
          <a:prstGeom prst="downArrow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7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C00000"/>
                </a:solidFill>
                <a:latin typeface="Bookman Old Style" pitchFamily="18" charset="0"/>
              </a:rPr>
              <a:t>Драма – от греч. «действие»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23850" y="1600200"/>
            <a:ext cx="4752975" cy="4525963"/>
          </a:xfrm>
        </p:spPr>
        <p:txBody>
          <a:bodyPr/>
          <a:lstStyle/>
          <a:p>
            <a:pPr eaLnBrk="1" hangingPunct="1">
              <a:buFontTx/>
              <a:buBlip>
                <a:blip r:embed="rId2"/>
              </a:buBlip>
            </a:pPr>
            <a:r>
              <a:rPr lang="ru-RU" sz="2400" b="1" i="1" smtClean="0">
                <a:latin typeface="Georgia" pitchFamily="18" charset="0"/>
              </a:rPr>
              <a:t>В драматическом произведении движения событий протекают особенно остро и напряжённо. В то же самое время события могут быть просты и обыкновенны., но каждое слово и движение раскрывает характер персонажа.</a:t>
            </a:r>
          </a:p>
        </p:txBody>
      </p:sp>
      <p:pic>
        <p:nvPicPr>
          <p:cNvPr id="14340" name="Содержимое 4" descr="урок Митрофана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341438"/>
            <a:ext cx="3267075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960"/>
                            </p:stCondLst>
                            <p:childTnLst>
                              <p:par>
                                <p:cTn id="1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1150938"/>
          </a:xfrm>
        </p:spPr>
        <p:txBody>
          <a:bodyPr/>
          <a:lstStyle/>
          <a:p>
            <a:r>
              <a:rPr lang="ru-RU" b="1" i="1" smtClean="0">
                <a:solidFill>
                  <a:srgbClr val="C00000"/>
                </a:solidFill>
                <a:latin typeface="Bookman Old Style" pitchFamily="18" charset="0"/>
              </a:rPr>
              <a:t>«Недоросль» - комедия классицизма </a:t>
            </a: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9073" b="29989"/>
          <a:stretch>
            <a:fillRect/>
          </a:stretch>
        </p:blipFill>
        <p:spPr>
          <a:xfrm>
            <a:off x="395288" y="1989138"/>
            <a:ext cx="2586037" cy="3600450"/>
          </a:xfrm>
          <a:ln w="28575">
            <a:solidFill>
              <a:schemeClr val="accent6">
                <a:lumMod val="75000"/>
              </a:schemeClr>
            </a:solidFill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348038" y="2205038"/>
            <a:ext cx="5111750" cy="338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800" b="1" i="1">
                <a:latin typeface="Georgia" pitchFamily="18" charset="0"/>
              </a:rPr>
              <a:t>Фонвизин подчинил композицию пьесы </a:t>
            </a:r>
            <a:r>
              <a:rPr lang="ru-RU" sz="2800" b="1" i="1" u="sng">
                <a:solidFill>
                  <a:srgbClr val="FF0000"/>
                </a:solidFill>
                <a:latin typeface="Georgia" pitchFamily="18" charset="0"/>
              </a:rPr>
              <a:t>правилу трёх единств: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ru-RU" sz="2600" b="1" i="1">
                <a:latin typeface="Georgia" pitchFamily="18" charset="0"/>
              </a:rPr>
              <a:t> события происходят в течение одних суток;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ru-RU" sz="2600" b="1" i="1">
                <a:latin typeface="Georgia" pitchFamily="18" charset="0"/>
              </a:rPr>
              <a:t> в одном месте;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ru-RU" sz="2600" b="1" i="1">
                <a:latin typeface="Georgia" pitchFamily="18" charset="0"/>
              </a:rPr>
              <a:t> в основе комедии лежит конфликт.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1368425"/>
          </a:xfrm>
        </p:spPr>
        <p:txBody>
          <a:bodyPr/>
          <a:lstStyle/>
          <a:p>
            <a:r>
              <a:rPr lang="ru-RU" b="1" i="1" smtClean="0">
                <a:solidFill>
                  <a:srgbClr val="C00000"/>
                </a:solidFill>
                <a:latin typeface="Bookman Old Style" pitchFamily="18" charset="0"/>
              </a:rPr>
              <a:t>Основные правила классической комедии: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1844675"/>
            <a:ext cx="8820150" cy="4281488"/>
          </a:xfrm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ru-RU" sz="2800" b="1" i="1" smtClean="0">
                <a:latin typeface="Georgia" pitchFamily="18" charset="0"/>
              </a:rPr>
              <a:t>изображение людских пороков;</a:t>
            </a:r>
          </a:p>
          <a:p>
            <a:pPr>
              <a:buFontTx/>
              <a:buBlip>
                <a:blip r:embed="rId2"/>
              </a:buBlip>
            </a:pPr>
            <a:r>
              <a:rPr lang="ru-RU" sz="2800" b="1" i="1" smtClean="0">
                <a:latin typeface="Georgia" pitchFamily="18" charset="0"/>
              </a:rPr>
              <a:t>комедия должна смехом казнить пороки</a:t>
            </a:r>
          </a:p>
          <a:p>
            <a:pPr>
              <a:buFontTx/>
              <a:buBlip>
                <a:blip r:embed="rId2"/>
              </a:buBlip>
            </a:pPr>
            <a:r>
              <a:rPr lang="ru-RU" sz="2800" b="1" i="1" smtClean="0">
                <a:latin typeface="Georgia" pitchFamily="18" charset="0"/>
              </a:rPr>
              <a:t>говорящие фамилии;</a:t>
            </a:r>
          </a:p>
          <a:p>
            <a:pPr>
              <a:buFontTx/>
              <a:buBlip>
                <a:blip r:embed="rId2"/>
              </a:buBlip>
            </a:pPr>
            <a:r>
              <a:rPr lang="ru-RU" sz="2800" b="1" i="1" smtClean="0">
                <a:latin typeface="Georgia" pitchFamily="18" charset="0"/>
              </a:rPr>
              <a:t>чёткое деление на положительных и отрицательных героев;</a:t>
            </a:r>
          </a:p>
          <a:p>
            <a:pPr>
              <a:buFontTx/>
              <a:buBlip>
                <a:blip r:embed="rId2"/>
              </a:buBlip>
            </a:pPr>
            <a:r>
              <a:rPr lang="ru-RU" sz="2800" b="1" i="1" smtClean="0">
                <a:latin typeface="Georgia" pitchFamily="18" charset="0"/>
              </a:rPr>
              <a:t>установка на разговорный язык;</a:t>
            </a:r>
          </a:p>
          <a:p>
            <a:pPr>
              <a:buFontTx/>
              <a:buBlip>
                <a:blip r:embed="rId2"/>
              </a:buBlip>
            </a:pPr>
            <a:r>
              <a:rPr lang="ru-RU" sz="2800" b="1" i="1" smtClean="0">
                <a:latin typeface="Georgia" pitchFamily="18" charset="0"/>
              </a:rPr>
              <a:t>счастливый конец</a:t>
            </a:r>
          </a:p>
        </p:txBody>
      </p:sp>
      <p:pic>
        <p:nvPicPr>
          <p:cNvPr id="16388" name="Picture 5" descr="C:\Documents and Settings\User\Рабочий стол\Документы\Марина\Иллюстрации\школа\7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724400"/>
            <a:ext cx="2036763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0070C0"/>
                </a:solidFill>
              </a:rPr>
              <a:t>Сюжет и композиция комедии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FontTx/>
              <a:buNone/>
              <a:defRPr/>
            </a:pPr>
            <a:r>
              <a:rPr lang="ru-RU" dirty="0" smtClean="0"/>
              <a:t>        В </a:t>
            </a:r>
            <a:r>
              <a:rPr lang="ru-RU" dirty="0"/>
              <a:t>основу сюжета комедии Фонвизин положил конфликт эпохи, общественно-политической жизни 70 — начала 80-х годов 18 в. Это борьба с крепостницей </a:t>
            </a:r>
            <a:r>
              <a:rPr lang="ru-RU" dirty="0" err="1"/>
              <a:t>Простаковой</a:t>
            </a:r>
            <a:r>
              <a:rPr lang="ru-RU" dirty="0"/>
              <a:t>, лишение ее права владения своим поместьем. Одновременно в комедии прослеживаются другие сюжетные линии: борьба за Софью </a:t>
            </a:r>
            <a:r>
              <a:rPr lang="ru-RU" dirty="0" err="1"/>
              <a:t>Простаковой</a:t>
            </a:r>
            <a:r>
              <a:rPr lang="ru-RU" dirty="0"/>
              <a:t>, Скотинина и Милона, история соединения любящих друг друга Софьи и Милона. Хотя они не составляют основного сюжета.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4"/>
          <p:cNvSpPr>
            <a:spLocks noGrp="1"/>
          </p:cNvSpPr>
          <p:nvPr>
            <p:ph type="title"/>
          </p:nvPr>
        </p:nvSpPr>
        <p:spPr>
          <a:xfrm>
            <a:off x="457200" y="476250"/>
            <a:ext cx="6202363" cy="941388"/>
          </a:xfrm>
        </p:spPr>
        <p:txBody>
          <a:bodyPr/>
          <a:lstStyle/>
          <a:p>
            <a:pPr eaLnBrk="1" hangingPunct="1"/>
            <a:r>
              <a:rPr lang="ru-RU" sz="5400" b="1" i="1" smtClean="0">
                <a:solidFill>
                  <a:srgbClr val="C00000"/>
                </a:solidFill>
                <a:latin typeface="Bookman Old Style" pitchFamily="18" charset="0"/>
              </a:rPr>
              <a:t>    Термины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23850" y="2133600"/>
            <a:ext cx="8640763" cy="3527425"/>
          </a:xfrm>
        </p:spPr>
        <p:txBody>
          <a:bodyPr/>
          <a:lstStyle/>
          <a:p>
            <a:pPr eaLnBrk="1" hangingPunct="1">
              <a:buFontTx/>
              <a:buBlip>
                <a:blip r:embed="rId2"/>
              </a:buBlip>
            </a:pPr>
            <a:r>
              <a:rPr lang="ru-RU" b="1" i="1" u="sng" smtClean="0">
                <a:solidFill>
                  <a:srgbClr val="006600"/>
                </a:solidFill>
                <a:latin typeface="Georgia" pitchFamily="18" charset="0"/>
              </a:rPr>
              <a:t>Экспозиция</a:t>
            </a:r>
            <a:r>
              <a:rPr lang="ru-RU" smtClean="0"/>
              <a:t> </a:t>
            </a:r>
            <a:r>
              <a:rPr lang="ru-RU" b="1" smtClean="0">
                <a:latin typeface="Georgia" pitchFamily="18" charset="0"/>
              </a:rPr>
              <a:t>– </a:t>
            </a:r>
            <a:r>
              <a:rPr lang="ru-RU" sz="2800" b="1" i="1" smtClean="0">
                <a:latin typeface="Georgia" pitchFamily="18" charset="0"/>
              </a:rPr>
              <a:t>вступительная часть литературного произведения.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ru-RU" b="1" i="1" u="sng" smtClean="0">
                <a:solidFill>
                  <a:srgbClr val="006600"/>
                </a:solidFill>
                <a:latin typeface="Georgia" pitchFamily="18" charset="0"/>
              </a:rPr>
              <a:t>Кульминация</a:t>
            </a:r>
            <a:r>
              <a:rPr lang="ru-RU" smtClean="0"/>
              <a:t> </a:t>
            </a:r>
            <a:r>
              <a:rPr lang="ru-RU" b="1" smtClean="0">
                <a:latin typeface="Georgia" pitchFamily="18" charset="0"/>
              </a:rPr>
              <a:t>– </a:t>
            </a:r>
            <a:r>
              <a:rPr lang="ru-RU" sz="2800" b="1" i="1" smtClean="0">
                <a:latin typeface="Georgia" pitchFamily="18" charset="0"/>
              </a:rPr>
              <a:t>наивысшая точка развития сюжета, конфликт.</a:t>
            </a:r>
            <a:endParaRPr lang="ru-RU" sz="2800" smtClean="0"/>
          </a:p>
          <a:p>
            <a:pPr eaLnBrk="1" hangingPunct="1">
              <a:buFontTx/>
              <a:buBlip>
                <a:blip r:embed="rId2"/>
              </a:buBlip>
            </a:pPr>
            <a:r>
              <a:rPr lang="ru-RU" b="1" i="1" u="sng" smtClean="0">
                <a:solidFill>
                  <a:srgbClr val="006600"/>
                </a:solidFill>
                <a:latin typeface="Georgia" pitchFamily="18" charset="0"/>
              </a:rPr>
              <a:t>Композиция </a:t>
            </a:r>
            <a:r>
              <a:rPr lang="ru-RU" smtClean="0"/>
              <a:t>– </a:t>
            </a:r>
            <a:r>
              <a:rPr lang="ru-RU" sz="2800" b="1" i="1" smtClean="0">
                <a:latin typeface="Georgia" pitchFamily="18" charset="0"/>
              </a:rPr>
              <a:t>пространство произведения.</a:t>
            </a:r>
          </a:p>
          <a:p>
            <a:pPr eaLnBrk="1" hangingPunct="1">
              <a:buFontTx/>
              <a:buNone/>
            </a:pPr>
            <a:endParaRPr lang="ru-RU" sz="2800" b="1" i="1" smtClean="0">
              <a:latin typeface="Georgia" pitchFamily="18" charset="0"/>
            </a:endParaRPr>
          </a:p>
        </p:txBody>
      </p:sp>
      <p:pic>
        <p:nvPicPr>
          <p:cNvPr id="18436" name="Picture 4" descr="C:\Documents and Settings\User\Рабочий стол\Документы\Марина\Иллюстрации\школа\89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549275"/>
            <a:ext cx="1804988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solidFill>
                  <a:srgbClr val="C00000"/>
                </a:solidFill>
                <a:latin typeface="Bookman Old Style" pitchFamily="18" charset="0"/>
              </a:rPr>
              <a:t>Любовный конфликт</a:t>
            </a:r>
          </a:p>
        </p:txBody>
      </p:sp>
      <p:sp>
        <p:nvSpPr>
          <p:cNvPr id="6" name="Полилиния 5"/>
          <p:cNvSpPr/>
          <p:nvPr/>
        </p:nvSpPr>
        <p:spPr>
          <a:xfrm>
            <a:off x="600075" y="1597025"/>
            <a:ext cx="3425825" cy="3862388"/>
          </a:xfrm>
          <a:custGeom>
            <a:avLst/>
            <a:gdLst>
              <a:gd name="connsiteX0" fmla="*/ 0 w 3425589"/>
              <a:gd name="connsiteY0" fmla="*/ 3862316 h 3862316"/>
              <a:gd name="connsiteX1" fmla="*/ 1119117 w 3425589"/>
              <a:gd name="connsiteY1" fmla="*/ 3643952 h 3862316"/>
              <a:gd name="connsiteX2" fmla="*/ 1828800 w 3425589"/>
              <a:gd name="connsiteY2" fmla="*/ 3002508 h 3862316"/>
              <a:gd name="connsiteX3" fmla="*/ 2825087 w 3425589"/>
              <a:gd name="connsiteY3" fmla="*/ 1787857 h 3862316"/>
              <a:gd name="connsiteX4" fmla="*/ 3234520 w 3425589"/>
              <a:gd name="connsiteY4" fmla="*/ 764275 h 3862316"/>
              <a:gd name="connsiteX5" fmla="*/ 3425589 w 3425589"/>
              <a:gd name="connsiteY5" fmla="*/ 0 h 3862316"/>
              <a:gd name="connsiteX6" fmla="*/ 3425589 w 3425589"/>
              <a:gd name="connsiteY6" fmla="*/ 0 h 3862316"/>
              <a:gd name="connsiteX7" fmla="*/ 3425589 w 3425589"/>
              <a:gd name="connsiteY7" fmla="*/ 0 h 3862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5589" h="3862316">
                <a:moveTo>
                  <a:pt x="0" y="3862316"/>
                </a:moveTo>
                <a:cubicBezTo>
                  <a:pt x="407158" y="3824784"/>
                  <a:pt x="814317" y="3787253"/>
                  <a:pt x="1119117" y="3643952"/>
                </a:cubicBezTo>
                <a:cubicBezTo>
                  <a:pt x="1423917" y="3500651"/>
                  <a:pt x="1544472" y="3311857"/>
                  <a:pt x="1828800" y="3002508"/>
                </a:cubicBezTo>
                <a:cubicBezTo>
                  <a:pt x="2113128" y="2693159"/>
                  <a:pt x="2590800" y="2160896"/>
                  <a:pt x="2825087" y="1787857"/>
                </a:cubicBezTo>
                <a:cubicBezTo>
                  <a:pt x="3059374" y="1414818"/>
                  <a:pt x="3134436" y="1062251"/>
                  <a:pt x="3234520" y="764275"/>
                </a:cubicBezTo>
                <a:cubicBezTo>
                  <a:pt x="3334604" y="466299"/>
                  <a:pt x="3425589" y="0"/>
                  <a:pt x="3425589" y="0"/>
                </a:cubicBezTo>
                <a:lnTo>
                  <a:pt x="3425589" y="0"/>
                </a:lnTo>
                <a:lnTo>
                  <a:pt x="3425589" y="0"/>
                </a:ln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4010025" y="1571625"/>
            <a:ext cx="3741738" cy="4203700"/>
          </a:xfrm>
          <a:custGeom>
            <a:avLst/>
            <a:gdLst>
              <a:gd name="connsiteX0" fmla="*/ 2275 w 3741761"/>
              <a:gd name="connsiteY0" fmla="*/ 11373 h 4203510"/>
              <a:gd name="connsiteX1" fmla="*/ 56866 w 3741761"/>
              <a:gd name="connsiteY1" fmla="*/ 202442 h 4203510"/>
              <a:gd name="connsiteX2" fmla="*/ 343469 w 3741761"/>
              <a:gd name="connsiteY2" fmla="*/ 1226024 h 4203510"/>
              <a:gd name="connsiteX3" fmla="*/ 943970 w 3741761"/>
              <a:gd name="connsiteY3" fmla="*/ 2276902 h 4203510"/>
              <a:gd name="connsiteX4" fmla="*/ 1694597 w 3741761"/>
              <a:gd name="connsiteY4" fmla="*/ 3109415 h 4203510"/>
              <a:gd name="connsiteX5" fmla="*/ 2513463 w 3741761"/>
              <a:gd name="connsiteY5" fmla="*/ 3737212 h 4203510"/>
              <a:gd name="connsiteX6" fmla="*/ 3414215 w 3741761"/>
              <a:gd name="connsiteY6" fmla="*/ 4132997 h 4203510"/>
              <a:gd name="connsiteX7" fmla="*/ 3741761 w 3741761"/>
              <a:gd name="connsiteY7" fmla="*/ 4160293 h 4203510"/>
              <a:gd name="connsiteX8" fmla="*/ 3741761 w 3741761"/>
              <a:gd name="connsiteY8" fmla="*/ 4160293 h 4203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41761" h="4203510">
                <a:moveTo>
                  <a:pt x="2275" y="11373"/>
                </a:moveTo>
                <a:cubicBezTo>
                  <a:pt x="1137" y="5686"/>
                  <a:pt x="0" y="0"/>
                  <a:pt x="56866" y="202442"/>
                </a:cubicBezTo>
                <a:cubicBezTo>
                  <a:pt x="113732" y="404884"/>
                  <a:pt x="195618" y="880281"/>
                  <a:pt x="343469" y="1226024"/>
                </a:cubicBezTo>
                <a:cubicBezTo>
                  <a:pt x="491320" y="1571767"/>
                  <a:pt x="718782" y="1963004"/>
                  <a:pt x="943970" y="2276902"/>
                </a:cubicBezTo>
                <a:cubicBezTo>
                  <a:pt x="1169158" y="2590800"/>
                  <a:pt x="1433015" y="2866030"/>
                  <a:pt x="1694597" y="3109415"/>
                </a:cubicBezTo>
                <a:cubicBezTo>
                  <a:pt x="1956179" y="3352800"/>
                  <a:pt x="2226860" y="3566615"/>
                  <a:pt x="2513463" y="3737212"/>
                </a:cubicBezTo>
                <a:cubicBezTo>
                  <a:pt x="2800066" y="3907809"/>
                  <a:pt x="3209499" y="4062484"/>
                  <a:pt x="3414215" y="4132997"/>
                </a:cubicBezTo>
                <a:cubicBezTo>
                  <a:pt x="3618931" y="4203510"/>
                  <a:pt x="3741761" y="4160293"/>
                  <a:pt x="3741761" y="4160293"/>
                </a:cubicBezTo>
                <a:lnTo>
                  <a:pt x="3741761" y="4160293"/>
                </a:ln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428625" y="5214938"/>
            <a:ext cx="457200" cy="4572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2143125" y="4429125"/>
            <a:ext cx="457200" cy="4572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3786188" y="1357313"/>
            <a:ext cx="457200" cy="4572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7429500" y="5500688"/>
            <a:ext cx="457200" cy="4572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1428750" y="5929313"/>
            <a:ext cx="2214563" cy="571500"/>
          </a:xfrm>
          <a:prstGeom prst="wedgeRectCallout">
            <a:avLst>
              <a:gd name="adj1" fmla="val -83076"/>
              <a:gd name="adj2" fmla="val -1452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Georgia" pitchFamily="18" charset="0"/>
              </a:rPr>
              <a:t>Экспозиция</a:t>
            </a: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428625" y="3143250"/>
            <a:ext cx="2214563" cy="571500"/>
          </a:xfrm>
          <a:prstGeom prst="wedgeRectCallout">
            <a:avLst>
              <a:gd name="adj1" fmla="val 38329"/>
              <a:gd name="adj2" fmla="val 2105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Georgia" pitchFamily="18" charset="0"/>
              </a:rPr>
              <a:t>Завязка</a:t>
            </a: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5286375" y="2000250"/>
            <a:ext cx="2214563" cy="571500"/>
          </a:xfrm>
          <a:prstGeom prst="wedgeRectCallout">
            <a:avLst>
              <a:gd name="adj1" fmla="val -107111"/>
              <a:gd name="adj2" fmla="val -1166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Georgia" pitchFamily="18" charset="0"/>
              </a:rPr>
              <a:t>Кульминация</a:t>
            </a: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6357938" y="4000500"/>
            <a:ext cx="2214562" cy="571500"/>
          </a:xfrm>
          <a:prstGeom prst="wedgeRectCallout">
            <a:avLst>
              <a:gd name="adj1" fmla="val 10597"/>
              <a:gd name="adj2" fmla="val 2702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Georgia" pitchFamily="18" charset="0"/>
              </a:rPr>
              <a:t>Развязка</a:t>
            </a:r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1258888" y="5373688"/>
            <a:ext cx="3357562" cy="128587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Georgia" pitchFamily="18" charset="0"/>
              </a:rPr>
              <a:t>Рассказ о Софье и о соискателях на её руку</a:t>
            </a:r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250825" y="2781300"/>
            <a:ext cx="3206750" cy="128587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Georgia" pitchFamily="18" charset="0"/>
              </a:rPr>
              <a:t>Известие о приезде Стародума</a:t>
            </a:r>
          </a:p>
        </p:txBody>
      </p:sp>
      <p:sp>
        <p:nvSpPr>
          <p:cNvPr id="18" name="Горизонтальный свиток 17"/>
          <p:cNvSpPr/>
          <p:nvPr/>
        </p:nvSpPr>
        <p:spPr>
          <a:xfrm>
            <a:off x="4932363" y="1628775"/>
            <a:ext cx="2928937" cy="128587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Georgia" pitchFamily="18" charset="0"/>
              </a:rPr>
              <a:t>Попытка похитить Софью</a:t>
            </a:r>
          </a:p>
        </p:txBody>
      </p:sp>
      <p:sp>
        <p:nvSpPr>
          <p:cNvPr id="19" name="Горизонтальный свиток 18"/>
          <p:cNvSpPr/>
          <p:nvPr/>
        </p:nvSpPr>
        <p:spPr>
          <a:xfrm>
            <a:off x="5929313" y="3644900"/>
            <a:ext cx="3214687" cy="144145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Georgia" pitchFamily="18" charset="0"/>
              </a:rPr>
              <a:t>Счастливый финал – соединение Милона и Софьи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4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1228725"/>
          </a:xfrm>
        </p:spPr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C00000"/>
                </a:solidFill>
                <a:latin typeface="Bookman Old Style" pitchFamily="18" charset="0"/>
              </a:rPr>
              <a:t>Социально-политический конфликт</a:t>
            </a:r>
          </a:p>
        </p:txBody>
      </p:sp>
      <p:sp>
        <p:nvSpPr>
          <p:cNvPr id="6" name="Полилиния 5"/>
          <p:cNvSpPr/>
          <p:nvPr/>
        </p:nvSpPr>
        <p:spPr>
          <a:xfrm>
            <a:off x="600075" y="1597025"/>
            <a:ext cx="3425825" cy="3862388"/>
          </a:xfrm>
          <a:custGeom>
            <a:avLst/>
            <a:gdLst>
              <a:gd name="connsiteX0" fmla="*/ 0 w 3425589"/>
              <a:gd name="connsiteY0" fmla="*/ 3862316 h 3862316"/>
              <a:gd name="connsiteX1" fmla="*/ 1119117 w 3425589"/>
              <a:gd name="connsiteY1" fmla="*/ 3643952 h 3862316"/>
              <a:gd name="connsiteX2" fmla="*/ 1828800 w 3425589"/>
              <a:gd name="connsiteY2" fmla="*/ 3002508 h 3862316"/>
              <a:gd name="connsiteX3" fmla="*/ 2825087 w 3425589"/>
              <a:gd name="connsiteY3" fmla="*/ 1787857 h 3862316"/>
              <a:gd name="connsiteX4" fmla="*/ 3234520 w 3425589"/>
              <a:gd name="connsiteY4" fmla="*/ 764275 h 3862316"/>
              <a:gd name="connsiteX5" fmla="*/ 3425589 w 3425589"/>
              <a:gd name="connsiteY5" fmla="*/ 0 h 3862316"/>
              <a:gd name="connsiteX6" fmla="*/ 3425589 w 3425589"/>
              <a:gd name="connsiteY6" fmla="*/ 0 h 3862316"/>
              <a:gd name="connsiteX7" fmla="*/ 3425589 w 3425589"/>
              <a:gd name="connsiteY7" fmla="*/ 0 h 3862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5589" h="3862316">
                <a:moveTo>
                  <a:pt x="0" y="3862316"/>
                </a:moveTo>
                <a:cubicBezTo>
                  <a:pt x="407158" y="3824784"/>
                  <a:pt x="814317" y="3787253"/>
                  <a:pt x="1119117" y="3643952"/>
                </a:cubicBezTo>
                <a:cubicBezTo>
                  <a:pt x="1423917" y="3500651"/>
                  <a:pt x="1544472" y="3311857"/>
                  <a:pt x="1828800" y="3002508"/>
                </a:cubicBezTo>
                <a:cubicBezTo>
                  <a:pt x="2113128" y="2693159"/>
                  <a:pt x="2590800" y="2160896"/>
                  <a:pt x="2825087" y="1787857"/>
                </a:cubicBezTo>
                <a:cubicBezTo>
                  <a:pt x="3059374" y="1414818"/>
                  <a:pt x="3134436" y="1062251"/>
                  <a:pt x="3234520" y="764275"/>
                </a:cubicBezTo>
                <a:cubicBezTo>
                  <a:pt x="3334604" y="466299"/>
                  <a:pt x="3425589" y="0"/>
                  <a:pt x="3425589" y="0"/>
                </a:cubicBezTo>
                <a:lnTo>
                  <a:pt x="3425589" y="0"/>
                </a:lnTo>
                <a:lnTo>
                  <a:pt x="3425589" y="0"/>
                </a:ln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4010025" y="1571625"/>
            <a:ext cx="3741738" cy="4203700"/>
          </a:xfrm>
          <a:custGeom>
            <a:avLst/>
            <a:gdLst>
              <a:gd name="connsiteX0" fmla="*/ 2275 w 3741761"/>
              <a:gd name="connsiteY0" fmla="*/ 11373 h 4203510"/>
              <a:gd name="connsiteX1" fmla="*/ 56866 w 3741761"/>
              <a:gd name="connsiteY1" fmla="*/ 202442 h 4203510"/>
              <a:gd name="connsiteX2" fmla="*/ 343469 w 3741761"/>
              <a:gd name="connsiteY2" fmla="*/ 1226024 h 4203510"/>
              <a:gd name="connsiteX3" fmla="*/ 943970 w 3741761"/>
              <a:gd name="connsiteY3" fmla="*/ 2276902 h 4203510"/>
              <a:gd name="connsiteX4" fmla="*/ 1694597 w 3741761"/>
              <a:gd name="connsiteY4" fmla="*/ 3109415 h 4203510"/>
              <a:gd name="connsiteX5" fmla="*/ 2513463 w 3741761"/>
              <a:gd name="connsiteY5" fmla="*/ 3737212 h 4203510"/>
              <a:gd name="connsiteX6" fmla="*/ 3414215 w 3741761"/>
              <a:gd name="connsiteY6" fmla="*/ 4132997 h 4203510"/>
              <a:gd name="connsiteX7" fmla="*/ 3741761 w 3741761"/>
              <a:gd name="connsiteY7" fmla="*/ 4160293 h 4203510"/>
              <a:gd name="connsiteX8" fmla="*/ 3741761 w 3741761"/>
              <a:gd name="connsiteY8" fmla="*/ 4160293 h 4203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41761" h="4203510">
                <a:moveTo>
                  <a:pt x="2275" y="11373"/>
                </a:moveTo>
                <a:cubicBezTo>
                  <a:pt x="1137" y="5686"/>
                  <a:pt x="0" y="0"/>
                  <a:pt x="56866" y="202442"/>
                </a:cubicBezTo>
                <a:cubicBezTo>
                  <a:pt x="113732" y="404884"/>
                  <a:pt x="195618" y="880281"/>
                  <a:pt x="343469" y="1226024"/>
                </a:cubicBezTo>
                <a:cubicBezTo>
                  <a:pt x="491320" y="1571767"/>
                  <a:pt x="718782" y="1963004"/>
                  <a:pt x="943970" y="2276902"/>
                </a:cubicBezTo>
                <a:cubicBezTo>
                  <a:pt x="1169158" y="2590800"/>
                  <a:pt x="1433015" y="2866030"/>
                  <a:pt x="1694597" y="3109415"/>
                </a:cubicBezTo>
                <a:cubicBezTo>
                  <a:pt x="1956179" y="3352800"/>
                  <a:pt x="2226860" y="3566615"/>
                  <a:pt x="2513463" y="3737212"/>
                </a:cubicBezTo>
                <a:cubicBezTo>
                  <a:pt x="2800066" y="3907809"/>
                  <a:pt x="3209499" y="4062484"/>
                  <a:pt x="3414215" y="4132997"/>
                </a:cubicBezTo>
                <a:cubicBezTo>
                  <a:pt x="3618931" y="4203510"/>
                  <a:pt x="3741761" y="4160293"/>
                  <a:pt x="3741761" y="4160293"/>
                </a:cubicBezTo>
                <a:lnTo>
                  <a:pt x="3741761" y="4160293"/>
                </a:ln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428625" y="5214938"/>
            <a:ext cx="457200" cy="4572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2143125" y="4429125"/>
            <a:ext cx="457200" cy="4572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3786188" y="1357313"/>
            <a:ext cx="457200" cy="4572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7429500" y="5500688"/>
            <a:ext cx="457200" cy="4572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1428750" y="5929313"/>
            <a:ext cx="2214563" cy="571500"/>
          </a:xfrm>
          <a:prstGeom prst="wedgeRectCallout">
            <a:avLst>
              <a:gd name="adj1" fmla="val -83076"/>
              <a:gd name="adj2" fmla="val -1452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Georgia" pitchFamily="18" charset="0"/>
              </a:rPr>
              <a:t>Экспозиция</a:t>
            </a: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428625" y="3143250"/>
            <a:ext cx="2214563" cy="571500"/>
          </a:xfrm>
          <a:prstGeom prst="wedgeRectCallout">
            <a:avLst>
              <a:gd name="adj1" fmla="val 38329"/>
              <a:gd name="adj2" fmla="val 2105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Georgia" pitchFamily="18" charset="0"/>
              </a:rPr>
              <a:t>Завязка</a:t>
            </a: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5286375" y="2000250"/>
            <a:ext cx="2214563" cy="571500"/>
          </a:xfrm>
          <a:prstGeom prst="wedgeRectCallout">
            <a:avLst>
              <a:gd name="adj1" fmla="val -107111"/>
              <a:gd name="adj2" fmla="val -1166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Georgia" pitchFamily="18" charset="0"/>
              </a:rPr>
              <a:t>Кульминация</a:t>
            </a: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6357938" y="4000500"/>
            <a:ext cx="2214562" cy="571500"/>
          </a:xfrm>
          <a:prstGeom prst="wedgeRectCallout">
            <a:avLst>
              <a:gd name="adj1" fmla="val 10597"/>
              <a:gd name="adj2" fmla="val 2702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Georgia" pitchFamily="18" charset="0"/>
              </a:rPr>
              <a:t>Развязка</a:t>
            </a:r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1258888" y="5300663"/>
            <a:ext cx="2928937" cy="128587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Georgia" pitchFamily="18" charset="0"/>
              </a:rPr>
              <a:t>Рассказ о </a:t>
            </a:r>
            <a:r>
              <a:rPr lang="ru-RU" sz="2000" b="1" dirty="0" err="1">
                <a:solidFill>
                  <a:schemeClr val="tx1"/>
                </a:solidFill>
                <a:latin typeface="Georgia" pitchFamily="18" charset="0"/>
              </a:rPr>
              <a:t>Простаковой</a:t>
            </a:r>
            <a:r>
              <a:rPr lang="ru-RU" sz="2000" b="1" dirty="0">
                <a:solidFill>
                  <a:schemeClr val="tx1"/>
                </a:solidFill>
                <a:latin typeface="Georgia" pitchFamily="18" charset="0"/>
              </a:rPr>
              <a:t> 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Georgia" pitchFamily="18" charset="0"/>
              </a:rPr>
              <a:t>её семье</a:t>
            </a:r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323850" y="2924175"/>
            <a:ext cx="3278188" cy="128587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Georgia" pitchFamily="18" charset="0"/>
              </a:rPr>
              <a:t>Известие о приезде Стародума</a:t>
            </a:r>
          </a:p>
        </p:txBody>
      </p:sp>
      <p:sp>
        <p:nvSpPr>
          <p:cNvPr id="18" name="Горизонтальный свиток 17"/>
          <p:cNvSpPr/>
          <p:nvPr/>
        </p:nvSpPr>
        <p:spPr>
          <a:xfrm>
            <a:off x="4643438" y="1557338"/>
            <a:ext cx="2928937" cy="128587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Georgia" pitchFamily="18" charset="0"/>
              </a:rPr>
              <a:t>Попытка похитить Софью</a:t>
            </a:r>
          </a:p>
        </p:txBody>
      </p:sp>
      <p:sp>
        <p:nvSpPr>
          <p:cNvPr id="19" name="Горизонтальный свиток 18"/>
          <p:cNvSpPr/>
          <p:nvPr/>
        </p:nvSpPr>
        <p:spPr>
          <a:xfrm>
            <a:off x="5292725" y="3789363"/>
            <a:ext cx="3565525" cy="157162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Georgia" pitchFamily="18" charset="0"/>
              </a:rPr>
              <a:t>В финале порок наказан – </a:t>
            </a:r>
            <a:r>
              <a:rPr lang="ru-RU" sz="2000" b="1" dirty="0" err="1">
                <a:solidFill>
                  <a:schemeClr val="tx1"/>
                </a:solidFill>
                <a:latin typeface="Georgia" pitchFamily="18" charset="0"/>
              </a:rPr>
              <a:t>Простакова</a:t>
            </a:r>
            <a:r>
              <a:rPr lang="ru-RU" sz="2000" b="1" dirty="0">
                <a:solidFill>
                  <a:schemeClr val="tx1"/>
                </a:solidFill>
                <a:latin typeface="Georgia" pitchFamily="18" charset="0"/>
              </a:rPr>
              <a:t> и её имение отданы под опеку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0" y="260648"/>
          <a:ext cx="8963472" cy="6048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18488" cy="576262"/>
          </a:xfrm>
        </p:spPr>
        <p:txBody>
          <a:bodyPr/>
          <a:lstStyle/>
          <a:p>
            <a:pPr eaLnBrk="1" hangingPunct="1"/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5219700" y="1052513"/>
            <a:ext cx="3384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5292725" y="981075"/>
            <a:ext cx="3600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395288" y="188913"/>
            <a:ext cx="84978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ngravers MT" pitchFamily="18" charset="0"/>
              </a:rPr>
              <a:t>Денис Иванович Фонвизин</a:t>
            </a:r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5148263" y="1052513"/>
            <a:ext cx="3816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4103" name="Text Box 10"/>
          <p:cNvSpPr txBox="1">
            <a:spLocks noChangeArrowheads="1"/>
          </p:cNvSpPr>
          <p:nvPr/>
        </p:nvSpPr>
        <p:spPr bwMode="auto">
          <a:xfrm>
            <a:off x="5076825" y="981075"/>
            <a:ext cx="345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4104" name="Text Box 11"/>
          <p:cNvSpPr txBox="1">
            <a:spLocks noChangeArrowheads="1"/>
          </p:cNvSpPr>
          <p:nvPr/>
        </p:nvSpPr>
        <p:spPr bwMode="auto">
          <a:xfrm>
            <a:off x="1908175" y="908050"/>
            <a:ext cx="2663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>
                <a:latin typeface="Bookman Old Style" pitchFamily="18" charset="0"/>
              </a:rPr>
              <a:t>(1745 -1792)</a:t>
            </a:r>
          </a:p>
        </p:txBody>
      </p:sp>
      <p:sp>
        <p:nvSpPr>
          <p:cNvPr id="4105" name="Text Box 12"/>
          <p:cNvSpPr txBox="1">
            <a:spLocks noChangeArrowheads="1"/>
          </p:cNvSpPr>
          <p:nvPr/>
        </p:nvSpPr>
        <p:spPr bwMode="auto">
          <a:xfrm>
            <a:off x="4572000" y="4508500"/>
            <a:ext cx="41767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250825" y="4005263"/>
            <a:ext cx="5113338" cy="204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 i="1">
                <a:solidFill>
                  <a:srgbClr val="002060"/>
                </a:solidFill>
                <a:latin typeface="Georgia" pitchFamily="18" charset="0"/>
              </a:rPr>
              <a:t>…Сатирик превосходный</a:t>
            </a:r>
          </a:p>
          <a:p>
            <a:pPr eaLnBrk="1" hangingPunct="1">
              <a:spcBef>
                <a:spcPct val="50000"/>
              </a:spcBef>
            </a:pPr>
            <a:r>
              <a:rPr lang="ru-RU" sz="2000" b="1" i="1">
                <a:solidFill>
                  <a:srgbClr val="002060"/>
                </a:solidFill>
                <a:latin typeface="Georgia" pitchFamily="18" charset="0"/>
              </a:rPr>
              <a:t>Невежество казнил в комедии народной.</a:t>
            </a:r>
          </a:p>
          <a:p>
            <a:pPr eaLnBrk="1" hangingPunct="1">
              <a:spcBef>
                <a:spcPct val="50000"/>
              </a:spcBef>
            </a:pPr>
            <a:r>
              <a:rPr lang="ru-RU" b="1">
                <a:latin typeface="Constantia" pitchFamily="18" charset="0"/>
              </a:rPr>
              <a:t>   </a:t>
            </a:r>
            <a:r>
              <a:rPr lang="ru-RU" sz="2000" b="1">
                <a:latin typeface="Constantia" pitchFamily="18" charset="0"/>
              </a:rPr>
              <a:t>А.С. Пушкин. «Послание к цензору»</a:t>
            </a:r>
          </a:p>
          <a:p>
            <a:pPr eaLnBrk="1" hangingPunct="1">
              <a:spcBef>
                <a:spcPct val="50000"/>
              </a:spcBef>
            </a:pPr>
            <a:endParaRPr lang="ru-RU" b="1"/>
          </a:p>
        </p:txBody>
      </p:sp>
      <p:pic>
        <p:nvPicPr>
          <p:cNvPr id="13" name="Picture 18" descr="Рисунок7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700213"/>
            <a:ext cx="3273425" cy="42481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179388" y="1484313"/>
            <a:ext cx="5545137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 i="1">
                <a:solidFill>
                  <a:srgbClr val="002060"/>
                </a:solidFill>
                <a:latin typeface="Georgia" pitchFamily="18" charset="0"/>
              </a:rPr>
              <a:t>Волшебный край! Там в стары годы,</a:t>
            </a:r>
          </a:p>
          <a:p>
            <a:pPr eaLnBrk="1" hangingPunct="1">
              <a:spcBef>
                <a:spcPct val="50000"/>
              </a:spcBef>
            </a:pPr>
            <a:r>
              <a:rPr lang="ru-RU" sz="2000" b="1" i="1">
                <a:solidFill>
                  <a:srgbClr val="002060"/>
                </a:solidFill>
                <a:latin typeface="Georgia" pitchFamily="18" charset="0"/>
              </a:rPr>
              <a:t>Сатиры смелый властелин,</a:t>
            </a:r>
          </a:p>
          <a:p>
            <a:pPr eaLnBrk="1" hangingPunct="1">
              <a:spcBef>
                <a:spcPct val="50000"/>
              </a:spcBef>
            </a:pPr>
            <a:r>
              <a:rPr lang="ru-RU" sz="2000" b="1" i="1">
                <a:solidFill>
                  <a:srgbClr val="002060"/>
                </a:solidFill>
                <a:latin typeface="Georgia" pitchFamily="18" charset="0"/>
              </a:rPr>
              <a:t>Блистал Фонвизин, друг свободы…</a:t>
            </a:r>
          </a:p>
          <a:p>
            <a:pPr eaLnBrk="1" hangingPunct="1">
              <a:spcBef>
                <a:spcPct val="50000"/>
              </a:spcBef>
            </a:pPr>
            <a:r>
              <a:rPr lang="ru-RU" sz="2000"/>
              <a:t>           </a:t>
            </a:r>
            <a:r>
              <a:rPr lang="ru-RU" sz="2000" b="1">
                <a:latin typeface="Constantia" pitchFamily="18" charset="0"/>
              </a:rPr>
              <a:t>А.С. Пушкин. «Евгений Онегин»</a:t>
            </a:r>
          </a:p>
          <a:p>
            <a:pPr eaLnBrk="1" hangingPunct="1">
              <a:spcBef>
                <a:spcPct val="50000"/>
              </a:spcBef>
            </a:pPr>
            <a:r>
              <a:rPr lang="ru-RU" sz="2000"/>
              <a:t>             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5" grpId="0"/>
      <p:bldP spid="308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b="1" i="1" smtClean="0">
                <a:solidFill>
                  <a:srgbClr val="C00000"/>
                </a:solidFill>
                <a:latin typeface="Bookman Old Style" pitchFamily="18" charset="0"/>
              </a:rPr>
              <a:t>Отрицательные герои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850" y="1484313"/>
            <a:ext cx="4968875" cy="4525962"/>
          </a:xfrm>
        </p:spPr>
        <p:txBody>
          <a:bodyPr/>
          <a:lstStyle/>
          <a:p>
            <a:pPr eaLnBrk="1" hangingPunct="1">
              <a:buFontTx/>
              <a:buBlip>
                <a:blip r:embed="rId2"/>
              </a:buBlip>
            </a:pPr>
            <a:r>
              <a:rPr lang="ru-RU" sz="2400" b="1" smtClean="0">
                <a:latin typeface="Georgia" pitchFamily="18" charset="0"/>
              </a:rPr>
              <a:t>Ничтожные господа </a:t>
            </a:r>
            <a:r>
              <a:rPr lang="ru-RU" sz="2400" b="1" i="1" smtClean="0">
                <a:solidFill>
                  <a:srgbClr val="002060"/>
                </a:solidFill>
                <a:latin typeface="Georgia" pitchFamily="18" charset="0"/>
              </a:rPr>
              <a:t>Простакова и Скотинин</a:t>
            </a:r>
            <a:r>
              <a:rPr lang="ru-RU" sz="2400" b="1" smtClean="0">
                <a:latin typeface="Georgia" pitchFamily="18" charset="0"/>
              </a:rPr>
              <a:t>.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ru-RU" sz="2400" b="1" smtClean="0">
                <a:latin typeface="Georgia" pitchFamily="18" charset="0"/>
              </a:rPr>
              <a:t>«Злонравные» помещики  смотрят на крепостных, как на скот.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ru-RU" sz="2400" b="1" i="1" smtClean="0">
                <a:solidFill>
                  <a:srgbClr val="002060"/>
                </a:solidFill>
                <a:latin typeface="Georgia" pitchFamily="18" charset="0"/>
              </a:rPr>
              <a:t>Митрофанушка</a:t>
            </a:r>
            <a:r>
              <a:rPr lang="ru-RU" sz="2400" b="1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b="1" smtClean="0">
                <a:latin typeface="Georgia" pitchFamily="18" charset="0"/>
              </a:rPr>
              <a:t>тупой и ленивый, эгоистичный, жестокий и хитрый: воплощение дремучего невежества и нравствен-</a:t>
            </a:r>
          </a:p>
          <a:p>
            <a:pPr eaLnBrk="1" hangingPunct="1">
              <a:buFontTx/>
              <a:buNone/>
            </a:pPr>
            <a:r>
              <a:rPr lang="ru-RU" sz="2400" b="1" smtClean="0">
                <a:latin typeface="Georgia" pitchFamily="18" charset="0"/>
              </a:rPr>
              <a:t>     ной невоспитанности.</a:t>
            </a:r>
          </a:p>
        </p:txBody>
      </p:sp>
      <p:pic>
        <p:nvPicPr>
          <p:cNvPr id="22532" name="Содержимое 6" descr="митрофан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9700" y="1412875"/>
            <a:ext cx="3236913" cy="4525963"/>
          </a:xfr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415925"/>
            <a:ext cx="7872413" cy="5676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70C0"/>
                </a:solidFill>
              </a:rPr>
              <a:t>ОТРИЦАТЕЛЬНЫЕ ГЕРОИ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FontTx/>
              <a:buNone/>
              <a:defRPr/>
            </a:pPr>
            <a:r>
              <a:rPr lang="ru-RU" dirty="0" smtClean="0"/>
              <a:t>Все </a:t>
            </a:r>
            <a:r>
              <a:rPr lang="ru-RU" dirty="0"/>
              <a:t>они враги просвещения и закона, преклоняются только перед властью и богатством, боятся только материальной силы и всё время хитрят, всеми средствами добиваются своих выгод, руководствуясь только практическим умом и своим интересом. Нравственности, идей, идеалов, каких-то моральных устоев у них просто нет, не говоря уже о знании и уважении законов.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435975" cy="1143000"/>
          </a:xfrm>
        </p:spPr>
        <p:txBody>
          <a:bodyPr/>
          <a:lstStyle/>
          <a:p>
            <a:pPr eaLnBrk="1" hangingPunct="1"/>
            <a:r>
              <a:rPr lang="ru-RU" sz="4800" b="1" i="1" smtClean="0">
                <a:solidFill>
                  <a:srgbClr val="C00000"/>
                </a:solidFill>
                <a:latin typeface="Bookman Old Style" pitchFamily="18" charset="0"/>
              </a:rPr>
              <a:t>Положительные герои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196975"/>
            <a:ext cx="5580063" cy="532765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FontTx/>
              <a:buBlip>
                <a:blip r:embed="rId2"/>
              </a:buBlip>
              <a:defRPr/>
            </a:pPr>
            <a:r>
              <a:rPr lang="ru-RU" sz="2400" b="1" dirty="0" smtClean="0">
                <a:latin typeface="Georgia" pitchFamily="18" charset="0"/>
              </a:rPr>
              <a:t>Образы </a:t>
            </a:r>
            <a:r>
              <a:rPr lang="ru-RU" sz="2400" b="1" i="1" dirty="0" smtClean="0">
                <a:solidFill>
                  <a:srgbClr val="002060"/>
                </a:solidFill>
                <a:latin typeface="Georgia" pitchFamily="18" charset="0"/>
              </a:rPr>
              <a:t>Правдина и Милона  </a:t>
            </a:r>
            <a:r>
              <a:rPr lang="ru-RU" sz="2400" b="1" dirty="0" smtClean="0">
                <a:latin typeface="Georgia" pitchFamily="18" charset="0"/>
              </a:rPr>
              <a:t>- примеры исполнения дворянского долга перед Отечеством.</a:t>
            </a:r>
          </a:p>
          <a:p>
            <a:pPr eaLnBrk="1" hangingPunct="1">
              <a:buFontTx/>
              <a:buBlip>
                <a:blip r:embed="rId2"/>
              </a:buBlip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Georgia" pitchFamily="18" charset="0"/>
              </a:rPr>
              <a:t>Стародум</a:t>
            </a:r>
            <a:r>
              <a:rPr lang="ru-RU" sz="2400" b="1" dirty="0" smtClean="0">
                <a:latin typeface="Georgia" pitchFamily="18" charset="0"/>
              </a:rPr>
              <a:t> осуждает нравы </a:t>
            </a:r>
            <a:r>
              <a:rPr lang="ru-RU" sz="2400" b="1" dirty="0" err="1" smtClean="0">
                <a:latin typeface="Georgia" pitchFamily="18" charset="0"/>
              </a:rPr>
              <a:t>екатериненского</a:t>
            </a:r>
            <a:r>
              <a:rPr lang="ru-RU" sz="2400" b="1" dirty="0" smtClean="0">
                <a:latin typeface="Georgia" pitchFamily="18" charset="0"/>
              </a:rPr>
              <a:t> двора.</a:t>
            </a:r>
            <a:r>
              <a:rPr lang="ru-RU" sz="2400" dirty="0"/>
              <a:t> Он по своему мировоззрению — носитель идей русского дворянского Просвещения. Стародум служил в армии, храбро воевал, был ранен, но обойден наградой. Ее получил его бывший приятель, граф, отказавшийся ехать в действующую армию. Выйдя в отставку, Стародум пытается служить при дворе. Разочаровавшись, он уезжает в Сибирь, но остается верен своим идеалам. Он является идейным вдохновителем борьбы с </a:t>
            </a:r>
            <a:r>
              <a:rPr lang="ru-RU" sz="2400" dirty="0" err="1"/>
              <a:t>Простаковой</a:t>
            </a:r>
            <a:r>
              <a:rPr lang="ru-RU" sz="2400" dirty="0"/>
              <a:t>. </a:t>
            </a:r>
            <a:endParaRPr lang="ru-RU" sz="2400" b="1" dirty="0" smtClean="0">
              <a:latin typeface="Georgia" pitchFamily="18" charset="0"/>
            </a:endParaRPr>
          </a:p>
          <a:p>
            <a:pPr eaLnBrk="1" hangingPunct="1">
              <a:buFontTx/>
              <a:buBlip>
                <a:blip r:embed="rId2"/>
              </a:buBlip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Georgia" pitchFamily="18" charset="0"/>
              </a:rPr>
              <a:t>Софья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b="1" dirty="0" smtClean="0">
                <a:latin typeface="Georgia" pitchFamily="18" charset="0"/>
              </a:rPr>
              <a:t>происходит от честных дворян, образована. Она считает, что почёт и богатство должны доставаться трудами.</a:t>
            </a:r>
          </a:p>
        </p:txBody>
      </p:sp>
      <p:pic>
        <p:nvPicPr>
          <p:cNvPr id="25604" name="Содержимое 4" descr="Финал комедии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5600" y="1484313"/>
            <a:ext cx="3244850" cy="4525962"/>
          </a:xfr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b="1" i="1" smtClean="0">
                <a:solidFill>
                  <a:srgbClr val="C00000"/>
                </a:solidFill>
                <a:latin typeface="Bookman Old Style" pitchFamily="18" charset="0"/>
              </a:rPr>
              <a:t>Говорящие фамилии</a:t>
            </a:r>
          </a:p>
        </p:txBody>
      </p:sp>
      <p:sp>
        <p:nvSpPr>
          <p:cNvPr id="20484" name="Содержимое 3"/>
          <p:cNvSpPr>
            <a:spLocks noGrp="1"/>
          </p:cNvSpPr>
          <p:nvPr>
            <p:ph sz="half" idx="2"/>
          </p:nvPr>
        </p:nvSpPr>
        <p:spPr>
          <a:xfrm>
            <a:off x="323850" y="1268413"/>
            <a:ext cx="8569325" cy="53292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i="1" smtClean="0">
                <a:solidFill>
                  <a:srgbClr val="002060"/>
                </a:solidFill>
                <a:latin typeface="Georgia" pitchFamily="18" charset="0"/>
              </a:rPr>
              <a:t>Простакова </a:t>
            </a:r>
            <a:r>
              <a:rPr lang="ru-RU" b="1" smtClean="0">
                <a:latin typeface="Georgia" pitchFamily="18" charset="0"/>
              </a:rPr>
              <a:t>– </a:t>
            </a:r>
            <a:r>
              <a:rPr lang="ru-RU" sz="2400" b="1" smtClean="0">
                <a:latin typeface="Georgia" pitchFamily="18" charset="0"/>
              </a:rPr>
              <a:t>простота, необразованность.</a:t>
            </a:r>
          </a:p>
          <a:p>
            <a:pPr eaLnBrk="1" hangingPunct="1">
              <a:buFontTx/>
              <a:buNone/>
            </a:pPr>
            <a:r>
              <a:rPr lang="ru-RU" b="1" i="1" smtClean="0">
                <a:solidFill>
                  <a:srgbClr val="002060"/>
                </a:solidFill>
                <a:latin typeface="Georgia" pitchFamily="18" charset="0"/>
              </a:rPr>
              <a:t>Стародум</a:t>
            </a:r>
            <a:r>
              <a:rPr lang="ru-RU" b="1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b="1" smtClean="0">
                <a:latin typeface="Georgia" pitchFamily="18" charset="0"/>
              </a:rPr>
              <a:t>– </a:t>
            </a:r>
            <a:r>
              <a:rPr lang="ru-RU" sz="2400" b="1" smtClean="0">
                <a:latin typeface="Georgia" pitchFamily="18" charset="0"/>
              </a:rPr>
              <a:t>человек Петровской эпохи.</a:t>
            </a:r>
          </a:p>
          <a:p>
            <a:pPr eaLnBrk="1" hangingPunct="1">
              <a:buFontTx/>
              <a:buNone/>
            </a:pPr>
            <a:r>
              <a:rPr lang="ru-RU" b="1" i="1" smtClean="0">
                <a:solidFill>
                  <a:srgbClr val="002060"/>
                </a:solidFill>
                <a:latin typeface="Georgia" pitchFamily="18" charset="0"/>
              </a:rPr>
              <a:t>Скотинин</a:t>
            </a:r>
            <a:r>
              <a:rPr lang="ru-RU" b="1" i="1" smtClean="0">
                <a:solidFill>
                  <a:srgbClr val="006600"/>
                </a:solidFill>
                <a:latin typeface="Georgia" pitchFamily="18" charset="0"/>
              </a:rPr>
              <a:t> </a:t>
            </a:r>
            <a:r>
              <a:rPr lang="ru-RU" b="1" smtClean="0">
                <a:latin typeface="Georgia" pitchFamily="18" charset="0"/>
              </a:rPr>
              <a:t>– </a:t>
            </a:r>
            <a:r>
              <a:rPr lang="ru-RU" sz="2400" b="1" smtClean="0">
                <a:latin typeface="Georgia" pitchFamily="18" charset="0"/>
              </a:rPr>
              <a:t>любитель свиней.</a:t>
            </a:r>
          </a:p>
          <a:p>
            <a:pPr eaLnBrk="1" hangingPunct="1">
              <a:buFontTx/>
              <a:buNone/>
            </a:pPr>
            <a:r>
              <a:rPr lang="ru-RU" b="1" i="1" smtClean="0">
                <a:solidFill>
                  <a:srgbClr val="002060"/>
                </a:solidFill>
                <a:latin typeface="Georgia" pitchFamily="18" charset="0"/>
              </a:rPr>
              <a:t>Правдин </a:t>
            </a:r>
            <a:r>
              <a:rPr lang="ru-RU" b="1" smtClean="0">
                <a:latin typeface="Georgia" pitchFamily="18" charset="0"/>
              </a:rPr>
              <a:t>– </a:t>
            </a:r>
            <a:r>
              <a:rPr lang="ru-RU" sz="2400" b="1" smtClean="0">
                <a:latin typeface="Georgia" pitchFamily="18" charset="0"/>
              </a:rPr>
              <a:t>дворянский долг превыше всего.</a:t>
            </a:r>
          </a:p>
          <a:p>
            <a:pPr eaLnBrk="1" hangingPunct="1">
              <a:buFontTx/>
              <a:buNone/>
            </a:pPr>
            <a:r>
              <a:rPr lang="ru-RU" b="1" i="1" smtClean="0">
                <a:solidFill>
                  <a:srgbClr val="002060"/>
                </a:solidFill>
                <a:latin typeface="Georgia" pitchFamily="18" charset="0"/>
              </a:rPr>
              <a:t>Софья</a:t>
            </a:r>
            <a:r>
              <a:rPr lang="ru-RU" b="1" i="1" smtClean="0">
                <a:solidFill>
                  <a:srgbClr val="006600"/>
                </a:solidFill>
                <a:latin typeface="Georgia" pitchFamily="18" charset="0"/>
              </a:rPr>
              <a:t> </a:t>
            </a:r>
            <a:r>
              <a:rPr lang="ru-RU" b="1" smtClean="0">
                <a:latin typeface="Georgia" pitchFamily="18" charset="0"/>
              </a:rPr>
              <a:t>– </a:t>
            </a:r>
            <a:r>
              <a:rPr lang="ru-RU" sz="2400" b="1" smtClean="0">
                <a:latin typeface="Georgia" pitchFamily="18" charset="0"/>
              </a:rPr>
              <a:t>с греч. значит «мудрость», но не ума, </a:t>
            </a:r>
          </a:p>
          <a:p>
            <a:pPr eaLnBrk="1" hangingPunct="1">
              <a:buFontTx/>
              <a:buNone/>
            </a:pPr>
            <a:r>
              <a:rPr lang="ru-RU" sz="2400" b="1" smtClean="0">
                <a:latin typeface="Georgia" pitchFamily="18" charset="0"/>
              </a:rPr>
              <a:t>           а мудрость души, сердца, чувства.</a:t>
            </a:r>
          </a:p>
          <a:p>
            <a:pPr eaLnBrk="1" hangingPunct="1">
              <a:buFontTx/>
              <a:buNone/>
            </a:pPr>
            <a:r>
              <a:rPr lang="ru-RU" b="1" i="1" smtClean="0">
                <a:solidFill>
                  <a:srgbClr val="002060"/>
                </a:solidFill>
                <a:latin typeface="Georgia" pitchFamily="18" charset="0"/>
              </a:rPr>
              <a:t>Митрофанушка</a:t>
            </a:r>
            <a:r>
              <a:rPr lang="ru-RU" b="1" smtClean="0">
                <a:solidFill>
                  <a:srgbClr val="006600"/>
                </a:solidFill>
                <a:latin typeface="Georgia" pitchFamily="18" charset="0"/>
              </a:rPr>
              <a:t> </a:t>
            </a:r>
            <a:r>
              <a:rPr lang="ru-RU" b="1" smtClean="0">
                <a:latin typeface="Georgia" pitchFamily="18" charset="0"/>
              </a:rPr>
              <a:t>– </a:t>
            </a:r>
            <a:r>
              <a:rPr lang="ru-RU" sz="2400" b="1" smtClean="0">
                <a:latin typeface="Georgia" pitchFamily="18" charset="0"/>
              </a:rPr>
              <a:t>с греч. – «похожий на мать»     – маменькин сынок.</a:t>
            </a:r>
          </a:p>
          <a:p>
            <a:pPr eaLnBrk="1" hangingPunct="1">
              <a:buFontTx/>
              <a:buNone/>
            </a:pPr>
            <a:r>
              <a:rPr lang="ru-RU" b="1" i="1" smtClean="0">
                <a:solidFill>
                  <a:srgbClr val="002060"/>
                </a:solidFill>
                <a:latin typeface="Georgia" pitchFamily="18" charset="0"/>
              </a:rPr>
              <a:t>Вральман, Цыферкин, Кутейкин </a:t>
            </a:r>
            <a:r>
              <a:rPr lang="ru-RU" b="1" smtClean="0">
                <a:latin typeface="Georgia" pitchFamily="18" charset="0"/>
              </a:rPr>
              <a:t>–</a:t>
            </a:r>
          </a:p>
          <a:p>
            <a:pPr eaLnBrk="1" hangingPunct="1">
              <a:buFontTx/>
              <a:buNone/>
            </a:pPr>
            <a:r>
              <a:rPr lang="ru-RU" b="1" smtClean="0">
                <a:latin typeface="Georgia" pitchFamily="18" charset="0"/>
              </a:rPr>
              <a:t>            </a:t>
            </a:r>
            <a:r>
              <a:rPr lang="ru-RU" sz="2400" b="1" smtClean="0">
                <a:latin typeface="Georgia" pitchFamily="18" charset="0"/>
              </a:rPr>
              <a:t>так называемые учителя</a:t>
            </a:r>
            <a:r>
              <a:rPr lang="ru-RU" b="1" smtClean="0">
                <a:latin typeface="Georgia" pitchFamily="18" charset="0"/>
              </a:rPr>
              <a:t>. </a:t>
            </a:r>
          </a:p>
          <a:p>
            <a:pPr eaLnBrk="1" hangingPunct="1">
              <a:buFontTx/>
              <a:buNone/>
            </a:pPr>
            <a:endParaRPr lang="ru-RU" b="1" smtClean="0">
              <a:solidFill>
                <a:srgbClr val="006600"/>
              </a:solidFill>
              <a:latin typeface="Georgia" pitchFamily="18" charset="0"/>
            </a:endParaRPr>
          </a:p>
        </p:txBody>
      </p:sp>
      <p:pic>
        <p:nvPicPr>
          <p:cNvPr id="26628" name="Picture 10" descr="C:\Documents and Settings\User\Рабочий стол\Документы\Марина\Иллюстрации\школа\8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724400"/>
            <a:ext cx="15589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4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4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4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b="1" i="1" smtClean="0">
                <a:solidFill>
                  <a:srgbClr val="C00000"/>
                </a:solidFill>
                <a:latin typeface="Bookman Old Style" pitchFamily="18" charset="0"/>
              </a:rPr>
              <a:t>Образ Простаковой</a:t>
            </a:r>
          </a:p>
        </p:txBody>
      </p:sp>
      <p:pic>
        <p:nvPicPr>
          <p:cNvPr id="5" name="Содержимое 4" descr="Фонвизин Простакова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84888" y="1484313"/>
            <a:ext cx="2840037" cy="4248150"/>
          </a:xfrm>
          <a:ln w="28575">
            <a:solidFill>
              <a:schemeClr val="accent6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0" y="1268413"/>
            <a:ext cx="6443663" cy="5400675"/>
          </a:xfrm>
        </p:spPr>
        <p:txBody>
          <a:bodyPr/>
          <a:lstStyle/>
          <a:p>
            <a:pPr>
              <a:buFontTx/>
              <a:buBlip>
                <a:blip r:embed="rId3"/>
              </a:buBlip>
            </a:pPr>
            <a:r>
              <a:rPr lang="ru-RU" sz="2400" b="1" i="1" smtClean="0">
                <a:latin typeface="Georgia" pitchFamily="18" charset="0"/>
              </a:rPr>
              <a:t>это главный персонаж комедии;</a:t>
            </a:r>
          </a:p>
          <a:p>
            <a:pPr>
              <a:buFontTx/>
              <a:buBlip>
                <a:blip r:embed="rId3"/>
              </a:buBlip>
            </a:pPr>
            <a:r>
              <a:rPr lang="ru-RU" sz="2400" b="1" i="1" smtClean="0">
                <a:latin typeface="Georgia" pitchFamily="18" charset="0"/>
              </a:rPr>
              <a:t>она в центре всех событий;</a:t>
            </a:r>
          </a:p>
          <a:p>
            <a:pPr>
              <a:buFontTx/>
              <a:buBlip>
                <a:blip r:embed="rId3"/>
              </a:buBlip>
            </a:pPr>
            <a:r>
              <a:rPr lang="ru-RU" sz="2400" b="1" i="1" smtClean="0">
                <a:latin typeface="Georgia" pitchFamily="18" charset="0"/>
              </a:rPr>
              <a:t>на ней весь «дом держится»;</a:t>
            </a:r>
          </a:p>
          <a:p>
            <a:pPr>
              <a:buFontTx/>
              <a:buBlip>
                <a:blip r:embed="rId3"/>
              </a:buBlip>
            </a:pPr>
            <a:r>
              <a:rPr lang="ru-RU" sz="2400" b="1" i="1" smtClean="0">
                <a:latin typeface="Georgia" pitchFamily="18" charset="0"/>
              </a:rPr>
              <a:t>вызывает острое неприятие: «госпожа бесчеловечная», </a:t>
            </a:r>
          </a:p>
          <a:p>
            <a:pPr>
              <a:buFontTx/>
              <a:buNone/>
            </a:pPr>
            <a:r>
              <a:rPr lang="ru-RU" sz="2400" b="1" i="1" smtClean="0">
                <a:latin typeface="Georgia" pitchFamily="18" charset="0"/>
              </a:rPr>
              <a:t>  «презлая фурия с адским нравом», «злая помещица»;</a:t>
            </a:r>
          </a:p>
          <a:p>
            <a:pPr>
              <a:buFontTx/>
              <a:buBlip>
                <a:blip r:embed="rId3"/>
              </a:buBlip>
            </a:pPr>
            <a:r>
              <a:rPr lang="ru-RU" sz="2400" b="1" i="1" smtClean="0">
                <a:latin typeface="Georgia" pitchFamily="18" charset="0"/>
              </a:rPr>
              <a:t>она жестока и невежественна, хитра и лицемерна, </a:t>
            </a:r>
          </a:p>
          <a:p>
            <a:pPr>
              <a:buFontTx/>
              <a:buNone/>
            </a:pPr>
            <a:r>
              <a:rPr lang="ru-RU" sz="2400" b="1" i="1" smtClean="0">
                <a:latin typeface="Georgia" pitchFamily="18" charset="0"/>
              </a:rPr>
              <a:t>    расчётлива и предприимчива;</a:t>
            </a:r>
          </a:p>
          <a:p>
            <a:pPr>
              <a:buFontTx/>
              <a:buBlip>
                <a:blip r:embed="rId3"/>
              </a:buBlip>
            </a:pPr>
            <a:r>
              <a:rPr lang="ru-RU" sz="2400" b="1" i="1" smtClean="0">
                <a:latin typeface="Georgia" pitchFamily="18" charset="0"/>
              </a:rPr>
              <a:t>безумная любовь к сыну делает </a:t>
            </a:r>
          </a:p>
          <a:p>
            <a:pPr>
              <a:buFontTx/>
              <a:buNone/>
            </a:pPr>
            <a:r>
              <a:rPr lang="ru-RU" sz="2400" b="1" i="1" smtClean="0">
                <a:latin typeface="Georgia" pitchFamily="18" charset="0"/>
              </a:rPr>
              <a:t>    её жертвой собственного обмана.</a:t>
            </a:r>
          </a:p>
          <a:p>
            <a:pPr>
              <a:buFontTx/>
              <a:buNone/>
            </a:pPr>
            <a:endParaRPr lang="ru-RU" sz="2400" b="1" i="1" smtClean="0">
              <a:latin typeface="Georgia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4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941388"/>
          </a:xfrm>
        </p:spPr>
        <p:txBody>
          <a:bodyPr/>
          <a:lstStyle/>
          <a:p>
            <a:pPr eaLnBrk="1" hangingPunct="1"/>
            <a:r>
              <a:rPr lang="ru-RU" sz="4800" b="1" i="1" smtClean="0">
                <a:solidFill>
                  <a:srgbClr val="C00000"/>
                </a:solidFill>
                <a:latin typeface="Bookman Old Style" pitchFamily="18" charset="0"/>
              </a:rPr>
              <a:t>Крылатые выражения</a:t>
            </a:r>
            <a:endParaRPr lang="ru-RU" sz="4800" smtClean="0"/>
          </a:p>
        </p:txBody>
      </p:sp>
      <p:pic>
        <p:nvPicPr>
          <p:cNvPr id="28675" name="Рисунок 9" descr="Тришка.jpg"/>
          <p:cNvPicPr>
            <a:picLocks noChangeAspect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1773238"/>
            <a:ext cx="2178050" cy="30241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Рисунок 10" descr="урок Митрофана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25" y="2852738"/>
            <a:ext cx="2235200" cy="30972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484438" y="1773238"/>
            <a:ext cx="4824412" cy="3384550"/>
          </a:xfrm>
        </p:spPr>
        <p:txBody>
          <a:bodyPr/>
          <a:lstStyle/>
          <a:p>
            <a:pPr>
              <a:buFontTx/>
              <a:buBlip>
                <a:blip r:embed="rId4"/>
              </a:buBlip>
            </a:pPr>
            <a:r>
              <a:rPr lang="ru-RU" sz="2800" b="1" i="1" smtClean="0">
                <a:latin typeface="Georgia" pitchFamily="18" charset="0"/>
              </a:rPr>
              <a:t>Тришкин кафтан.</a:t>
            </a:r>
          </a:p>
          <a:p>
            <a:pPr>
              <a:buFontTx/>
              <a:buBlip>
                <a:blip r:embed="rId4"/>
              </a:buBlip>
            </a:pPr>
            <a:r>
              <a:rPr lang="ru-RU" sz="2800" b="1" i="1" smtClean="0">
                <a:latin typeface="Georgia" pitchFamily="18" charset="0"/>
              </a:rPr>
              <a:t>Век живи, век учись.</a:t>
            </a:r>
          </a:p>
          <a:p>
            <a:pPr>
              <a:buFontTx/>
              <a:buBlip>
                <a:blip r:embed="rId4"/>
              </a:buBlip>
            </a:pPr>
            <a:r>
              <a:rPr lang="ru-RU" sz="2800" b="1" i="1" smtClean="0">
                <a:latin typeface="Georgia" pitchFamily="18" charset="0"/>
              </a:rPr>
              <a:t>Не хочу учиться, </a:t>
            </a:r>
          </a:p>
          <a:p>
            <a:pPr>
              <a:buFontTx/>
              <a:buNone/>
            </a:pPr>
            <a:r>
              <a:rPr lang="ru-RU" sz="2800" b="1" i="1" smtClean="0">
                <a:latin typeface="Georgia" pitchFamily="18" charset="0"/>
              </a:rPr>
              <a:t>    а хочу жениться.</a:t>
            </a:r>
          </a:p>
          <a:p>
            <a:pPr>
              <a:buFontTx/>
              <a:buBlip>
                <a:blip r:embed="rId4"/>
              </a:buBlip>
            </a:pPr>
            <a:r>
              <a:rPr lang="ru-RU" sz="2800" b="1" i="1" smtClean="0">
                <a:latin typeface="Georgia" pitchFamily="18" charset="0"/>
              </a:rPr>
              <a:t>Вот злонравия достойные плоды.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70C0"/>
                </a:solidFill>
              </a:rPr>
              <a:t>ИДЕЯ Комедии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ru-RU" smtClean="0"/>
              <a:t>      </a:t>
            </a:r>
          </a:p>
          <a:p>
            <a:pPr marL="0" indent="0">
              <a:buFontTx/>
              <a:buNone/>
            </a:pPr>
            <a:r>
              <a:rPr lang="ru-RU" smtClean="0"/>
              <a:t>	Основная идея комедии: осуждение невежественных и жестоких помещиков, которые считают себя полноправными хозяевами жизни, не соблюдают законов государственных и нравственных, утверждение идеалов гуманности и просвещения.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476250"/>
            <a:ext cx="8569325" cy="5832475"/>
          </a:xfrm>
        </p:spPr>
        <p:txBody>
          <a:bodyPr/>
          <a:lstStyle/>
          <a:p>
            <a:pPr>
              <a:buFontTx/>
              <a:buNone/>
            </a:pPr>
            <a:r>
              <a:rPr lang="ru-RU" b="1" smtClean="0">
                <a:solidFill>
                  <a:srgbClr val="FF0000"/>
                </a:solidFill>
                <a:latin typeface="Bookman Old Style" pitchFamily="18" charset="0"/>
              </a:rPr>
              <a:t>1745 г. </a:t>
            </a:r>
            <a:r>
              <a:rPr lang="ru-RU" b="1" smtClean="0">
                <a:latin typeface="Georgia" pitchFamily="18" charset="0"/>
              </a:rPr>
              <a:t>- </a:t>
            </a:r>
            <a:r>
              <a:rPr lang="ru-RU" sz="2800" b="1" smtClean="0">
                <a:latin typeface="Georgia" pitchFamily="18" charset="0"/>
              </a:rPr>
              <a:t>родился в большой обедневшей  </a:t>
            </a:r>
          </a:p>
          <a:p>
            <a:pPr>
              <a:buFontTx/>
              <a:buNone/>
            </a:pPr>
            <a:r>
              <a:rPr lang="ru-RU" sz="2800" b="1" smtClean="0">
                <a:latin typeface="Georgia" pitchFamily="18" charset="0"/>
              </a:rPr>
              <a:t>                      дворянской семье в Москве;</a:t>
            </a:r>
          </a:p>
          <a:p>
            <a:pPr>
              <a:buFontTx/>
              <a:buNone/>
            </a:pPr>
            <a:r>
              <a:rPr lang="ru-RU" sz="2800" b="1" smtClean="0">
                <a:latin typeface="Georgia" pitchFamily="18" charset="0"/>
              </a:rPr>
              <a:t> </a:t>
            </a:r>
            <a:r>
              <a:rPr lang="ru-RU" b="1" smtClean="0">
                <a:solidFill>
                  <a:srgbClr val="FF0000"/>
                </a:solidFill>
                <a:latin typeface="Bookman Old Style" pitchFamily="18" charset="0"/>
              </a:rPr>
              <a:t>1755 г.</a:t>
            </a:r>
            <a:r>
              <a:rPr lang="ru-RU" sz="2800" b="1" smtClean="0">
                <a:latin typeface="Georgia" pitchFamily="18" charset="0"/>
              </a:rPr>
              <a:t> – был отдан в гимназию при Мос-</a:t>
            </a:r>
          </a:p>
          <a:p>
            <a:pPr>
              <a:buFontTx/>
              <a:buNone/>
            </a:pPr>
            <a:r>
              <a:rPr lang="ru-RU" sz="2800" b="1" smtClean="0">
                <a:latin typeface="Georgia" pitchFamily="18" charset="0"/>
              </a:rPr>
              <a:t>                      ковском университете;</a:t>
            </a:r>
          </a:p>
          <a:p>
            <a:pPr>
              <a:buFontTx/>
              <a:buNone/>
            </a:pPr>
            <a:r>
              <a:rPr lang="ru-RU" b="1" smtClean="0">
                <a:solidFill>
                  <a:srgbClr val="FF0000"/>
                </a:solidFill>
                <a:latin typeface="Bookman Old Style" pitchFamily="18" charset="0"/>
              </a:rPr>
              <a:t>1759 г.</a:t>
            </a:r>
            <a:r>
              <a:rPr lang="ru-RU" sz="2800" b="1" smtClean="0">
                <a:latin typeface="Georgia" pitchFamily="18" charset="0"/>
              </a:rPr>
              <a:t>  - поступил на философский фа-</a:t>
            </a:r>
          </a:p>
          <a:p>
            <a:pPr>
              <a:buFontTx/>
              <a:buNone/>
            </a:pPr>
            <a:r>
              <a:rPr lang="ru-RU" sz="2800" b="1" smtClean="0">
                <a:latin typeface="Georgia" pitchFamily="18" charset="0"/>
              </a:rPr>
              <a:t>  </a:t>
            </a:r>
            <a:r>
              <a:rPr lang="ru-RU" sz="2000" b="1" smtClean="0">
                <a:latin typeface="Bookman Old Style" pitchFamily="18" charset="0"/>
              </a:rPr>
              <a:t>(14 лет)</a:t>
            </a:r>
            <a:r>
              <a:rPr lang="ru-RU" sz="2800" b="1" smtClean="0">
                <a:latin typeface="Georgia" pitchFamily="18" charset="0"/>
              </a:rPr>
              <a:t>       культет Московского </a:t>
            </a:r>
            <a:r>
              <a:rPr lang="ru-RU" sz="2400" b="1" smtClean="0">
                <a:latin typeface="Georgia" pitchFamily="18" charset="0"/>
              </a:rPr>
              <a:t>университета</a:t>
            </a:r>
          </a:p>
          <a:p>
            <a:pPr>
              <a:buFontTx/>
              <a:buNone/>
            </a:pPr>
            <a:r>
              <a:rPr lang="ru-RU" b="1" smtClean="0">
                <a:solidFill>
                  <a:srgbClr val="FF0000"/>
                </a:solidFill>
                <a:latin typeface="Bookman Old Style" pitchFamily="18" charset="0"/>
              </a:rPr>
              <a:t>1761 г. </a:t>
            </a:r>
            <a:r>
              <a:rPr lang="ru-RU" sz="2800" b="1" smtClean="0">
                <a:latin typeface="Georgia" pitchFamily="18" charset="0"/>
              </a:rPr>
              <a:t>-  зарабатывал переводами с не-</a:t>
            </a:r>
          </a:p>
          <a:p>
            <a:pPr>
              <a:buFontTx/>
              <a:buNone/>
            </a:pPr>
            <a:r>
              <a:rPr lang="ru-RU" sz="2800" b="1" smtClean="0">
                <a:solidFill>
                  <a:srgbClr val="FF0000"/>
                </a:solidFill>
                <a:latin typeface="Georgia" pitchFamily="18" charset="0"/>
              </a:rPr>
              <a:t>  </a:t>
            </a:r>
            <a:r>
              <a:rPr lang="ru-RU" sz="2000" b="1" smtClean="0">
                <a:latin typeface="Bookman Old Style" pitchFamily="18" charset="0"/>
              </a:rPr>
              <a:t>(16 лет)</a:t>
            </a:r>
            <a:r>
              <a:rPr lang="ru-RU" sz="2000" b="1" smtClean="0">
                <a:latin typeface="Georgia" pitchFamily="18" charset="0"/>
              </a:rPr>
              <a:t> </a:t>
            </a:r>
            <a:r>
              <a:rPr lang="ru-RU" sz="2800" b="1" smtClean="0">
                <a:solidFill>
                  <a:srgbClr val="FF0000"/>
                </a:solidFill>
                <a:latin typeface="Georgia" pitchFamily="18" charset="0"/>
              </a:rPr>
              <a:t>        </a:t>
            </a:r>
            <a:r>
              <a:rPr lang="ru-RU" sz="2800" b="1" smtClean="0">
                <a:latin typeface="Georgia" pitchFamily="18" charset="0"/>
              </a:rPr>
              <a:t>мецкого языка басен;</a:t>
            </a:r>
          </a:p>
          <a:p>
            <a:pPr>
              <a:buFontTx/>
              <a:buNone/>
            </a:pPr>
            <a:r>
              <a:rPr lang="ru-RU" sz="2800" b="1" smtClean="0">
                <a:latin typeface="Georgia" pitchFamily="18" charset="0"/>
              </a:rPr>
              <a:t> </a:t>
            </a:r>
            <a:r>
              <a:rPr lang="ru-RU" b="1" smtClean="0">
                <a:solidFill>
                  <a:srgbClr val="FF0000"/>
                </a:solidFill>
                <a:latin typeface="Bookman Old Style" pitchFamily="18" charset="0"/>
              </a:rPr>
              <a:t>в 18 лет </a:t>
            </a:r>
            <a:r>
              <a:rPr lang="ru-RU" sz="2800" b="1" smtClean="0">
                <a:latin typeface="Georgia" pitchFamily="18" charset="0"/>
              </a:rPr>
              <a:t>он заканчивает университет и         </a:t>
            </a:r>
          </a:p>
          <a:p>
            <a:pPr>
              <a:buFontTx/>
              <a:buNone/>
            </a:pPr>
            <a:r>
              <a:rPr lang="ru-RU" sz="2800" b="1" smtClean="0">
                <a:solidFill>
                  <a:srgbClr val="FF0000"/>
                </a:solidFill>
                <a:latin typeface="Georgia" pitchFamily="18" charset="0"/>
              </a:rPr>
              <a:t>                       </a:t>
            </a:r>
            <a:r>
              <a:rPr lang="ru-RU" sz="2800" b="1" smtClean="0">
                <a:latin typeface="Georgia" pitchFamily="18" charset="0"/>
              </a:rPr>
              <a:t>переезжает в Петербург;</a:t>
            </a:r>
            <a:endParaRPr lang="ru-RU" sz="2800" b="1" smtClean="0"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260350"/>
            <a:ext cx="8785225" cy="6408738"/>
          </a:xfrm>
        </p:spPr>
        <p:txBody>
          <a:bodyPr/>
          <a:lstStyle/>
          <a:p>
            <a:pPr>
              <a:buFontTx/>
              <a:buNone/>
            </a:pPr>
            <a:r>
              <a:rPr lang="ru-RU" b="1" smtClean="0">
                <a:solidFill>
                  <a:srgbClr val="FF0000"/>
                </a:solidFill>
                <a:latin typeface="Bookman Old Style" pitchFamily="18" charset="0"/>
              </a:rPr>
              <a:t>1766-69 гг.</a:t>
            </a:r>
            <a:r>
              <a:rPr lang="ru-RU" sz="2800" b="1" smtClean="0">
                <a:latin typeface="Bookman Old Style" pitchFamily="18" charset="0"/>
              </a:rPr>
              <a:t>-</a:t>
            </a:r>
            <a:r>
              <a:rPr lang="ru-RU" sz="2800" b="1" smtClean="0">
                <a:latin typeface="Georgia" pitchFamily="18" charset="0"/>
              </a:rPr>
              <a:t>написана комедия «Бригадир»</a:t>
            </a:r>
            <a:endParaRPr lang="ru-RU" sz="1000" b="1" smtClean="0">
              <a:solidFill>
                <a:srgbClr val="FF0000"/>
              </a:solidFill>
              <a:latin typeface="Georgia" pitchFamily="18" charset="0"/>
            </a:endParaRPr>
          </a:p>
          <a:p>
            <a:pPr>
              <a:buFontTx/>
              <a:buNone/>
            </a:pPr>
            <a:r>
              <a:rPr lang="ru-RU" sz="2000" b="1" smtClean="0">
                <a:latin typeface="Bookman Old Style" pitchFamily="18" charset="0"/>
              </a:rPr>
              <a:t>         (24 года)        </a:t>
            </a:r>
            <a:r>
              <a:rPr lang="ru-RU" sz="2400" b="1" smtClean="0">
                <a:latin typeface="Georgia" pitchFamily="18" charset="0"/>
              </a:rPr>
              <a:t>(приносит ему известность);</a:t>
            </a:r>
          </a:p>
          <a:p>
            <a:pPr>
              <a:buFontTx/>
              <a:buNone/>
            </a:pPr>
            <a:r>
              <a:rPr lang="ru-RU" b="1" smtClean="0">
                <a:solidFill>
                  <a:srgbClr val="FF0000"/>
                </a:solidFill>
                <a:latin typeface="Bookman Old Style" pitchFamily="18" charset="0"/>
              </a:rPr>
              <a:t>1769г.</a:t>
            </a:r>
            <a:r>
              <a:rPr lang="ru-RU" sz="2800" b="1" smtClean="0">
                <a:latin typeface="Georgia" pitchFamily="18" charset="0"/>
              </a:rPr>
              <a:t>–поступил в Коллегию иностранных</a:t>
            </a:r>
          </a:p>
          <a:p>
            <a:pPr>
              <a:buFontTx/>
              <a:buNone/>
            </a:pPr>
            <a:r>
              <a:rPr lang="ru-RU" sz="2800" b="1" smtClean="0">
                <a:latin typeface="Georgia" pitchFamily="18" charset="0"/>
              </a:rPr>
              <a:t>                    дел в качестве секретаря;</a:t>
            </a:r>
          </a:p>
          <a:p>
            <a:pPr>
              <a:buFontTx/>
              <a:buNone/>
            </a:pPr>
            <a:r>
              <a:rPr lang="ru-RU" b="1" smtClean="0">
                <a:solidFill>
                  <a:srgbClr val="FF0000"/>
                </a:solidFill>
                <a:latin typeface="Bookman Old Style" pitchFamily="18" charset="0"/>
              </a:rPr>
              <a:t>1782 г.</a:t>
            </a:r>
            <a:r>
              <a:rPr lang="ru-RU" sz="2400" b="1" smtClean="0">
                <a:latin typeface="Georgia" pitchFamily="18" charset="0"/>
              </a:rPr>
              <a:t> </a:t>
            </a:r>
            <a:r>
              <a:rPr lang="ru-RU" sz="2800" b="1" smtClean="0">
                <a:latin typeface="Georgia" pitchFamily="18" charset="0"/>
              </a:rPr>
              <a:t>– написана комедия «Недоросль»;</a:t>
            </a:r>
          </a:p>
          <a:p>
            <a:pPr>
              <a:buFontTx/>
              <a:buNone/>
            </a:pPr>
            <a:r>
              <a:rPr lang="ru-RU" b="1" smtClean="0">
                <a:solidFill>
                  <a:srgbClr val="FF0000"/>
                </a:solidFill>
                <a:latin typeface="Bookman Old Style" pitchFamily="18" charset="0"/>
              </a:rPr>
              <a:t>1783 г.</a:t>
            </a:r>
            <a:r>
              <a:rPr lang="ru-RU" sz="2800" b="1" smtClean="0">
                <a:latin typeface="Georgia" pitchFamily="18" charset="0"/>
              </a:rPr>
              <a:t> – вынужден выйти в отставку;</a:t>
            </a:r>
          </a:p>
          <a:p>
            <a:pPr>
              <a:buFontTx/>
              <a:buNone/>
            </a:pPr>
            <a:r>
              <a:rPr lang="ru-RU" b="1" smtClean="0">
                <a:solidFill>
                  <a:srgbClr val="FF0000"/>
                </a:solidFill>
                <a:latin typeface="Bookman Old Style" pitchFamily="18" charset="0"/>
              </a:rPr>
              <a:t>1785 г.</a:t>
            </a:r>
            <a:r>
              <a:rPr lang="ru-RU" sz="2800" b="1" smtClean="0">
                <a:latin typeface="Georgia" pitchFamily="18" charset="0"/>
              </a:rPr>
              <a:t> – тяжело заболел: с трудом пере-</a:t>
            </a:r>
          </a:p>
          <a:p>
            <a:pPr>
              <a:buFontTx/>
              <a:buNone/>
            </a:pPr>
            <a:r>
              <a:rPr lang="ru-RU" sz="2800" b="1" smtClean="0">
                <a:latin typeface="Georgia" pitchFamily="18" charset="0"/>
              </a:rPr>
              <a:t> </a:t>
            </a:r>
            <a:r>
              <a:rPr lang="ru-RU" sz="2000" b="1" smtClean="0">
                <a:latin typeface="Bookman Old Style" pitchFamily="18" charset="0"/>
              </a:rPr>
              <a:t>(40 лет)</a:t>
            </a:r>
            <a:r>
              <a:rPr lang="ru-RU" sz="2800" b="1" smtClean="0">
                <a:latin typeface="Georgia" pitchFamily="18" charset="0"/>
              </a:rPr>
              <a:t>         двигался и плохо  говорил;</a:t>
            </a:r>
          </a:p>
          <a:p>
            <a:pPr>
              <a:buFontTx/>
              <a:buNone/>
            </a:pPr>
            <a:r>
              <a:rPr lang="ru-RU" b="1" smtClean="0">
                <a:solidFill>
                  <a:srgbClr val="FF0000"/>
                </a:solidFill>
                <a:latin typeface="Bookman Old Style" pitchFamily="18" charset="0"/>
              </a:rPr>
              <a:t>1788 г.</a:t>
            </a:r>
            <a:r>
              <a:rPr lang="ru-RU" sz="2800" b="1" smtClean="0">
                <a:latin typeface="Georgia" pitchFamily="18" charset="0"/>
              </a:rPr>
              <a:t> – задумал издавать журнал «Старо-</a:t>
            </a:r>
          </a:p>
          <a:p>
            <a:pPr>
              <a:buFontTx/>
              <a:buNone/>
            </a:pPr>
            <a:r>
              <a:rPr lang="ru-RU" sz="2800" b="1" smtClean="0">
                <a:latin typeface="Georgia" pitchFamily="18" charset="0"/>
              </a:rPr>
              <a:t>                      дум», но Екатерина </a:t>
            </a:r>
            <a:r>
              <a:rPr lang="en-US" sz="2800" b="1" smtClean="0">
                <a:latin typeface="Georgia" pitchFamily="18" charset="0"/>
              </a:rPr>
              <a:t>II</a:t>
            </a:r>
            <a:r>
              <a:rPr lang="ru-RU" sz="2800" b="1" smtClean="0">
                <a:latin typeface="Georgia" pitchFamily="18" charset="0"/>
              </a:rPr>
              <a:t> запретила;</a:t>
            </a:r>
          </a:p>
          <a:p>
            <a:pPr>
              <a:buFontTx/>
              <a:buNone/>
            </a:pPr>
            <a:r>
              <a:rPr lang="ru-RU" b="1" smtClean="0">
                <a:solidFill>
                  <a:srgbClr val="FF0000"/>
                </a:solidFill>
                <a:latin typeface="Bookman Old Style" pitchFamily="18" charset="0"/>
              </a:rPr>
              <a:t>1792 г.</a:t>
            </a:r>
            <a:r>
              <a:rPr lang="ru-RU" sz="2800" b="1" smtClean="0">
                <a:latin typeface="Georgia" pitchFamily="18" charset="0"/>
              </a:rPr>
              <a:t> – </a:t>
            </a:r>
            <a:r>
              <a:rPr lang="ru-RU" sz="3600" b="1" smtClean="0">
                <a:latin typeface="Georgia" pitchFamily="18" charset="0"/>
              </a:rPr>
              <a:t>1</a:t>
            </a:r>
            <a:r>
              <a:rPr lang="ru-RU" sz="2800" b="1" smtClean="0">
                <a:latin typeface="Georgia" pitchFamily="18" charset="0"/>
              </a:rPr>
              <a:t> декабря умер, ему было </a:t>
            </a:r>
            <a:r>
              <a:rPr lang="ru-RU" sz="2800" b="1" smtClean="0">
                <a:latin typeface="Bookman Old Style" pitchFamily="18" charset="0"/>
              </a:rPr>
              <a:t>47</a:t>
            </a:r>
            <a:r>
              <a:rPr lang="ru-RU" sz="2800" b="1" smtClean="0">
                <a:latin typeface="Georgia" pitchFamily="18" charset="0"/>
              </a:rPr>
              <a:t> лет.   </a:t>
            </a:r>
            <a:endParaRPr lang="ru-RU" sz="2800" smtClean="0"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61" b="20132"/>
          <a:stretch>
            <a:fillRect/>
          </a:stretch>
        </p:blipFill>
        <p:spPr bwMode="auto">
          <a:xfrm>
            <a:off x="250825" y="2420938"/>
            <a:ext cx="3681413" cy="338455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08400" y="2133600"/>
            <a:ext cx="4824413" cy="37115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2800" b="1" i="1" kern="0" dirty="0">
                <a:latin typeface="Georgia" pitchFamily="18" charset="0"/>
              </a:rPr>
              <a:t>     </a:t>
            </a:r>
            <a:r>
              <a:rPr lang="ru-RU" sz="3600" b="1" i="1" kern="0" dirty="0">
                <a:latin typeface="Georgia" pitchFamily="18" charset="0"/>
              </a:rPr>
              <a:t>первая русская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3600" b="1" i="1" kern="0" dirty="0">
                <a:latin typeface="Georgia" pitchFamily="18" charset="0"/>
              </a:rPr>
              <a:t>    социально-политическая</a:t>
            </a:r>
            <a:r>
              <a:rPr lang="ru-RU" sz="2800" b="1" i="1" kern="0" dirty="0">
                <a:latin typeface="Georgia" pitchFamily="18" charset="0"/>
              </a:rPr>
              <a:t>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800" b="1" i="1" kern="0" dirty="0">
                <a:latin typeface="Georgia" pitchFamily="18" charset="0"/>
              </a:rPr>
              <a:t>            </a:t>
            </a:r>
            <a:r>
              <a:rPr lang="ru-RU" sz="3600" b="1" i="1" kern="0" dirty="0">
                <a:latin typeface="Georgia" pitchFamily="18" charset="0"/>
              </a:rPr>
              <a:t>комедия.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3600" b="1" i="1" kern="0" dirty="0">
                <a:latin typeface="Georgia" pitchFamily="18" charset="0"/>
              </a:rPr>
              <a:t>         </a:t>
            </a:r>
            <a:r>
              <a:rPr lang="ru-RU" sz="4000" b="1" i="1" kern="0" dirty="0">
                <a:solidFill>
                  <a:srgbClr val="FF0000"/>
                </a:solidFill>
                <a:latin typeface="Bookman Old Style" pitchFamily="18" charset="0"/>
              </a:rPr>
              <a:t>1782 </a:t>
            </a:r>
            <a:r>
              <a:rPr lang="ru-RU" sz="4000" b="1" i="1" kern="0" dirty="0">
                <a:latin typeface="Bookman Old Style" pitchFamily="18" charset="0"/>
              </a:rPr>
              <a:t>год</a:t>
            </a:r>
            <a:endParaRPr lang="ru-RU" sz="3600" b="1" i="1" kern="0" dirty="0">
              <a:latin typeface="Georgia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400" b="1" i="1" kern="0" dirty="0">
                <a:latin typeface="Georgia" pitchFamily="18" charset="0"/>
              </a:rPr>
              <a:t>           (автору  37  лет)</a:t>
            </a:r>
            <a:endParaRPr lang="ru-RU" sz="2400" b="1" i="1" kern="0" dirty="0"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750" y="1268413"/>
            <a:ext cx="8424863" cy="7699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kern="0" dirty="0">
                <a:solidFill>
                  <a:srgbClr val="C00000"/>
                </a:solidFill>
                <a:latin typeface="Georgia" pitchFamily="18" charset="0"/>
                <a:ea typeface="+mj-ea"/>
                <a:cs typeface="+mj-cs"/>
              </a:rPr>
              <a:t>Комедия «Недоросль» – </a:t>
            </a:r>
            <a:endParaRPr lang="ru-RU" b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341438"/>
            <a:ext cx="4824413" cy="39211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3600" b="1" i="1" kern="0" dirty="0">
                <a:solidFill>
                  <a:srgbClr val="FF0000"/>
                </a:solidFill>
                <a:latin typeface="Georgia" pitchFamily="18" charset="0"/>
                <a:cs typeface="+mn-cs"/>
              </a:rPr>
              <a:t>      Недоросль –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800" b="1" i="1" kern="0" dirty="0">
                <a:latin typeface="Georgia" pitchFamily="18" charset="0"/>
                <a:cs typeface="+mn-cs"/>
              </a:rPr>
              <a:t>    в России в </a:t>
            </a:r>
            <a:r>
              <a:rPr lang="en-US" sz="2800" b="1" i="1" kern="0" dirty="0">
                <a:latin typeface="Georgia" pitchFamily="18" charset="0"/>
                <a:cs typeface="+mn-cs"/>
              </a:rPr>
              <a:t>XVIII </a:t>
            </a:r>
            <a:r>
              <a:rPr lang="ru-RU" sz="2800" b="1" i="1" kern="0" dirty="0">
                <a:latin typeface="Georgia" pitchFamily="18" charset="0"/>
                <a:cs typeface="+mn-cs"/>
              </a:rPr>
              <a:t>веке: молодой дворянин,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800" b="1" i="1" kern="0" dirty="0">
                <a:latin typeface="Georgia" pitchFamily="18" charset="0"/>
                <a:cs typeface="+mn-cs"/>
              </a:rPr>
              <a:t>    не достигший совершеннолетия и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800" b="1" i="1" kern="0" dirty="0">
                <a:latin typeface="Georgia" pitchFamily="18" charset="0"/>
                <a:cs typeface="+mn-cs"/>
              </a:rPr>
              <a:t>    не поступивший на государственную службу.</a:t>
            </a:r>
            <a:endParaRPr lang="ru-RU" sz="2800" b="1" i="1" kern="0" dirty="0">
              <a:solidFill>
                <a:srgbClr val="FF0000"/>
              </a:solidFill>
              <a:latin typeface="Georgia" pitchFamily="18" charset="0"/>
              <a:cs typeface="+mn-cs"/>
            </a:endParaRP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87" t="37933" b="24826"/>
          <a:stretch>
            <a:fillRect/>
          </a:stretch>
        </p:blipFill>
        <p:spPr bwMode="auto">
          <a:xfrm>
            <a:off x="4787900" y="1341438"/>
            <a:ext cx="3736975" cy="4103687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Недоросль облож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8" y="620713"/>
            <a:ext cx="2789237" cy="4319587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34"/>
          <a:stretch>
            <a:fillRect/>
          </a:stretch>
        </p:blipFill>
        <p:spPr bwMode="auto">
          <a:xfrm>
            <a:off x="755650" y="1628775"/>
            <a:ext cx="2897188" cy="44640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7675" y="908050"/>
            <a:ext cx="2808288" cy="4268788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0" t="11340" r="16841" b="13062"/>
          <a:stretch>
            <a:fillRect/>
          </a:stretch>
        </p:blipFill>
        <p:spPr bwMode="auto">
          <a:xfrm>
            <a:off x="4427538" y="1989138"/>
            <a:ext cx="2868612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20713"/>
            <a:ext cx="2857500" cy="447675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188" y="3789363"/>
            <a:ext cx="7921625" cy="26527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ru-RU" sz="3200" b="1" i="1" kern="0" dirty="0">
                <a:latin typeface="Georgia" pitchFamily="18" charset="0"/>
              </a:rPr>
              <a:t> Эта пьеса из пяти действий о недоросле, о его чудовищном воспитании, превращающем подростка в жестокое и ленивое существо.</a:t>
            </a: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692696"/>
            <a:ext cx="3360373" cy="28083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4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23" b="22644"/>
          <a:stretch>
            <a:fillRect/>
          </a:stretch>
        </p:blipFill>
        <p:spPr bwMode="auto">
          <a:xfrm>
            <a:off x="4932363" y="549275"/>
            <a:ext cx="3332162" cy="3240088"/>
          </a:xfrm>
          <a:prstGeom prst="rect">
            <a:avLst/>
          </a:prstGeom>
          <a:noFill/>
          <a:ln w="1905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TextBox 1"/>
          <p:cNvSpPr txBox="1">
            <a:spLocks noChangeArrowheads="1"/>
          </p:cNvSpPr>
          <p:nvPr/>
        </p:nvSpPr>
        <p:spPr bwMode="auto">
          <a:xfrm>
            <a:off x="5867400" y="6021388"/>
            <a:ext cx="22336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3200">
                <a:solidFill>
                  <a:srgbClr val="0070C0"/>
                </a:solidFill>
              </a:rPr>
              <a:t>Тема - ?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4536" t="4918" r="4754" b="3279"/>
          <a:stretch>
            <a:fillRect/>
          </a:stretch>
        </p:blipFill>
        <p:spPr bwMode="auto">
          <a:xfrm>
            <a:off x="250825" y="1268413"/>
            <a:ext cx="3086100" cy="4321175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3492500" y="765175"/>
            <a:ext cx="525621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3200" b="1">
                <a:latin typeface="Georgia" pitchFamily="18" charset="0"/>
              </a:rPr>
              <a:t>Фонвизин изображает пороки того общества:</a:t>
            </a:r>
            <a:endParaRPr lang="en-US" sz="3200" b="1">
              <a:latin typeface="Georgia" pitchFamily="18" charset="0"/>
            </a:endParaRPr>
          </a:p>
          <a:p>
            <a:pPr eaLnBrk="1" hangingPunct="1">
              <a:buFontTx/>
              <a:buBlip>
                <a:blip r:embed="rId3"/>
              </a:buBlip>
            </a:pPr>
            <a:r>
              <a:rPr lang="ru-RU" sz="3200" b="1">
                <a:latin typeface="Georgia" pitchFamily="18" charset="0"/>
              </a:rPr>
              <a:t> </a:t>
            </a:r>
            <a:r>
              <a:rPr lang="en-US" sz="3200" b="1">
                <a:latin typeface="Georgia" pitchFamily="18" charset="0"/>
              </a:rPr>
              <a:t> </a:t>
            </a:r>
            <a:r>
              <a:rPr lang="ru-RU" sz="3000" b="1" i="1">
                <a:solidFill>
                  <a:srgbClr val="FF0000"/>
                </a:solidFill>
                <a:latin typeface="Georgia" pitchFamily="18" charset="0"/>
              </a:rPr>
              <a:t>хозяева</a:t>
            </a:r>
            <a:r>
              <a:rPr lang="ru-RU" sz="2800" b="1" i="1">
                <a:latin typeface="Georgia" pitchFamily="18" charset="0"/>
              </a:rPr>
              <a:t>, господствующие </a:t>
            </a:r>
          </a:p>
          <a:p>
            <a:pPr eaLnBrk="1" hangingPunct="1"/>
            <a:r>
              <a:rPr lang="ru-RU" sz="2800" b="1" i="1">
                <a:latin typeface="Georgia" pitchFamily="18" charset="0"/>
              </a:rPr>
              <a:t>не по праву; 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en-US" sz="3000" b="1" i="1">
                <a:solidFill>
                  <a:srgbClr val="FF0000"/>
                </a:solidFill>
                <a:latin typeface="Georgia" pitchFamily="18" charset="0"/>
              </a:rPr>
              <a:t>    </a:t>
            </a:r>
            <a:r>
              <a:rPr lang="ru-RU" sz="3000" b="1" i="1">
                <a:solidFill>
                  <a:srgbClr val="FF0000"/>
                </a:solidFill>
                <a:latin typeface="Georgia" pitchFamily="18" charset="0"/>
              </a:rPr>
              <a:t>дворяне</a:t>
            </a:r>
            <a:r>
              <a:rPr lang="ru-RU" sz="2800" b="1" i="1">
                <a:latin typeface="Georgia" pitchFamily="18" charset="0"/>
              </a:rPr>
              <a:t>, не достойные быть дворянами; </a:t>
            </a:r>
          </a:p>
          <a:p>
            <a:pPr eaLnBrk="1" hangingPunct="1"/>
            <a:r>
              <a:rPr lang="ru-RU" sz="2800" b="1" i="1">
                <a:latin typeface="Georgia" pitchFamily="18" charset="0"/>
              </a:rPr>
              <a:t>самозваные 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en-US" sz="3000" b="1" i="1">
                <a:solidFill>
                  <a:srgbClr val="FF0000"/>
                </a:solidFill>
                <a:latin typeface="Georgia" pitchFamily="18" charset="0"/>
              </a:rPr>
              <a:t>  </a:t>
            </a:r>
            <a:r>
              <a:rPr lang="ru-RU" sz="3000" b="1" i="1">
                <a:solidFill>
                  <a:srgbClr val="FF0000"/>
                </a:solidFill>
                <a:latin typeface="Georgia" pitchFamily="18" charset="0"/>
              </a:rPr>
              <a:t>учителя</a:t>
            </a:r>
            <a:r>
              <a:rPr lang="ru-RU" sz="3000" b="1" i="1">
                <a:latin typeface="Georgia" pitchFamily="18" charset="0"/>
              </a:rPr>
              <a:t>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" t="37933" r="3648"/>
          <a:stretch>
            <a:fillRect/>
          </a:stretch>
        </p:blipFill>
        <p:spPr bwMode="auto">
          <a:xfrm>
            <a:off x="6156325" y="4076700"/>
            <a:ext cx="2519363" cy="245110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30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Тема30</Template>
  <TotalTime>1945</TotalTime>
  <Words>1034</Words>
  <Application>Microsoft Office PowerPoint</Application>
  <PresentationFormat>Экран (4:3)</PresentationFormat>
  <Paragraphs>146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Arial</vt:lpstr>
      <vt:lpstr>Calibri</vt:lpstr>
      <vt:lpstr>Engravers MT</vt:lpstr>
      <vt:lpstr>Bookman Old Style</vt:lpstr>
      <vt:lpstr>Georgia</vt:lpstr>
      <vt:lpstr>Constantia</vt:lpstr>
      <vt:lpstr>Тема30</vt:lpstr>
      <vt:lpstr>Д. И. Фонвизин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Пьеса - это</vt:lpstr>
      <vt:lpstr>Презентация PowerPoint</vt:lpstr>
      <vt:lpstr>Драма – от греч. «действие»</vt:lpstr>
      <vt:lpstr>«Недоросль» - комедия классицизма </vt:lpstr>
      <vt:lpstr>Основные правила классической комедии:</vt:lpstr>
      <vt:lpstr>Сюжет и композиция комедии</vt:lpstr>
      <vt:lpstr>    Термины</vt:lpstr>
      <vt:lpstr>Любовный конфликт</vt:lpstr>
      <vt:lpstr>Социально-политический конфликт</vt:lpstr>
      <vt:lpstr>Презентация PowerPoint</vt:lpstr>
      <vt:lpstr>Отрицательные герои</vt:lpstr>
      <vt:lpstr>Презентация PowerPoint</vt:lpstr>
      <vt:lpstr>ОТРИЦАТЕЛЬНЫЕ ГЕРОИ</vt:lpstr>
      <vt:lpstr>Положительные герои</vt:lpstr>
      <vt:lpstr>Говорящие фамилии</vt:lpstr>
      <vt:lpstr>Образ Простаковой</vt:lpstr>
      <vt:lpstr>Крылатые выражения</vt:lpstr>
      <vt:lpstr>ИДЕЯ Комедии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Инна</dc:creator>
  <cp:lastModifiedBy>informatika</cp:lastModifiedBy>
  <cp:revision>161</cp:revision>
  <dcterms:created xsi:type="dcterms:W3CDTF">2009-06-04T14:17:47Z</dcterms:created>
  <dcterms:modified xsi:type="dcterms:W3CDTF">2023-01-19T05:19:30Z</dcterms:modified>
</cp:coreProperties>
</file>