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sldIdLst>
    <p:sldId id="256" r:id="rId2"/>
    <p:sldId id="261" r:id="rId3"/>
    <p:sldId id="265" r:id="rId4"/>
    <p:sldId id="257" r:id="rId5"/>
    <p:sldId id="264" r:id="rId6"/>
    <p:sldId id="266" r:id="rId7"/>
    <p:sldId id="268" r:id="rId8"/>
    <p:sldId id="263" r:id="rId9"/>
    <p:sldId id="260" r:id="rId10"/>
    <p:sldId id="259" r:id="rId11"/>
    <p:sldId id="269" r:id="rId12"/>
    <p:sldId id="267" r:id="rId13"/>
    <p:sldId id="258" r:id="rId14"/>
    <p:sldId id="271" r:id="rId15"/>
    <p:sldId id="290" r:id="rId16"/>
    <p:sldId id="272" r:id="rId17"/>
    <p:sldId id="278" r:id="rId18"/>
    <p:sldId id="274" r:id="rId19"/>
    <p:sldId id="276" r:id="rId20"/>
    <p:sldId id="285" r:id="rId21"/>
    <p:sldId id="273" r:id="rId22"/>
    <p:sldId id="275" r:id="rId23"/>
    <p:sldId id="277" r:id="rId24"/>
    <p:sldId id="279" r:id="rId25"/>
    <p:sldId id="280" r:id="rId26"/>
    <p:sldId id="281" r:id="rId27"/>
    <p:sldId id="282" r:id="rId28"/>
    <p:sldId id="289" r:id="rId29"/>
    <p:sldId id="284" r:id="rId30"/>
    <p:sldId id="287" r:id="rId31"/>
    <p:sldId id="288" r:id="rId32"/>
    <p:sldId id="291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9" autoAdjust="0"/>
    <p:restoredTop sz="86475" autoAdjust="0"/>
  </p:normalViewPr>
  <p:slideViewPr>
    <p:cSldViewPr>
      <p:cViewPr varScale="1">
        <p:scale>
          <a:sx n="79" d="100"/>
          <a:sy n="79" d="100"/>
        </p:scale>
        <p:origin x="-110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4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458200" cy="5943600"/>
            <a:chOff x="0" y="0"/>
            <a:chExt cx="5328" cy="3744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440"/>
              <a:ext cx="5155" cy="2304"/>
            </a:xfrm>
            <a:custGeom>
              <a:avLst/>
              <a:gdLst>
                <a:gd name="T0" fmla="*/ 5154 w 5155"/>
                <a:gd name="T1" fmla="*/ 1769 h 2304"/>
                <a:gd name="T2" fmla="*/ 0 w 5155"/>
                <a:gd name="T3" fmla="*/ 2304 h 2304"/>
                <a:gd name="T4" fmla="*/ 0 w 5155"/>
                <a:gd name="T5" fmla="*/ 1252 h 2304"/>
                <a:gd name="T6" fmla="*/ 5155 w 5155"/>
                <a:gd name="T7" fmla="*/ 0 h 2304"/>
                <a:gd name="T8" fmla="*/ 5155 w 5155"/>
                <a:gd name="T9" fmla="*/ 1416 h 2304"/>
                <a:gd name="T10" fmla="*/ 5154 w 5155"/>
                <a:gd name="T11" fmla="*/ 1769 h 2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155" h="2304">
                  <a:moveTo>
                    <a:pt x="5154" y="1769"/>
                  </a:moveTo>
                  <a:lnTo>
                    <a:pt x="0" y="2304"/>
                  </a:lnTo>
                  <a:lnTo>
                    <a:pt x="0" y="1252"/>
                  </a:lnTo>
                  <a:lnTo>
                    <a:pt x="5155" y="0"/>
                  </a:lnTo>
                  <a:lnTo>
                    <a:pt x="5155" y="1416"/>
                  </a:lnTo>
                  <a:lnTo>
                    <a:pt x="5154" y="176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328" cy="3689"/>
            </a:xfrm>
            <a:custGeom>
              <a:avLst/>
              <a:gdLst>
                <a:gd name="T0" fmla="*/ 5311 w 5328"/>
                <a:gd name="T1" fmla="*/ 3209 h 3689"/>
                <a:gd name="T2" fmla="*/ 0 w 5328"/>
                <a:gd name="T3" fmla="*/ 3689 h 3689"/>
                <a:gd name="T4" fmla="*/ 0 w 5328"/>
                <a:gd name="T5" fmla="*/ 9 h 3689"/>
                <a:gd name="T6" fmla="*/ 5328 w 5328"/>
                <a:gd name="T7" fmla="*/ 0 h 3689"/>
                <a:gd name="T8" fmla="*/ 5311 w 5328"/>
                <a:gd name="T9" fmla="*/ 3209 h 368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328" h="3689">
                  <a:moveTo>
                    <a:pt x="5311" y="3209"/>
                  </a:moveTo>
                  <a:lnTo>
                    <a:pt x="0" y="3689"/>
                  </a:lnTo>
                  <a:lnTo>
                    <a:pt x="0" y="9"/>
                  </a:lnTo>
                  <a:lnTo>
                    <a:pt x="5328" y="0"/>
                  </a:lnTo>
                  <a:lnTo>
                    <a:pt x="5311" y="320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6629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26633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25.09.2016</a:t>
            </a:fld>
            <a:endParaRPr lang="ru-RU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7515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25.09.2016</a:t>
            </a:fld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1915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25.09.2016</a:t>
            </a:fld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6901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25.09.2016</a:t>
            </a:fld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3724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25.09.2016</a:t>
            </a:fld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0356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25.09.2016</a:t>
            </a:fld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160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25.09.2016</a:t>
            </a:fld>
            <a:endParaRPr lang="ru-RU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14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25.09.2016</a:t>
            </a:fld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163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25.09.2016</a:t>
            </a:fld>
            <a:endParaRPr lang="ru-RU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8982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25.09.2016</a:t>
            </a:fld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1996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25.09.2016</a:t>
            </a:fld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015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242175" cy="1981200"/>
            <a:chOff x="0" y="0"/>
            <a:chExt cx="4562" cy="1248"/>
          </a:xfrm>
        </p:grpSpPr>
        <p:sp>
          <p:nvSpPr>
            <p:cNvPr id="25603" name="Freeform 3"/>
            <p:cNvSpPr>
              <a:spLocks/>
            </p:cNvSpPr>
            <p:nvPr/>
          </p:nvSpPr>
          <p:spPr bwMode="hidden">
            <a:xfrm>
              <a:off x="0" y="583"/>
              <a:ext cx="4487" cy="665"/>
            </a:xfrm>
            <a:custGeom>
              <a:avLst/>
              <a:gdLst>
                <a:gd name="T0" fmla="*/ 4800 w 4806"/>
                <a:gd name="T1" fmla="*/ 299 h 665"/>
                <a:gd name="T2" fmla="*/ 0 w 4806"/>
                <a:gd name="T3" fmla="*/ 665 h 665"/>
                <a:gd name="T4" fmla="*/ 0 w 4806"/>
                <a:gd name="T5" fmla="*/ 0 h 665"/>
                <a:gd name="T6" fmla="*/ 4806 w 4806"/>
                <a:gd name="T7" fmla="*/ 1 h 665"/>
                <a:gd name="T8" fmla="*/ 4800 w 4806"/>
                <a:gd name="T9" fmla="*/ 153 h 665"/>
                <a:gd name="T10" fmla="*/ 4800 w 4806"/>
                <a:gd name="T11" fmla="*/ 299 h 6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06" h="665">
                  <a:moveTo>
                    <a:pt x="4800" y="299"/>
                  </a:moveTo>
                  <a:lnTo>
                    <a:pt x="0" y="665"/>
                  </a:lnTo>
                  <a:lnTo>
                    <a:pt x="0" y="0"/>
                  </a:lnTo>
                  <a:lnTo>
                    <a:pt x="4806" y="1"/>
                  </a:lnTo>
                  <a:lnTo>
                    <a:pt x="4800" y="153"/>
                  </a:lnTo>
                  <a:lnTo>
                    <a:pt x="4800" y="29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0" y="0"/>
              <a:ext cx="4562" cy="1199"/>
            </a:xfrm>
            <a:custGeom>
              <a:avLst/>
              <a:gdLst>
                <a:gd name="T0" fmla="*/ 4560 w 4562"/>
                <a:gd name="T1" fmla="*/ 932 h 1199"/>
                <a:gd name="T2" fmla="*/ 0 w 4562"/>
                <a:gd name="T3" fmla="*/ 1199 h 1199"/>
                <a:gd name="T4" fmla="*/ 0 w 4562"/>
                <a:gd name="T5" fmla="*/ 0 h 1199"/>
                <a:gd name="T6" fmla="*/ 4562 w 4562"/>
                <a:gd name="T7" fmla="*/ 0 h 1199"/>
                <a:gd name="T8" fmla="*/ 4560 w 4562"/>
                <a:gd name="T9" fmla="*/ 932 h 1199"/>
                <a:gd name="T10" fmla="*/ 4560 w 4562"/>
                <a:gd name="T11" fmla="*/ 932 h 119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562" h="1199">
                  <a:moveTo>
                    <a:pt x="4560" y="932"/>
                  </a:moveTo>
                  <a:lnTo>
                    <a:pt x="0" y="1199"/>
                  </a:lnTo>
                  <a:lnTo>
                    <a:pt x="0" y="0"/>
                  </a:lnTo>
                  <a:lnTo>
                    <a:pt x="4562" y="0"/>
                  </a:lnTo>
                  <a:lnTo>
                    <a:pt x="4560" y="93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560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5B106E36-FD25-4E2D-B0AA-010F637433A0}" type="datetimeFigureOut">
              <a:rPr lang="ru-RU" smtClean="0"/>
              <a:pPr/>
              <a:t>25.09.2016</a:t>
            </a:fld>
            <a:endParaRPr lang="ru-RU"/>
          </a:p>
        </p:txBody>
      </p:sp>
      <p:sp>
        <p:nvSpPr>
          <p:cNvPr id="25608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25609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Теория литературы</a:t>
            </a:r>
          </a:p>
          <a:p>
            <a:r>
              <a:rPr lang="ru-RU" b="1" dirty="0" smtClean="0">
                <a:solidFill>
                  <a:srgbClr val="0070C0"/>
                </a:solidFill>
              </a:rPr>
              <a:t>8 класс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 sz="quarter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Классицизм </a:t>
            </a:r>
            <a:br>
              <a:rPr lang="ru-RU" b="1" i="1" dirty="0" smtClean="0"/>
            </a:br>
            <a:r>
              <a:rPr lang="ru-RU" b="1" i="1" dirty="0" smtClean="0"/>
              <a:t>как литературное направление</a:t>
            </a:r>
            <a:endParaRPr lang="ru-RU" b="1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400" baseline="-25000" dirty="0" smtClean="0"/>
              <a:t>подчинение сюжета и композиции правилам «трех единств»:</a:t>
            </a:r>
          </a:p>
          <a:p>
            <a:pPr>
              <a:buFont typeface="Wingdings" pitchFamily="2" charset="2"/>
              <a:buChar char="§"/>
            </a:pPr>
            <a:r>
              <a:rPr lang="ru-RU" sz="4400" b="1" baseline="-25000" dirty="0" smtClean="0">
                <a:solidFill>
                  <a:srgbClr val="C00000"/>
                </a:solidFill>
              </a:rPr>
              <a:t>времени,</a:t>
            </a:r>
            <a:endParaRPr lang="ru-RU" sz="4400" baseline="-25000" dirty="0" smtClean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ru-RU" sz="4400" b="1" baseline="-25000" dirty="0" smtClean="0">
                <a:solidFill>
                  <a:srgbClr val="C00000"/>
                </a:solidFill>
              </a:rPr>
              <a:t>места</a:t>
            </a:r>
            <a:r>
              <a:rPr lang="ru-RU" sz="4400" baseline="-25000" dirty="0" smtClean="0">
                <a:solidFill>
                  <a:srgbClr val="C00000"/>
                </a:solidFill>
              </a:rPr>
              <a:t>,</a:t>
            </a:r>
          </a:p>
          <a:p>
            <a:pPr>
              <a:buFont typeface="Wingdings" pitchFamily="2" charset="2"/>
              <a:buChar char="§"/>
            </a:pPr>
            <a:r>
              <a:rPr lang="ru-RU" sz="4400" b="1" baseline="-25000" dirty="0" smtClean="0">
                <a:solidFill>
                  <a:srgbClr val="C00000"/>
                </a:solidFill>
              </a:rPr>
              <a:t>действия </a:t>
            </a:r>
          </a:p>
          <a:p>
            <a:pPr>
              <a:buFont typeface="Wingdings" pitchFamily="2" charset="2"/>
              <a:buChar char="§"/>
            </a:pPr>
            <a:r>
              <a:rPr lang="ru-RU" sz="4400" b="1" baseline="-25000" dirty="0" smtClean="0"/>
              <a:t>Все события происходят в</a:t>
            </a:r>
            <a:r>
              <a:rPr lang="ru-RU" sz="4400" b="1" dirty="0" smtClean="0"/>
              <a:t> </a:t>
            </a:r>
            <a:r>
              <a:rPr lang="ru-RU" sz="4400" b="1" baseline="-25000" dirty="0" smtClean="0"/>
              <a:t>24 часа, в одном месте и вокруг одной сюжетной</a:t>
            </a:r>
            <a:r>
              <a:rPr lang="ru-RU" sz="4400" b="1" dirty="0" smtClean="0"/>
              <a:t> </a:t>
            </a:r>
            <a:r>
              <a:rPr lang="ru-RU" sz="4400" b="1" baseline="-25000" dirty="0" smtClean="0"/>
              <a:t>линии.</a:t>
            </a:r>
            <a:endParaRPr lang="ru-RU" sz="4400" b="1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0"/>
            <a:ext cx="8064895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000" b="1" cap="none" spc="0" baseline="-25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Правило «трех единств»:</a:t>
            </a:r>
            <a:endParaRPr lang="ru-RU" sz="6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effectLst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916832"/>
            <a:ext cx="6984776" cy="4941168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 smtClean="0"/>
              <a:t>Западноевропейская литература: </a:t>
            </a:r>
            <a:endParaRPr lang="ru-RU" dirty="0" smtClean="0"/>
          </a:p>
          <a:p>
            <a:r>
              <a:rPr lang="ru-RU" dirty="0" smtClean="0"/>
              <a:t>П.</a:t>
            </a:r>
            <a:r>
              <a:rPr lang="ru-RU" b="1" dirty="0" smtClean="0"/>
              <a:t> </a:t>
            </a:r>
            <a:r>
              <a:rPr lang="ru-RU" dirty="0" smtClean="0"/>
              <a:t>Корнель (трагедии «Сид», «Гораций», «Цинна»), </a:t>
            </a:r>
          </a:p>
          <a:p>
            <a:r>
              <a:rPr lang="ru-RU" dirty="0" smtClean="0"/>
              <a:t>Ж. Расин (трагедии «Федра», «Митридат»), </a:t>
            </a:r>
          </a:p>
          <a:p>
            <a:r>
              <a:rPr lang="ru-RU" dirty="0" smtClean="0"/>
              <a:t>Вольтер (трагедии «Брут», «</a:t>
            </a:r>
            <a:r>
              <a:rPr lang="ru-RU" dirty="0" err="1" smtClean="0"/>
              <a:t>Танкред</a:t>
            </a:r>
            <a:r>
              <a:rPr lang="ru-RU" dirty="0" smtClean="0"/>
              <a:t>»), </a:t>
            </a:r>
          </a:p>
          <a:p>
            <a:r>
              <a:rPr lang="ru-RU" dirty="0" smtClean="0"/>
              <a:t>Ж.Мольер (комедии «Тартюф», «Мещанин во дворянстве»), </a:t>
            </a:r>
          </a:p>
          <a:p>
            <a:r>
              <a:rPr lang="ru-RU" dirty="0" smtClean="0"/>
              <a:t>Н. </a:t>
            </a:r>
            <a:r>
              <a:rPr lang="ru-RU" dirty="0" err="1" smtClean="0"/>
              <a:t>Буало</a:t>
            </a:r>
            <a:r>
              <a:rPr lang="ru-RU" dirty="0" smtClean="0"/>
              <a:t> (трактат в стихах «Поэтическое искусство»), </a:t>
            </a:r>
          </a:p>
          <a:p>
            <a:r>
              <a:rPr lang="ru-RU" dirty="0" smtClean="0"/>
              <a:t>Ж. Лафонтен («Басни»).</a:t>
            </a:r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71600" y="188640"/>
            <a:ext cx="7560839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Представители </a:t>
            </a:r>
          </a:p>
          <a:p>
            <a:pPr algn="ctr"/>
            <a:r>
              <a:rPr lang="ru-RU" sz="4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классицизма </a:t>
            </a:r>
            <a:endParaRPr lang="ru-RU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0482" name="Picture 2" descr="http://im0-tub-ru.yandex.net/i?id=520d330404271e2e12926636644d59ca-18-144&amp;n=2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6336" y="188640"/>
            <a:ext cx="1047750" cy="123825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6673933" y="1484784"/>
            <a:ext cx="282641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/>
              <a:t>Вольтер </a:t>
            </a:r>
          </a:p>
          <a:p>
            <a:pPr algn="ctr"/>
            <a:r>
              <a:rPr lang="ru-RU" b="1" dirty="0" smtClean="0"/>
              <a:t>(Мари Франсуа </a:t>
            </a:r>
            <a:r>
              <a:rPr lang="ru-RU" b="1" dirty="0" err="1" smtClean="0"/>
              <a:t>Аруэ</a:t>
            </a:r>
            <a:r>
              <a:rPr lang="ru-RU" b="1" dirty="0" smtClean="0"/>
              <a:t>) </a:t>
            </a:r>
          </a:p>
          <a:p>
            <a:pPr algn="ctr"/>
            <a:r>
              <a:rPr lang="ru-RU" b="1" dirty="0" smtClean="0"/>
              <a:t>(1694-1778)</a:t>
            </a:r>
            <a:endParaRPr lang="ru-RU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95029" y="1268760"/>
            <a:ext cx="20585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/>
              <a:t>Пьер КОРНЕЛЬ </a:t>
            </a:r>
          </a:p>
          <a:p>
            <a:pPr algn="ctr"/>
            <a:r>
              <a:rPr lang="ru-RU" b="1" dirty="0" smtClean="0"/>
              <a:t>(</a:t>
            </a:r>
            <a:r>
              <a:rPr lang="en-US" b="1" dirty="0" smtClean="0"/>
              <a:t>1606—1684)</a:t>
            </a:r>
            <a:endParaRPr lang="ru-RU" b="1" dirty="0"/>
          </a:p>
        </p:txBody>
      </p:sp>
      <p:pic>
        <p:nvPicPr>
          <p:cNvPr id="20484" name="Picture 4" descr="Horace Corneill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1" y="0"/>
            <a:ext cx="1262416" cy="1268760"/>
          </a:xfrm>
          <a:prstGeom prst="rect">
            <a:avLst/>
          </a:prstGeom>
          <a:noFill/>
        </p:spPr>
      </p:pic>
      <p:pic>
        <p:nvPicPr>
          <p:cNvPr id="20486" name="Picture 6" descr="http://im0-tub-ru.yandex.net/i?id=861ec49d18b1d89e528ab15a98f23a1d-88-144&amp;n=2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68344" y="4581128"/>
            <a:ext cx="981075" cy="123825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6617475" y="5805264"/>
            <a:ext cx="283122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/>
              <a:t>Мольер</a:t>
            </a:r>
          </a:p>
          <a:p>
            <a:pPr algn="ctr"/>
            <a:r>
              <a:rPr lang="ru-RU" b="1" dirty="0" smtClean="0"/>
              <a:t>(Жан Батист </a:t>
            </a:r>
            <a:r>
              <a:rPr lang="ru-RU" b="1" dirty="0" err="1" smtClean="0"/>
              <a:t>Поклен</a:t>
            </a:r>
            <a:r>
              <a:rPr lang="ru-RU" b="1" dirty="0" smtClean="0"/>
              <a:t>) </a:t>
            </a:r>
          </a:p>
          <a:p>
            <a:pPr algn="ctr"/>
            <a:r>
              <a:rPr lang="ru-RU" b="1" dirty="0" smtClean="0"/>
              <a:t>(1622-1673)</a:t>
            </a:r>
            <a:endParaRPr lang="ru-RU" b="1" dirty="0"/>
          </a:p>
        </p:txBody>
      </p:sp>
      <p:pic>
        <p:nvPicPr>
          <p:cNvPr id="20488" name="Picture 8" descr="http://im0-tub-ru.yandex.net/i?id=4c245a4ba7300d586ee2fc70c39e6197-103-144&amp;n=2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68344" y="2420888"/>
            <a:ext cx="1019175" cy="1238250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6750172" y="3789040"/>
            <a:ext cx="26035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/>
              <a:t>ЖАН де ЛАФОНТЕН </a:t>
            </a:r>
          </a:p>
          <a:p>
            <a:pPr algn="ctr"/>
            <a:r>
              <a:rPr lang="ru-RU" b="1" dirty="0" smtClean="0"/>
              <a:t>(1621-1695)</a:t>
            </a:r>
            <a:endParaRPr lang="ru-RU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860848"/>
            <a:ext cx="7560840" cy="4997152"/>
          </a:xfrm>
        </p:spPr>
        <p:txBody>
          <a:bodyPr>
            <a:normAutofit fontScale="77500" lnSpcReduction="20000"/>
          </a:bodyPr>
          <a:lstStyle/>
          <a:p>
            <a:r>
              <a:rPr lang="ru-RU" sz="3800" b="1" dirty="0" smtClean="0"/>
              <a:t>Русская литература:</a:t>
            </a:r>
            <a:endParaRPr lang="ru-RU" sz="3800" dirty="0" smtClean="0"/>
          </a:p>
          <a:p>
            <a:pPr lvl="0"/>
            <a:r>
              <a:rPr lang="ru-RU" sz="3800" dirty="0" smtClean="0"/>
              <a:t>М. Ломоносов (стихотворение «Разговор с Анакреонтом», «Ода на день восшествия на престол императрицы </a:t>
            </a:r>
            <a:r>
              <a:rPr lang="ru-RU" sz="3800" dirty="0" err="1" smtClean="0"/>
              <a:t>Елисаветы</a:t>
            </a:r>
            <a:r>
              <a:rPr lang="ru-RU" sz="3800" dirty="0" smtClean="0"/>
              <a:t> Петровны, 1747 года»), </a:t>
            </a:r>
          </a:p>
          <a:p>
            <a:pPr lvl="0"/>
            <a:r>
              <a:rPr lang="ru-RU" sz="3800" dirty="0" smtClean="0"/>
              <a:t>Г. Державин (ода «</a:t>
            </a:r>
            <a:r>
              <a:rPr lang="ru-RU" sz="3800" dirty="0" err="1" smtClean="0"/>
              <a:t>Фелица</a:t>
            </a:r>
            <a:r>
              <a:rPr lang="ru-RU" sz="3800" dirty="0" smtClean="0"/>
              <a:t>»), </a:t>
            </a:r>
          </a:p>
          <a:p>
            <a:pPr lvl="0"/>
            <a:r>
              <a:rPr lang="ru-RU" sz="3800" dirty="0" smtClean="0"/>
              <a:t>А. Сумароков (трагедии «</a:t>
            </a:r>
            <a:r>
              <a:rPr lang="ru-RU" sz="3800" dirty="0" err="1" smtClean="0"/>
              <a:t>Хорев</a:t>
            </a:r>
            <a:r>
              <a:rPr lang="ru-RU" sz="3800" dirty="0" smtClean="0"/>
              <a:t>», «</a:t>
            </a:r>
            <a:r>
              <a:rPr lang="ru-RU" sz="3800" dirty="0" err="1" smtClean="0"/>
              <a:t>Синав</a:t>
            </a:r>
            <a:r>
              <a:rPr lang="ru-RU" sz="3800" dirty="0" smtClean="0"/>
              <a:t> и Трувор»), </a:t>
            </a:r>
          </a:p>
          <a:p>
            <a:pPr lvl="0"/>
            <a:r>
              <a:rPr lang="ru-RU" sz="3800" dirty="0" smtClean="0"/>
              <a:t>Я.Б. Княжнин (трагедии «</a:t>
            </a:r>
            <a:r>
              <a:rPr lang="ru-RU" sz="3800" dirty="0" err="1" smtClean="0"/>
              <a:t>Дидона</a:t>
            </a:r>
            <a:r>
              <a:rPr lang="ru-RU" sz="3800" dirty="0" smtClean="0"/>
              <a:t>»,«</a:t>
            </a:r>
            <a:r>
              <a:rPr lang="ru-RU" sz="3800" dirty="0" err="1" smtClean="0"/>
              <a:t>Росслав</a:t>
            </a:r>
            <a:r>
              <a:rPr lang="ru-RU" sz="3800" dirty="0" smtClean="0"/>
              <a:t>»), </a:t>
            </a:r>
          </a:p>
          <a:p>
            <a:pPr lvl="0"/>
            <a:r>
              <a:rPr lang="ru-RU" sz="3800" dirty="0" smtClean="0"/>
              <a:t>Д. Фонвизин (комедии «Бригадир», «Недоросль»).</a:t>
            </a:r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71600" y="188640"/>
            <a:ext cx="7560839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Представители </a:t>
            </a:r>
          </a:p>
          <a:p>
            <a:pPr algn="ctr"/>
            <a:r>
              <a:rPr lang="ru-RU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классицизма 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2530" name="Picture 2" descr="http://im0-tub-ru.yandex.net/i?id=dbf12054b31b38e050f2e4dd6f11eed2-91-144&amp;n=2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0"/>
            <a:ext cx="1238250" cy="123825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-116602" y="1268760"/>
            <a:ext cx="31774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b="1" dirty="0" smtClean="0"/>
              <a:t>Яков Борисович КНЯЖНИН </a:t>
            </a:r>
          </a:p>
          <a:p>
            <a:pPr algn="ctr"/>
            <a:r>
              <a:rPr lang="ru-RU" sz="1600" b="1" dirty="0" smtClean="0"/>
              <a:t>(1740 —1791)</a:t>
            </a:r>
            <a:endParaRPr lang="ru-RU" sz="1600" b="1" dirty="0"/>
          </a:p>
        </p:txBody>
      </p:sp>
      <p:pic>
        <p:nvPicPr>
          <p:cNvPr id="22532" name="Picture 4" descr="http://im0-tub-ru.yandex.net/i?id=a6a267235dd0d640f3f7be3b0884412d-93-144&amp;n=2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328" y="188640"/>
            <a:ext cx="990600" cy="1238250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6866774" y="1412776"/>
            <a:ext cx="23487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b="1" dirty="0" smtClean="0"/>
              <a:t>М</a:t>
            </a:r>
            <a:r>
              <a:rPr lang="ru-RU" b="1" dirty="0" smtClean="0"/>
              <a:t>.</a:t>
            </a:r>
            <a:r>
              <a:rPr lang="vi-VN" b="1" dirty="0" smtClean="0"/>
              <a:t>В</a:t>
            </a:r>
            <a:r>
              <a:rPr lang="ru-RU" b="1" dirty="0" smtClean="0"/>
              <a:t>.</a:t>
            </a:r>
            <a:r>
              <a:rPr lang="vi-VN" b="1" dirty="0" smtClean="0"/>
              <a:t>ЛОМОНО́СОВ </a:t>
            </a:r>
            <a:endParaRPr lang="ru-RU" b="1" dirty="0" smtClean="0"/>
          </a:p>
          <a:p>
            <a:r>
              <a:rPr lang="vi-VN" b="1" dirty="0" smtClean="0"/>
              <a:t>(1711—</a:t>
            </a:r>
            <a:r>
              <a:rPr lang="ru-RU" b="1" dirty="0" smtClean="0"/>
              <a:t> 17</a:t>
            </a:r>
            <a:r>
              <a:rPr lang="vi-VN" b="1" dirty="0" smtClean="0"/>
              <a:t>65)</a:t>
            </a:r>
            <a:endParaRPr lang="ru-RU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6431302" y="3429000"/>
            <a:ext cx="27687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vi-VN" b="1" dirty="0" smtClean="0"/>
              <a:t>Александр Петрович </a:t>
            </a:r>
            <a:endParaRPr lang="ru-RU" b="1" dirty="0" smtClean="0"/>
          </a:p>
          <a:p>
            <a:pPr algn="ctr"/>
            <a:r>
              <a:rPr lang="vi-VN" b="1" dirty="0" smtClean="0"/>
              <a:t>Сумаро́ков </a:t>
            </a:r>
            <a:endParaRPr lang="ru-RU" b="1" dirty="0" smtClean="0"/>
          </a:p>
          <a:p>
            <a:pPr algn="ctr"/>
            <a:r>
              <a:rPr lang="vi-VN" b="1" dirty="0" smtClean="0"/>
              <a:t>(1717—1777)</a:t>
            </a:r>
            <a:endParaRPr lang="ru-RU" b="1" dirty="0"/>
          </a:p>
        </p:txBody>
      </p:sp>
      <p:pic>
        <p:nvPicPr>
          <p:cNvPr id="22534" name="Picture 6" descr="http://im0-tub-ru.yandex.net/i?id=43a170338e963e18d2f25337822a7cc0-78-144&amp;n=2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24328" y="2132856"/>
            <a:ext cx="1038225" cy="1238250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6765208" y="6021288"/>
            <a:ext cx="25587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/>
              <a:t>Гаврила Державин </a:t>
            </a:r>
          </a:p>
          <a:p>
            <a:pPr algn="ctr"/>
            <a:r>
              <a:rPr lang="ru-RU" b="1" dirty="0" smtClean="0"/>
              <a:t>(1743 - 1816)</a:t>
            </a:r>
            <a:endParaRPr lang="ru-RU" b="1" dirty="0"/>
          </a:p>
        </p:txBody>
      </p:sp>
      <p:pic>
        <p:nvPicPr>
          <p:cNvPr id="22536" name="Picture 8" descr="http://im0-tub-ru.yandex.net/i?id=870a5b2a72de45743e2c5be849e14dc8-50-144&amp;n=2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68344" y="4725144"/>
            <a:ext cx="895350" cy="12382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Денис Иванович Фонвизин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sz="half" idx="1"/>
          </p:nvPr>
        </p:nvSpPr>
        <p:spPr>
          <a:xfrm>
            <a:off x="4139952" y="1600200"/>
            <a:ext cx="4546848" cy="4997152"/>
          </a:xfrm>
        </p:spPr>
        <p:txBody>
          <a:bodyPr>
            <a:normAutofit/>
          </a:bodyPr>
          <a:lstStyle/>
          <a:p>
            <a:r>
              <a:rPr lang="ru-RU" sz="3200" dirty="0" smtClean="0"/>
              <a:t>(</a:t>
            </a:r>
            <a:r>
              <a:rPr lang="ru-RU" sz="3200" b="1" dirty="0" err="1" smtClean="0"/>
              <a:t>Фон</a:t>
            </a:r>
            <a:r>
              <a:rPr lang="ru-RU" sz="3200" dirty="0" err="1" smtClean="0"/>
              <a:t>-</a:t>
            </a:r>
            <a:r>
              <a:rPr lang="ru-RU" sz="3200" b="1" dirty="0" err="1" smtClean="0"/>
              <a:t>Визин</a:t>
            </a:r>
            <a:r>
              <a:rPr lang="ru-RU" sz="3200" dirty="0" smtClean="0"/>
              <a:t>, фон </a:t>
            </a:r>
            <a:r>
              <a:rPr lang="ru-RU" sz="3200" dirty="0" err="1" smtClean="0"/>
              <a:t>Ви́зен</a:t>
            </a:r>
            <a:r>
              <a:rPr lang="ru-RU" sz="3200" dirty="0" smtClean="0"/>
              <a:t>, 3 [14] апреля 1745, Москва — 1 [12] декабря 1792, Санкт-Петербург) — русский литератор екатерининской эпохи, создатель русской бытовой комедии.</a:t>
            </a:r>
            <a:endParaRPr lang="ru-RU" sz="3200" dirty="0"/>
          </a:p>
        </p:txBody>
      </p:sp>
      <p:pic>
        <p:nvPicPr>
          <p:cNvPr id="19458" name="Picture 2" descr="&amp;Dcy;&amp;iecy;&amp;ncy;&amp;icy;&amp;scy; &amp;Icy;&amp;vcy;&amp;acy;&amp;ncy;&amp;ocy;&amp;vcy;&amp;icy;&amp;chcy; &amp;Fcy;&amp;ocy;&amp;ncy;&amp;vcy;&amp;icy;&amp;zcy;&amp;icy;&amp;ncy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628800"/>
            <a:ext cx="3286125" cy="4762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013176"/>
            <a:ext cx="7772400" cy="755799"/>
          </a:xfrm>
        </p:spPr>
        <p:txBody>
          <a:bodyPr/>
          <a:lstStyle/>
          <a:p>
            <a:pPr algn="ctr"/>
            <a:r>
              <a:rPr lang="ru-RU" sz="3200" b="0" dirty="0" smtClean="0"/>
              <a:t>9 класс</a:t>
            </a:r>
            <a:endParaRPr lang="ru-RU" sz="3200" b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99592" y="2924944"/>
            <a:ext cx="7772400" cy="1500187"/>
          </a:xfrm>
        </p:spPr>
        <p:txBody>
          <a:bodyPr/>
          <a:lstStyle/>
          <a:p>
            <a:r>
              <a:rPr lang="ru-RU" sz="4800" dirty="0" smtClean="0">
                <a:effectLst/>
              </a:rPr>
              <a:t>РУССКИЙ КЛАССИЦИЗМ</a:t>
            </a:r>
            <a:endParaRPr lang="ru-RU" sz="4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658444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По ходу лекции заполните таблицу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1682922"/>
              </p:ext>
            </p:extLst>
          </p:nvPr>
        </p:nvGraphicFramePr>
        <p:xfrm>
          <a:off x="323528" y="2564904"/>
          <a:ext cx="8229600" cy="239268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Вопросы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Ответы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1. Где и когда сложился классицизм</a:t>
                      </a:r>
                      <a:r>
                        <a:rPr lang="ru-RU" dirty="0" smtClean="0"/>
                        <a:t>?  Черты</a:t>
                      </a:r>
                      <a:r>
                        <a:rPr lang="ru-RU" baseline="0" dirty="0" smtClean="0"/>
                        <a:t>   классицизма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2. </a:t>
                      </a:r>
                      <a:r>
                        <a:rPr lang="ru-RU" dirty="0" smtClean="0"/>
                        <a:t>Иерархия жанров</a:t>
                      </a:r>
                      <a:endParaRPr lang="ru-RU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3. Принципы русского классицизма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4. </a:t>
                      </a: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Основные отличия русского классицизма от европейского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5644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/>
              <a:t>Классицизм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7500" lnSpcReduction="20000"/>
          </a:bodyPr>
          <a:lstStyle/>
          <a:p>
            <a:r>
              <a:rPr lang="ru-RU" b="1" i="1" dirty="0"/>
              <a:t>Классицизм </a:t>
            </a:r>
            <a:r>
              <a:rPr lang="ru-RU" dirty="0"/>
              <a:t>— европейское культурно-эстетическое направление и стиль  XVII — начала XIX в. в литературе и искусстве, которые ориентировались на античное (древнегреческое и древнеримское) искусство, на античную литературу и мифологию как на художественный образец.</a:t>
            </a:r>
          </a:p>
          <a:p>
            <a:r>
              <a:rPr lang="ru-RU" dirty="0"/>
              <a:t>Как литературное направление классицизм начал складываться в  эпоху Возрождения в Италии, однако как целостная художественная система сформировался во Франции в XVII </a:t>
            </a:r>
            <a:r>
              <a:rPr lang="ru-RU" dirty="0" smtClean="0"/>
              <a:t>веке.  </a:t>
            </a:r>
          </a:p>
          <a:p>
            <a:r>
              <a:rPr lang="ru-RU" dirty="0" smtClean="0"/>
              <a:t>Высшая </a:t>
            </a:r>
            <a:r>
              <a:rPr lang="ru-RU" dirty="0"/>
              <a:t>точка его развития при­шлась на конец XVIII века — время царствования Людовика XIV. </a:t>
            </a:r>
            <a:endParaRPr lang="ru-RU" dirty="0" smtClean="0"/>
          </a:p>
          <a:p>
            <a:r>
              <a:rPr lang="ru-RU" dirty="0" smtClean="0"/>
              <a:t>Получил  </a:t>
            </a:r>
            <a:r>
              <a:rPr lang="ru-RU" dirty="0"/>
              <a:t>распространение в Европе.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80124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ru-RU" dirty="0"/>
              <a:t>Отличительные черты классицизма</a:t>
            </a:r>
            <a:r>
              <a:rPr lang="ru-RU" dirty="0" smtClean="0"/>
              <a:t>: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  <a:defRPr/>
            </a:pPr>
            <a:r>
              <a:rPr lang="ru-RU" sz="3000" dirty="0" smtClean="0"/>
              <a:t>    1) </a:t>
            </a:r>
            <a:r>
              <a:rPr lang="ru-RU" sz="3000" b="1" dirty="0" smtClean="0">
                <a:solidFill>
                  <a:srgbClr val="C00000"/>
                </a:solidFill>
              </a:rPr>
              <a:t>правило «трех единств»: </a:t>
            </a:r>
            <a:r>
              <a:rPr lang="ru-RU" sz="3000" dirty="0" smtClean="0"/>
              <a:t>единство действия, единство времени, единство места;</a:t>
            </a:r>
          </a:p>
          <a:p>
            <a:pPr marL="0" indent="0">
              <a:buNone/>
              <a:defRPr/>
            </a:pPr>
            <a:r>
              <a:rPr lang="ru-RU" sz="3000" dirty="0" smtClean="0"/>
              <a:t>    2) </a:t>
            </a:r>
            <a:r>
              <a:rPr lang="ru-RU" sz="3000" b="1" dirty="0" smtClean="0">
                <a:solidFill>
                  <a:srgbClr val="C00000"/>
                </a:solidFill>
              </a:rPr>
              <a:t>деление на </a:t>
            </a:r>
            <a:r>
              <a:rPr lang="ru-RU" sz="3000" b="1" dirty="0">
                <a:solidFill>
                  <a:srgbClr val="C00000"/>
                </a:solidFill>
              </a:rPr>
              <a:t>«</a:t>
            </a:r>
            <a:r>
              <a:rPr lang="ru-RU" sz="3000" b="1" dirty="0" smtClean="0">
                <a:solidFill>
                  <a:srgbClr val="C00000"/>
                </a:solidFill>
              </a:rPr>
              <a:t>высокие»</a:t>
            </a:r>
            <a:r>
              <a:rPr lang="ru-RU" sz="3000" b="1" dirty="0">
                <a:solidFill>
                  <a:srgbClr val="C00000"/>
                </a:solidFill>
              </a:rPr>
              <a:t> и «</a:t>
            </a:r>
            <a:r>
              <a:rPr lang="ru-RU" sz="3000" b="1" dirty="0" smtClean="0">
                <a:solidFill>
                  <a:srgbClr val="C00000"/>
                </a:solidFill>
              </a:rPr>
              <a:t>низкие» жанры: </a:t>
            </a:r>
            <a:r>
              <a:rPr lang="ru-RU" sz="3000" dirty="0" smtClean="0"/>
              <a:t>«высокий»(</a:t>
            </a:r>
            <a:r>
              <a:rPr lang="ru-RU" sz="3000" i="1" dirty="0" smtClean="0"/>
              <a:t>трагедия, ода</a:t>
            </a:r>
            <a:r>
              <a:rPr lang="ru-RU" sz="3000" dirty="0" smtClean="0"/>
              <a:t>) и «низкий» (</a:t>
            </a:r>
            <a:r>
              <a:rPr lang="ru-RU" sz="3000" i="1" dirty="0" smtClean="0"/>
              <a:t>комедия, басня</a:t>
            </a:r>
            <a:r>
              <a:rPr lang="ru-RU" sz="3000" dirty="0" smtClean="0"/>
              <a:t>);</a:t>
            </a:r>
          </a:p>
          <a:p>
            <a:pPr marL="0" indent="0">
              <a:buNone/>
              <a:defRPr/>
            </a:pPr>
            <a:r>
              <a:rPr lang="ru-RU" sz="3000" dirty="0" smtClean="0"/>
              <a:t>    3) </a:t>
            </a:r>
            <a:r>
              <a:rPr lang="ru-RU" sz="3000" b="1" dirty="0" smtClean="0">
                <a:solidFill>
                  <a:srgbClr val="C00000"/>
                </a:solidFill>
              </a:rPr>
              <a:t>противопоставление долга чувству, </a:t>
            </a:r>
            <a:r>
              <a:rPr lang="ru-RU" sz="3000" dirty="0" smtClean="0"/>
              <a:t>требование жертвовать личными интересами ради общественного блага.</a:t>
            </a:r>
          </a:p>
        </p:txBody>
      </p:sp>
    </p:spTree>
    <p:extLst>
      <p:ext uri="{BB962C8B-B14F-4D97-AF65-F5344CB8AC3E}">
        <p14:creationId xmlns:p14="http://schemas.microsoft.com/office/powerpoint/2010/main" val="2205309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1297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/>
              <a:t>Писатели клас­сицизма считали, что произведение искусства нужно создавать по определён­ным правилам, обязательным для всех. Считалось, например, невозможным смешивать высокие и низкие жанры. Поэтому литературные жанры строго </a:t>
            </a:r>
            <a:r>
              <a:rPr lang="ru-RU" dirty="0" smtClean="0"/>
              <a:t> </a:t>
            </a:r>
          </a:p>
          <a:p>
            <a:pPr marL="0" indent="0">
              <a:buNone/>
            </a:pPr>
            <a:r>
              <a:rPr lang="ru-RU" dirty="0" smtClean="0"/>
              <a:t>раз­граничивали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1155616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7" name="Rectangle 19"/>
          <p:cNvSpPr>
            <a:spLocks noChangeArrowheads="1"/>
          </p:cNvSpPr>
          <p:nvPr/>
        </p:nvSpPr>
        <p:spPr bwMode="auto">
          <a:xfrm>
            <a:off x="2411760" y="116632"/>
            <a:ext cx="4140200" cy="914400"/>
          </a:xfrm>
          <a:prstGeom prst="round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КЛАССИЦИЗМ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66" name="AutoShape 18"/>
          <p:cNvSpPr>
            <a:spLocks noChangeShapeType="1"/>
          </p:cNvSpPr>
          <p:nvPr/>
        </p:nvSpPr>
        <p:spPr bwMode="auto">
          <a:xfrm flipH="1">
            <a:off x="1802903" y="3486844"/>
            <a:ext cx="476251" cy="460375"/>
          </a:xfrm>
          <a:prstGeom prst="straightConnector1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65" name="AutoShape 17"/>
          <p:cNvSpPr>
            <a:spLocks noChangeArrowheads="1"/>
          </p:cNvSpPr>
          <p:nvPr/>
        </p:nvSpPr>
        <p:spPr bwMode="auto">
          <a:xfrm>
            <a:off x="7606442" y="4642544"/>
            <a:ext cx="1162050" cy="570331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сатира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sp>
        <p:nvSpPr>
          <p:cNvPr id="2064" name="AutoShape 16"/>
          <p:cNvSpPr>
            <a:spLocks noChangeArrowheads="1"/>
          </p:cNvSpPr>
          <p:nvPr/>
        </p:nvSpPr>
        <p:spPr bwMode="auto">
          <a:xfrm>
            <a:off x="2250083" y="3984524"/>
            <a:ext cx="1184275" cy="620713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поэма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</a:endParaRPr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1475656" y="1700808"/>
            <a:ext cx="6336704" cy="64737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Строгое деление жанров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62" name="AutoShape 14"/>
          <p:cNvSpPr>
            <a:spLocks noChangeShapeType="1"/>
          </p:cNvSpPr>
          <p:nvPr/>
        </p:nvSpPr>
        <p:spPr bwMode="auto">
          <a:xfrm>
            <a:off x="2995712" y="3644425"/>
            <a:ext cx="0" cy="342900"/>
          </a:xfrm>
          <a:prstGeom prst="straightConnector1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61" name="AutoShape 13"/>
          <p:cNvSpPr>
            <a:spLocks noChangeShapeType="1"/>
          </p:cNvSpPr>
          <p:nvPr/>
        </p:nvSpPr>
        <p:spPr bwMode="auto">
          <a:xfrm>
            <a:off x="3608214" y="3561875"/>
            <a:ext cx="365125" cy="425450"/>
          </a:xfrm>
          <a:prstGeom prst="straightConnector1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60" name="AutoShape 12"/>
          <p:cNvSpPr>
            <a:spLocks noChangeShapeType="1"/>
          </p:cNvSpPr>
          <p:nvPr/>
        </p:nvSpPr>
        <p:spPr bwMode="auto">
          <a:xfrm flipH="1">
            <a:off x="5510995" y="3815875"/>
            <a:ext cx="519113" cy="817563"/>
          </a:xfrm>
          <a:prstGeom prst="straightConnector1">
            <a:avLst/>
          </a:prstGeom>
          <a:noFill/>
          <a:ln w="38100">
            <a:solidFill>
              <a:schemeClr val="accent3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9" name="AutoShape 11"/>
          <p:cNvSpPr>
            <a:spLocks noChangeShapeType="1"/>
          </p:cNvSpPr>
          <p:nvPr/>
        </p:nvSpPr>
        <p:spPr bwMode="auto">
          <a:xfrm>
            <a:off x="7342510" y="3861048"/>
            <a:ext cx="469850" cy="744189"/>
          </a:xfrm>
          <a:prstGeom prst="straightConnector1">
            <a:avLst/>
          </a:prstGeom>
          <a:noFill/>
          <a:ln w="38100">
            <a:solidFill>
              <a:schemeClr val="accent3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7" name="Oval 9"/>
          <p:cNvSpPr>
            <a:spLocks noChangeArrowheads="1"/>
          </p:cNvSpPr>
          <p:nvPr/>
        </p:nvSpPr>
        <p:spPr bwMode="auto">
          <a:xfrm>
            <a:off x="5508104" y="2990931"/>
            <a:ext cx="2482478" cy="91440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Низкие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latin typeface="Arial" pitchFamily="34" charset="0"/>
            </a:endParaRPr>
          </a:p>
        </p:txBody>
      </p:sp>
      <p:sp>
        <p:nvSpPr>
          <p:cNvPr id="2056" name="AutoShape 8"/>
          <p:cNvSpPr>
            <a:spLocks noChangeShapeType="1"/>
          </p:cNvSpPr>
          <p:nvPr/>
        </p:nvSpPr>
        <p:spPr bwMode="auto">
          <a:xfrm>
            <a:off x="2995712" y="2348185"/>
            <a:ext cx="0" cy="382588"/>
          </a:xfrm>
          <a:prstGeom prst="straightConnector1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6311042" y="4633438"/>
            <a:ext cx="1295400" cy="579437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басня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4855385" y="4629178"/>
            <a:ext cx="1433513" cy="5715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комедия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3538709" y="3996072"/>
            <a:ext cx="1250950" cy="52705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 smtClean="0">
                <a:latin typeface="Calibri" pitchFamily="34" charset="0"/>
                <a:cs typeface="Times New Roman" pitchFamily="18" charset="0"/>
              </a:rPr>
              <a:t>песня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605928" y="3925152"/>
            <a:ext cx="1435100" cy="936104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трагедия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ода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</a:endParaRPr>
          </a:p>
        </p:txBody>
      </p:sp>
      <p:sp>
        <p:nvSpPr>
          <p:cNvPr id="2050" name="Oval 2"/>
          <p:cNvSpPr>
            <a:spLocks noChangeArrowheads="1"/>
          </p:cNvSpPr>
          <p:nvPr/>
        </p:nvSpPr>
        <p:spPr bwMode="auto">
          <a:xfrm>
            <a:off x="2041029" y="2724752"/>
            <a:ext cx="2032000" cy="91440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6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Высокие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49" name="AutoShape 1"/>
          <p:cNvSpPr>
            <a:spLocks noChangeShapeType="1"/>
          </p:cNvSpPr>
          <p:nvPr/>
        </p:nvSpPr>
        <p:spPr bwMode="auto">
          <a:xfrm>
            <a:off x="6695047" y="3947219"/>
            <a:ext cx="0" cy="695325"/>
          </a:xfrm>
          <a:prstGeom prst="straightConnector1">
            <a:avLst/>
          </a:prstGeom>
          <a:noFill/>
          <a:ln w="38100">
            <a:solidFill>
              <a:schemeClr val="accent3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179512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79" name="Rectangle 31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81682" y="5454085"/>
            <a:ext cx="3994944" cy="92333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tx2"/>
                </a:solidFill>
              </a:rPr>
              <a:t>В поэзии </a:t>
            </a:r>
            <a:r>
              <a:rPr lang="ru-RU" b="1" dirty="0" smtClean="0">
                <a:solidFill>
                  <a:schemeClr val="tx2"/>
                </a:solidFill>
              </a:rPr>
              <a:t>- ода</a:t>
            </a:r>
            <a:r>
              <a:rPr lang="ru-RU" b="1" dirty="0">
                <a:solidFill>
                  <a:schemeClr val="tx2"/>
                </a:solidFill>
              </a:rPr>
              <a:t>, </a:t>
            </a:r>
            <a:endParaRPr lang="ru-RU" b="1" dirty="0" smtClean="0">
              <a:solidFill>
                <a:schemeClr val="tx2"/>
              </a:solidFill>
            </a:endParaRPr>
          </a:p>
          <a:p>
            <a:r>
              <a:rPr lang="ru-RU" b="1" dirty="0" smtClean="0">
                <a:solidFill>
                  <a:schemeClr val="tx2"/>
                </a:solidFill>
              </a:rPr>
              <a:t>в </a:t>
            </a:r>
            <a:r>
              <a:rPr lang="ru-RU" b="1" dirty="0">
                <a:solidFill>
                  <a:schemeClr val="tx2"/>
                </a:solidFill>
              </a:rPr>
              <a:t>прозе — торжественная речь, </a:t>
            </a:r>
            <a:endParaRPr lang="ru-RU" b="1" dirty="0" smtClean="0">
              <a:solidFill>
                <a:schemeClr val="tx2"/>
              </a:solidFill>
            </a:endParaRPr>
          </a:p>
          <a:p>
            <a:r>
              <a:rPr lang="ru-RU" b="1" dirty="0" smtClean="0">
                <a:solidFill>
                  <a:schemeClr val="tx2"/>
                </a:solidFill>
              </a:rPr>
              <a:t>в </a:t>
            </a:r>
            <a:r>
              <a:rPr lang="ru-RU" b="1" dirty="0">
                <a:solidFill>
                  <a:schemeClr val="tx2"/>
                </a:solidFill>
              </a:rPr>
              <a:t>драматургии — трагедия.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81682" y="5011577"/>
            <a:ext cx="3994944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Самые  высокие жанры </a:t>
            </a:r>
            <a:endParaRPr lang="ru-RU" sz="2400" dirty="0">
              <a:solidFill>
                <a:srgbClr val="C00000"/>
              </a:solidFill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6762602" y="2348185"/>
            <a:ext cx="0" cy="684771"/>
          </a:xfrm>
          <a:prstGeom prst="straightConnector1">
            <a:avLst/>
          </a:prstGeom>
          <a:ln w="381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4481860" y="1046280"/>
            <a:ext cx="0" cy="654528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4574868" y="5190725"/>
            <a:ext cx="4389620" cy="156966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400" b="1" dirty="0"/>
              <a:t>Комическое могло </a:t>
            </a:r>
            <a:r>
              <a:rPr lang="ru-RU" sz="2400" b="1" dirty="0" smtClean="0"/>
              <a:t>проявиться </a:t>
            </a:r>
            <a:r>
              <a:rPr lang="ru-RU" sz="2400" b="1" dirty="0"/>
              <a:t>только в «низких» жанрах: басне, эпиграмме, </a:t>
            </a:r>
            <a:r>
              <a:rPr lang="ru-RU" sz="2400" b="1" dirty="0" smtClean="0"/>
              <a:t>комедии.</a:t>
            </a:r>
          </a:p>
        </p:txBody>
      </p:sp>
    </p:spTree>
    <p:extLst>
      <p:ext uri="{BB962C8B-B14F-4D97-AF65-F5344CB8AC3E}">
        <p14:creationId xmlns:p14="http://schemas.microsoft.com/office/powerpoint/2010/main" val="1136819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3039" y="1412776"/>
            <a:ext cx="5328592" cy="4997152"/>
          </a:xfrm>
        </p:spPr>
        <p:txBody>
          <a:bodyPr>
            <a:noAutofit/>
          </a:bodyPr>
          <a:lstStyle/>
          <a:p>
            <a:r>
              <a:rPr lang="ru-RU" b="1" dirty="0" smtClean="0"/>
              <a:t>Это художественный метод в искусстве, от лат. </a:t>
            </a:r>
            <a:r>
              <a:rPr lang="ru-RU" b="1" dirty="0" smtClean="0">
                <a:solidFill>
                  <a:srgbClr val="C00000"/>
                </a:solidFill>
              </a:rPr>
              <a:t>"</a:t>
            </a:r>
            <a:r>
              <a:rPr lang="ru-RU" b="1" dirty="0" err="1" smtClean="0">
                <a:solidFill>
                  <a:srgbClr val="C00000"/>
                </a:solidFill>
              </a:rPr>
              <a:t>classicus</a:t>
            </a:r>
            <a:r>
              <a:rPr lang="ru-RU" b="1" dirty="0" smtClean="0">
                <a:solidFill>
                  <a:srgbClr val="C00000"/>
                </a:solidFill>
              </a:rPr>
              <a:t>" </a:t>
            </a:r>
            <a:r>
              <a:rPr lang="ru-RU" b="1" dirty="0" smtClean="0"/>
              <a:t>- образцовый. </a:t>
            </a:r>
          </a:p>
          <a:p>
            <a:r>
              <a:rPr lang="ru-RU" b="1" dirty="0" smtClean="0"/>
              <a:t>Возник </a:t>
            </a:r>
            <a:r>
              <a:rPr lang="ru-RU" b="1" dirty="0" smtClean="0">
                <a:solidFill>
                  <a:srgbClr val="C00000"/>
                </a:solidFill>
              </a:rPr>
              <a:t>во Франции </a:t>
            </a:r>
            <a:r>
              <a:rPr lang="ru-RU" b="1" dirty="0" smtClean="0"/>
              <a:t>в </a:t>
            </a:r>
            <a:r>
              <a:rPr lang="en-US" b="1" dirty="0" smtClean="0"/>
              <a:t>XVII </a:t>
            </a:r>
            <a:r>
              <a:rPr lang="ru-RU" b="1" dirty="0" smtClean="0"/>
              <a:t>веке. </a:t>
            </a:r>
          </a:p>
          <a:p>
            <a:r>
              <a:rPr lang="ru-RU" b="1" dirty="0" smtClean="0"/>
              <a:t>Теоретик классицизма</a:t>
            </a:r>
            <a:r>
              <a:rPr lang="ru-RU" dirty="0" smtClean="0"/>
              <a:t> - </a:t>
            </a:r>
            <a:r>
              <a:rPr lang="ru-RU" b="1" dirty="0" smtClean="0">
                <a:solidFill>
                  <a:srgbClr val="C00000"/>
                </a:solidFill>
              </a:rPr>
              <a:t>Никола </a:t>
            </a:r>
            <a:r>
              <a:rPr lang="ru-RU" b="1" dirty="0" err="1" smtClean="0">
                <a:solidFill>
                  <a:srgbClr val="C00000"/>
                </a:solidFill>
              </a:rPr>
              <a:t>Буало</a:t>
            </a:r>
            <a:r>
              <a:rPr lang="ru-RU" b="1" dirty="0" smtClean="0">
                <a:solidFill>
                  <a:srgbClr val="C00000"/>
                </a:solidFill>
              </a:rPr>
              <a:t>.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91680" y="332656"/>
            <a:ext cx="475259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Классицизм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 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16386" name="Picture 2" descr="https://upload.wikimedia.org/wikipedia/commons/thumb/8/8b/Nicolas_Boileau.jpg/200px-Nicolas_Boilea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1556792"/>
            <a:ext cx="2443127" cy="2736304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5401631" y="4437112"/>
            <a:ext cx="363272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vi-VN" sz="2400" b="1" dirty="0" smtClean="0"/>
              <a:t>Никола́ Буало́-</a:t>
            </a:r>
            <a:r>
              <a:rPr lang="ru-RU" sz="2400" b="1" dirty="0" smtClean="0"/>
              <a:t> </a:t>
            </a:r>
            <a:r>
              <a:rPr lang="vi-VN" sz="2400" b="1" dirty="0" smtClean="0"/>
              <a:t>Депрео́</a:t>
            </a:r>
            <a:endParaRPr lang="ru-RU" sz="2400" b="1" dirty="0" smtClean="0"/>
          </a:p>
          <a:p>
            <a:pPr algn="ctr"/>
            <a:r>
              <a:rPr lang="ru-RU" b="1" dirty="0" smtClean="0"/>
              <a:t>(1636 - 1711) 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8905375"/>
              </p:ext>
            </p:extLst>
          </p:nvPr>
        </p:nvGraphicFramePr>
        <p:xfrm>
          <a:off x="467544" y="2132856"/>
          <a:ext cx="8230476" cy="34601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26507"/>
                <a:gridCol w="3403969"/>
              </a:tblGrid>
              <a:tr h="290236">
                <a:tc>
                  <a:txBody>
                    <a:bodyPr/>
                    <a:lstStyle/>
                    <a:p>
                      <a:pPr indent="-1270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spc="0" dirty="0">
                          <a:effectLst/>
                        </a:rPr>
                        <a:t>Высокие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98" marR="6598" marT="0" marB="0"/>
                </a:tc>
                <a:tc>
                  <a:txBody>
                    <a:bodyPr/>
                    <a:lstStyle/>
                    <a:p>
                      <a:pPr indent="-1270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spc="0">
                          <a:effectLst/>
                        </a:rPr>
                        <a:t>Низкие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98" marR="6598" marT="0" marB="0"/>
                </a:tc>
              </a:tr>
              <a:tr h="3024677">
                <a:tc>
                  <a:txBody>
                    <a:bodyPr/>
                    <a:lstStyle/>
                    <a:p>
                      <a:pPr marL="63500" indent="-1270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spc="0" dirty="0">
                          <a:effectLst/>
                        </a:rPr>
                        <a:t>В них осваивается общественная жизнь, история, действуют герои, полководцы, монархи. Также присутствуют мифологические и библейские сю­жеты. Время классицизма — время просвещённо­го абсолютизма: очень важна идея служения го­сударству, гражданского долга. Обычно писались александрийским стихом, в них не допускалось использование разговорных оборотов, а конкрет­ные названия часто заменялись родовыми (напри­мер, вместо волк — зверь). Трагедия, эпопея, ода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98" marR="6598" marT="0" marB="0" anchor="b"/>
                </a:tc>
                <a:tc>
                  <a:txBody>
                    <a:bodyPr/>
                    <a:lstStyle/>
                    <a:p>
                      <a:pPr marL="38100" indent="-1270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spc="0" dirty="0">
                          <a:effectLst/>
                        </a:rPr>
                        <a:t>В них осваивалась повседневная жизнь обычных людей. Допу­скалось использование прозы или разностопных стихов, бытовых де­талей, разговорного стиля речи. Французские классицисты: драма­турги Корнель, Расин, Мольер, бас­нописец Лафонтен, автор трактата «Поэтическое искусство» </a:t>
                      </a:r>
                      <a:r>
                        <a:rPr lang="ru-RU" sz="1600" spc="0" dirty="0" err="1">
                          <a:effectLst/>
                        </a:rPr>
                        <a:t>Буало</a:t>
                      </a:r>
                      <a:r>
                        <a:rPr lang="ru-RU" sz="1600" spc="0" dirty="0">
                          <a:effectLst/>
                        </a:rPr>
                        <a:t>, Вольтер. Комедия, сатира, </a:t>
                      </a:r>
                      <a:r>
                        <a:rPr lang="ru-RU" sz="1600" spc="0" dirty="0" smtClean="0">
                          <a:effectLst/>
                        </a:rPr>
                        <a:t>басня</a:t>
                      </a:r>
                    </a:p>
                    <a:p>
                      <a:pPr marL="38100" indent="-1270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98" marR="6598" marT="0" marB="0" anchor="b"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627784" y="344269"/>
            <a:ext cx="4532010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/>
              <a:t>Иерархия жанров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91042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Черты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Конфликты личности и общества, идеала и реальности, чувства и разума свидетельствуют о сложности искусства классицизма. </a:t>
            </a:r>
            <a:endParaRPr lang="ru-RU" dirty="0" smtClean="0"/>
          </a:p>
          <a:p>
            <a:r>
              <a:rPr lang="ru-RU" dirty="0" smtClean="0"/>
              <a:t>Художественным </a:t>
            </a:r>
            <a:r>
              <a:rPr lang="ru-RU" dirty="0"/>
              <a:t>формам классицизма свойственны строгая </a:t>
            </a:r>
            <a:r>
              <a:rPr lang="ru-RU" dirty="0" smtClean="0"/>
              <a:t> ор­ганизованность</a:t>
            </a:r>
            <a:r>
              <a:rPr lang="ru-RU" dirty="0"/>
              <a:t>, уравновешенность, ясность и гармоничность образов. 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5400583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5069160"/>
          </a:xfrm>
        </p:spPr>
        <p:txBody>
          <a:bodyPr>
            <a:normAutofit fontScale="55000" lnSpcReduction="20000"/>
          </a:bodyPr>
          <a:lstStyle/>
          <a:p>
            <a:r>
              <a:rPr lang="ru-RU" sz="3600" dirty="0"/>
              <a:t>У каждого жанра су­ществовали характерные для него темы, образы и, конечно, стиль. </a:t>
            </a:r>
            <a:endParaRPr lang="ru-RU" sz="3600" dirty="0" smtClean="0"/>
          </a:p>
          <a:p>
            <a:r>
              <a:rPr lang="ru-RU" sz="3600" dirty="0" smtClean="0"/>
              <a:t>Например</a:t>
            </a:r>
            <a:r>
              <a:rPr lang="ru-RU" sz="3600" dirty="0"/>
              <a:t>, в трагедии действующими лицами обычно выступали цари, князья, государ­ственные деятели. Лишь высокие героические чувства должны были здесь при­влекать читателей и зрителей. </a:t>
            </a:r>
            <a:endParaRPr lang="ru-RU" sz="3600" dirty="0" smtClean="0"/>
          </a:p>
          <a:p>
            <a:r>
              <a:rPr lang="ru-RU" sz="3600" dirty="0" smtClean="0"/>
              <a:t>Основное </a:t>
            </a:r>
            <a:r>
              <a:rPr lang="ru-RU" sz="3600" dirty="0"/>
              <a:t>содержание классицистической траге­дии — конфликт между долгом и страстью,  между общественным и личным. В драматическом произведении предписывалось соблюдать три единства: един­ство времени, места и действия. События пьесы должны были развертываться лишь в течение одних суток, в одном и том же месте. Главную интригу нельзя было осложнять другими, дополнительными. Разум провозглашался высшим началом в человеке. Страсть признавалась губительной, если она противоре­чит разуму. Герои в литературе классицизма чаще всего чётко разделялись на положительных и отрицательных. В характере каждого героя подчёркивалось преимущественно какое-то одно, самое главное качество. </a:t>
            </a:r>
            <a:endParaRPr lang="ru-RU" sz="3600" dirty="0" smtClean="0"/>
          </a:p>
          <a:p>
            <a:r>
              <a:rPr lang="ru-RU" sz="3600" dirty="0" smtClean="0"/>
              <a:t>Классицизм </a:t>
            </a:r>
            <a:r>
              <a:rPr lang="ru-RU" sz="3600" dirty="0"/>
              <a:t>привнёс в литературу новые принципы — чёткость, простоту, строгость форм.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40710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31740" y="184804"/>
            <a:ext cx="4680520" cy="1143000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3600" b="1" i="1" dirty="0"/>
              <a:t>Русский </a:t>
            </a:r>
            <a:r>
              <a:rPr lang="ru-RU" sz="3600" b="1" i="1" dirty="0" smtClean="0"/>
              <a:t>классицизм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861048"/>
            <a:ext cx="8229600" cy="265253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ru-RU" b="1" dirty="0" smtClean="0"/>
              <a:t>Основные </a:t>
            </a:r>
            <a:r>
              <a:rPr lang="ru-RU" b="1" dirty="0"/>
              <a:t>признаки русского классицизма: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с</a:t>
            </a:r>
            <a:r>
              <a:rPr lang="ru-RU" dirty="0" smtClean="0"/>
              <a:t>ледование образам </a:t>
            </a:r>
            <a:r>
              <a:rPr lang="ru-RU" dirty="0"/>
              <a:t>и формам античного искусства;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чёткое </a:t>
            </a:r>
            <a:r>
              <a:rPr lang="ru-RU" dirty="0"/>
              <a:t>деление героев на положительных и отрицательных;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сюжет </a:t>
            </a:r>
            <a:r>
              <a:rPr lang="ru-RU" dirty="0"/>
              <a:t>основан, как правило, на любовном треугольнике: героиня — </a:t>
            </a:r>
            <a:r>
              <a:rPr lang="ru-RU" dirty="0" smtClean="0"/>
              <a:t>герой-любовник</a:t>
            </a:r>
            <a:r>
              <a:rPr lang="ru-RU" dirty="0"/>
              <a:t>, второй </a:t>
            </a:r>
            <a:r>
              <a:rPr lang="ru-RU" dirty="0" smtClean="0"/>
              <a:t>любовник;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в </a:t>
            </a:r>
            <a:r>
              <a:rPr lang="ru-RU" dirty="0"/>
              <a:t>конце </a:t>
            </a:r>
            <a:r>
              <a:rPr lang="ru-RU" dirty="0" smtClean="0"/>
              <a:t>классицистической </a:t>
            </a:r>
            <a:r>
              <a:rPr lang="ru-RU" dirty="0"/>
              <a:t>комедии порок всегда наказан, а добродетель торже­ствует;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соблюдается принцип </a:t>
            </a:r>
            <a:r>
              <a:rPr lang="ru-RU" dirty="0"/>
              <a:t>трёх единств: времени, места, действия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91580" y="1361356"/>
            <a:ext cx="3312368" cy="12370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/>
              <a:t>идеалы </a:t>
            </a:r>
            <a:endParaRPr lang="ru-RU" sz="2800" dirty="0" smtClean="0"/>
          </a:p>
          <a:p>
            <a:pPr algn="ctr"/>
            <a:r>
              <a:rPr lang="ru-RU" sz="2800" dirty="0" smtClean="0"/>
              <a:t>ан­тичности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103948" y="1361356"/>
            <a:ext cx="4248472" cy="12035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идеалы </a:t>
            </a:r>
            <a:endParaRPr lang="ru-RU" sz="2400" b="1" dirty="0" smtClean="0"/>
          </a:p>
          <a:p>
            <a:pPr algn="ctr"/>
            <a:r>
              <a:rPr lang="ru-RU" sz="2400" b="1" dirty="0" smtClean="0"/>
              <a:t>собственной </a:t>
            </a:r>
            <a:r>
              <a:rPr lang="ru-RU" sz="2400" b="1" dirty="0"/>
              <a:t>русской православной культуры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91580" y="2564904"/>
            <a:ext cx="7560840" cy="83099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/>
              <a:t>Простор и рациона­лизм — вот две опорные точки русского классицизма.</a:t>
            </a:r>
          </a:p>
        </p:txBody>
      </p:sp>
    </p:spTree>
    <p:extLst>
      <p:ext uri="{BB962C8B-B14F-4D97-AF65-F5344CB8AC3E}">
        <p14:creationId xmlns:p14="http://schemas.microsoft.com/office/powerpoint/2010/main" val="9684599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50885" y="476672"/>
            <a:ext cx="4896544" cy="2062103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dirty="0" smtClean="0"/>
              <a:t>Первый писатель-классицист в </a:t>
            </a:r>
            <a:r>
              <a:rPr lang="ru-RU" sz="3200" dirty="0"/>
              <a:t>России </a:t>
            </a:r>
            <a:r>
              <a:rPr lang="ru-RU" sz="3200" dirty="0" smtClean="0"/>
              <a:t>– </a:t>
            </a:r>
          </a:p>
          <a:p>
            <a:pPr algn="ctr"/>
            <a:r>
              <a:rPr lang="ru-RU" sz="3200" dirty="0" smtClean="0"/>
              <a:t>Антиох </a:t>
            </a:r>
            <a:r>
              <a:rPr lang="ru-RU" sz="3200" dirty="0"/>
              <a:t>Дмитрие­вич Кантемир. </a:t>
            </a:r>
            <a:endParaRPr lang="ru-RU" sz="3200" dirty="0" smtClean="0"/>
          </a:p>
        </p:txBody>
      </p:sp>
      <p:pic>
        <p:nvPicPr>
          <p:cNvPr id="1026" name="Picture 2" descr="http://knigo-teka.besaba.com/rus_bio/img/Poet_Prince_Antiokh_Kantemi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627" y="172524"/>
            <a:ext cx="2304256" cy="3048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83568" y="3221233"/>
            <a:ext cx="8335161" cy="3877985"/>
          </a:xfrm>
          <a:prstGeom prst="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Князь </a:t>
            </a:r>
            <a:r>
              <a:rPr kumimoji="0" lang="ru-RU" alt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Антиох Дмитриевич Кантемир</a:t>
            </a: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(</a:t>
            </a:r>
            <a:r>
              <a:rPr kumimoji="0" lang="ru-RU" altLang="ru-RU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рум</a:t>
            </a: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.</a:t>
            </a:r>
            <a:r>
              <a:rPr lang="ru-RU" altLang="ru-RU" dirty="0">
                <a:latin typeface="Arial" charset="0"/>
                <a:cs typeface="Arial" charset="0"/>
              </a:rPr>
              <a:t> </a:t>
            </a:r>
            <a:r>
              <a:rPr kumimoji="0" lang="ro-RO" altLang="ru-RU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Antioh Dimitrievici Cantemir</a:t>
            </a:r>
            <a:r>
              <a:rPr kumimoji="0" lang="ro-RO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; 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10 [21] сентября 1708, Константинополь, по другим данным Яссы — 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31 марта [11 апреля] 1744, Париж) — русский поэт-сатирик и дипломат, 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деятель раннего русского Просвещения. Наиболее крупный русский 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поэт силлабической эпохи (до реформы Тредиаковского — Ломоносова). 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Отмечают, что его творчество сыграло значительную роль 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в развитии русского литературного языка и стихосложения</a:t>
            </a: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.</a:t>
            </a:r>
          </a:p>
          <a:p>
            <a:r>
              <a:rPr lang="ru-RU" sz="2000" dirty="0">
                <a:solidFill>
                  <a:schemeClr val="tx1"/>
                </a:solidFill>
              </a:rPr>
              <a:t>Младший сын </a:t>
            </a:r>
            <a:r>
              <a:rPr lang="ru-RU" sz="2000" dirty="0" smtClean="0">
                <a:solidFill>
                  <a:schemeClr val="tx1"/>
                </a:solidFill>
              </a:rPr>
              <a:t>молдавского господаря </a:t>
            </a:r>
            <a:r>
              <a:rPr lang="ru-RU" sz="2000" dirty="0">
                <a:solidFill>
                  <a:schemeClr val="tx1"/>
                </a:solidFill>
              </a:rPr>
              <a:t>(правителя) </a:t>
            </a:r>
            <a:endParaRPr lang="ru-RU" sz="2000" dirty="0" smtClean="0">
              <a:solidFill>
                <a:schemeClr val="tx1"/>
              </a:solidFill>
            </a:endParaRPr>
          </a:p>
          <a:p>
            <a:r>
              <a:rPr lang="ru-RU" sz="2000" dirty="0" smtClean="0">
                <a:solidFill>
                  <a:schemeClr val="tx1"/>
                </a:solidFill>
              </a:rPr>
              <a:t>Дмитрия </a:t>
            </a:r>
            <a:r>
              <a:rPr lang="ru-RU" sz="2000" dirty="0">
                <a:solidFill>
                  <a:schemeClr val="tx1"/>
                </a:solidFill>
              </a:rPr>
              <a:t>Константиновича </a:t>
            </a:r>
            <a:r>
              <a:rPr lang="ru-RU" sz="2000" dirty="0" smtClean="0">
                <a:solidFill>
                  <a:schemeClr val="tx1"/>
                </a:solidFill>
              </a:rPr>
              <a:t>Кантемира и </a:t>
            </a:r>
            <a:r>
              <a:rPr lang="ru-RU" sz="2000" dirty="0">
                <a:solidFill>
                  <a:schemeClr val="tx1"/>
                </a:solidFill>
              </a:rPr>
              <a:t>Кассандры Кантакузен.</a:t>
            </a:r>
          </a:p>
          <a:p>
            <a:r>
              <a:rPr lang="ru-RU" sz="2000" dirty="0">
                <a:solidFill>
                  <a:schemeClr val="tx1"/>
                </a:solidFill>
              </a:rPr>
              <a:t>Родился в Константинополе (Стамбуле). Дмитрий Кантемир </a:t>
            </a:r>
          </a:p>
          <a:p>
            <a:r>
              <a:rPr lang="ru-RU" sz="2000" dirty="0">
                <a:solidFill>
                  <a:schemeClr val="tx1"/>
                </a:solidFill>
              </a:rPr>
              <a:t>был союзником Петра по неудачной турецкой кампании и лишился на родине своих владений. В 1711 </a:t>
            </a:r>
            <a:r>
              <a:rPr lang="ru-RU" sz="2000" dirty="0" smtClean="0">
                <a:solidFill>
                  <a:schemeClr val="tx1"/>
                </a:solidFill>
              </a:rPr>
              <a:t>году семья </a:t>
            </a:r>
            <a:r>
              <a:rPr lang="ru-RU" sz="2000" dirty="0">
                <a:solidFill>
                  <a:schemeClr val="tx1"/>
                </a:solidFill>
              </a:rPr>
              <a:t>Кантемира </a:t>
            </a:r>
            <a:endParaRPr lang="ru-RU" sz="2000" dirty="0" smtClean="0">
              <a:solidFill>
                <a:schemeClr val="tx1"/>
              </a:solidFill>
            </a:endParaRPr>
          </a:p>
          <a:p>
            <a:r>
              <a:rPr lang="ru-RU" sz="2000" dirty="0" smtClean="0">
                <a:solidFill>
                  <a:schemeClr val="tx1"/>
                </a:solidFill>
              </a:rPr>
              <a:t>переехала </a:t>
            </a:r>
            <a:r>
              <a:rPr lang="ru-RU" sz="2000" dirty="0">
                <a:solidFill>
                  <a:schemeClr val="tx1"/>
                </a:solidFill>
              </a:rPr>
              <a:t>в Россию, где его отец получил княжеский титул</a:t>
            </a:r>
            <a:r>
              <a:rPr lang="ru-RU" sz="2000" dirty="0" smtClean="0">
                <a:solidFill>
                  <a:schemeClr val="tx1"/>
                </a:solidFill>
              </a:rPr>
              <a:t>.</a:t>
            </a:r>
            <a:r>
              <a:rPr lang="ru-RU" sz="2000" dirty="0"/>
              <a:t> 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45093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0772" y="188640"/>
            <a:ext cx="89644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В 1729 году появляется его первая </a:t>
            </a:r>
            <a:r>
              <a:rPr lang="ru-RU" b="1" dirty="0" smtClean="0"/>
              <a:t>сатира - «</a:t>
            </a:r>
            <a:r>
              <a:rPr lang="ru-RU" b="1" dirty="0"/>
              <a:t>На хулящих учение». </a:t>
            </a:r>
            <a:r>
              <a:rPr lang="ru-RU" dirty="0"/>
              <a:t>Сатира имела мощный политический подтекст — после смерти Петра I многие в России выступали против начатых им преобразований. Сатира получила высокую оценку Феофана Прокоповича.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925840" y="1412776"/>
            <a:ext cx="545435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Невежество знание уж местом </a:t>
            </a:r>
            <a:r>
              <a:rPr lang="ru-RU" dirty="0" err="1"/>
              <a:t>посело</a:t>
            </a:r>
            <a:r>
              <a:rPr lang="ru-RU" dirty="0"/>
              <a:t>;</a:t>
            </a:r>
            <a:br>
              <a:rPr lang="ru-RU" dirty="0"/>
            </a:br>
            <a:r>
              <a:rPr lang="ru-RU" dirty="0"/>
              <a:t>То под митрой гордится, в шитом платье ходит,</a:t>
            </a:r>
            <a:br>
              <a:rPr lang="ru-RU" dirty="0"/>
            </a:br>
            <a:r>
              <a:rPr lang="ru-RU" dirty="0"/>
              <a:t>Оно за красным сукном судит, полки водит.</a:t>
            </a:r>
            <a:br>
              <a:rPr lang="ru-RU" dirty="0"/>
            </a:br>
            <a:r>
              <a:rPr lang="ru-RU" dirty="0"/>
              <a:t>Наука ободрана, в лоскутах обшита,</a:t>
            </a:r>
            <a:br>
              <a:rPr lang="ru-RU" dirty="0"/>
            </a:br>
            <a:r>
              <a:rPr lang="ru-RU" dirty="0"/>
              <a:t>Из всех знатнейших домов с ругательством сбита.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17554" y="3140968"/>
            <a:ext cx="849694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  Всего </a:t>
            </a:r>
            <a:r>
              <a:rPr lang="ru-RU" dirty="0"/>
              <a:t>Кантемир сочинил 9 сатир, последние 4 — за границей. В них, следуя традиции </a:t>
            </a:r>
            <a:r>
              <a:rPr lang="ru-RU" dirty="0" smtClean="0"/>
              <a:t>просвещения, </a:t>
            </a:r>
            <a:r>
              <a:rPr lang="ru-RU" dirty="0"/>
              <a:t>он </a:t>
            </a:r>
            <a:r>
              <a:rPr lang="ru-RU" dirty="0" smtClean="0"/>
              <a:t>поучает, </a:t>
            </a:r>
            <a:r>
              <a:rPr lang="ru-RU" dirty="0"/>
              <a:t>«что такое хорошо, а что такое плохо», обличает </a:t>
            </a:r>
            <a:r>
              <a:rPr lang="ru-RU" dirty="0" smtClean="0"/>
              <a:t>пороки </a:t>
            </a:r>
            <a:r>
              <a:rPr lang="ru-RU" dirty="0"/>
              <a:t>как общественные, так и людские. </a:t>
            </a:r>
            <a:endParaRPr lang="ru-RU" dirty="0" smtClean="0"/>
          </a:p>
          <a:p>
            <a:r>
              <a:rPr lang="ru-RU" dirty="0" smtClean="0">
                <a:solidFill>
                  <a:schemeClr val="tx2"/>
                </a:solidFill>
              </a:rPr>
              <a:t>    Литературную </a:t>
            </a:r>
            <a:r>
              <a:rPr lang="ru-RU" dirty="0">
                <a:solidFill>
                  <a:schemeClr val="tx2"/>
                </a:solidFill>
              </a:rPr>
              <a:t>деятельность Кантемир рассматривает как свой гражданский долг: </a:t>
            </a:r>
            <a:r>
              <a:rPr lang="ru-RU" dirty="0"/>
              <a:t>в предисловии ко второй своей сатире он пишет: </a:t>
            </a:r>
            <a:r>
              <a:rPr lang="ru-RU" dirty="0">
                <a:solidFill>
                  <a:schemeClr val="tx2"/>
                </a:solidFill>
              </a:rPr>
              <a:t>«На последний же их вопрос, кто меня </a:t>
            </a:r>
            <a:r>
              <a:rPr lang="ru-RU" dirty="0" err="1">
                <a:solidFill>
                  <a:schemeClr val="tx2"/>
                </a:solidFill>
              </a:rPr>
              <a:t>судьею</a:t>
            </a:r>
            <a:r>
              <a:rPr lang="ru-RU" dirty="0">
                <a:solidFill>
                  <a:schemeClr val="tx2"/>
                </a:solidFill>
              </a:rPr>
              <a:t> поставил, ответствую</a:t>
            </a:r>
            <a:r>
              <a:rPr lang="ru-RU" dirty="0" smtClean="0">
                <a:solidFill>
                  <a:schemeClr val="tx2"/>
                </a:solidFill>
              </a:rPr>
              <a:t>: </a:t>
            </a:r>
            <a:r>
              <a:rPr lang="ru-RU" dirty="0">
                <a:solidFill>
                  <a:schemeClr val="tx2"/>
                </a:solidFill>
              </a:rPr>
              <a:t>все, что я пишу, — пишу по должности гражданина, отбивая все то, что согражданам моим вредно быть может».</a:t>
            </a:r>
          </a:p>
          <a:p>
            <a:r>
              <a:rPr lang="ru-RU" dirty="0"/>
              <a:t>Вследствие своей злободневности, сатиры Антиоха Кантемира не издавались при его жизни, хотя хорошо были известны в списках. Первое издание его сатир, переведённых на французский язык, вышло в 1749 году в Лондоне. В России его сатиры впервые были изданы только в 1762 году, то есть через 18 лет после смерти автора.</a:t>
            </a:r>
          </a:p>
        </p:txBody>
      </p:sp>
      <p:pic>
        <p:nvPicPr>
          <p:cNvPr id="3074" name="Picture 2" descr="http://andronum.com/images-6/6253-kantemir-antioh-satiry-r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9761" y="1215708"/>
            <a:ext cx="1190625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12612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860848"/>
            <a:ext cx="7560840" cy="4997152"/>
          </a:xfrm>
        </p:spPr>
        <p:txBody>
          <a:bodyPr>
            <a:normAutofit fontScale="77500" lnSpcReduction="20000"/>
          </a:bodyPr>
          <a:lstStyle/>
          <a:p>
            <a:r>
              <a:rPr lang="ru-RU" sz="3800" b="1" dirty="0" smtClean="0"/>
              <a:t>Русская литература:</a:t>
            </a:r>
            <a:endParaRPr lang="ru-RU" sz="3800" dirty="0" smtClean="0"/>
          </a:p>
          <a:p>
            <a:pPr lvl="0"/>
            <a:r>
              <a:rPr lang="ru-RU" sz="3800" dirty="0" smtClean="0"/>
              <a:t>М. Ломоносов (стихотворение «Разговор с Анакреонтом», «Ода на день восшествия на престол императрицы </a:t>
            </a:r>
            <a:r>
              <a:rPr lang="ru-RU" sz="3800" dirty="0" err="1" smtClean="0"/>
              <a:t>Елисаветы</a:t>
            </a:r>
            <a:r>
              <a:rPr lang="ru-RU" sz="3800" dirty="0" smtClean="0"/>
              <a:t> Петровны, 1747 года»), </a:t>
            </a:r>
          </a:p>
          <a:p>
            <a:pPr lvl="0"/>
            <a:r>
              <a:rPr lang="ru-RU" sz="3800" dirty="0" smtClean="0"/>
              <a:t>Г. Державин (ода «</a:t>
            </a:r>
            <a:r>
              <a:rPr lang="ru-RU" sz="3800" dirty="0" err="1" smtClean="0"/>
              <a:t>Фелица</a:t>
            </a:r>
            <a:r>
              <a:rPr lang="ru-RU" sz="3800" dirty="0" smtClean="0"/>
              <a:t>»), </a:t>
            </a:r>
          </a:p>
          <a:p>
            <a:pPr lvl="0"/>
            <a:r>
              <a:rPr lang="ru-RU" sz="3800" dirty="0" smtClean="0"/>
              <a:t>А. Сумароков (трагедии «</a:t>
            </a:r>
            <a:r>
              <a:rPr lang="ru-RU" sz="3800" dirty="0" err="1" smtClean="0"/>
              <a:t>Хорев</a:t>
            </a:r>
            <a:r>
              <a:rPr lang="ru-RU" sz="3800" dirty="0" smtClean="0"/>
              <a:t>», «</a:t>
            </a:r>
            <a:r>
              <a:rPr lang="ru-RU" sz="3800" dirty="0" err="1" smtClean="0"/>
              <a:t>Синав</a:t>
            </a:r>
            <a:r>
              <a:rPr lang="ru-RU" sz="3800" dirty="0" smtClean="0"/>
              <a:t> и Трувор»), </a:t>
            </a:r>
          </a:p>
          <a:p>
            <a:pPr lvl="0"/>
            <a:r>
              <a:rPr lang="ru-RU" sz="3800" dirty="0" smtClean="0"/>
              <a:t>Я.Б. Княжнин (трагедии «</a:t>
            </a:r>
            <a:r>
              <a:rPr lang="ru-RU" sz="3800" dirty="0" err="1" smtClean="0"/>
              <a:t>Дидона</a:t>
            </a:r>
            <a:r>
              <a:rPr lang="ru-RU" sz="3800" dirty="0" smtClean="0"/>
              <a:t>»,«</a:t>
            </a:r>
            <a:r>
              <a:rPr lang="ru-RU" sz="3800" dirty="0" err="1" smtClean="0"/>
              <a:t>Росслав</a:t>
            </a:r>
            <a:r>
              <a:rPr lang="ru-RU" sz="3800" dirty="0" smtClean="0"/>
              <a:t>»), </a:t>
            </a:r>
          </a:p>
          <a:p>
            <a:pPr lvl="0"/>
            <a:r>
              <a:rPr lang="ru-RU" sz="3800" dirty="0" smtClean="0"/>
              <a:t>Д. Фонвизин (комедии «Бригадир», «Недоросль»).</a:t>
            </a:r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71600" y="188640"/>
            <a:ext cx="7560839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Представители </a:t>
            </a:r>
          </a:p>
          <a:p>
            <a:pPr algn="ctr"/>
            <a:r>
              <a:rPr lang="ru-RU" sz="4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классицизма </a:t>
            </a:r>
            <a:endParaRPr lang="ru-RU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2530" name="Picture 2" descr="http://im0-tub-ru.yandex.net/i?id=dbf12054b31b38e050f2e4dd6f11eed2-91-144&amp;n=2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0"/>
            <a:ext cx="1238250" cy="123825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-116602" y="1268760"/>
            <a:ext cx="31774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b="1" dirty="0" smtClean="0"/>
              <a:t>Яков Борисович КНЯЖНИН </a:t>
            </a:r>
          </a:p>
          <a:p>
            <a:pPr algn="ctr"/>
            <a:r>
              <a:rPr lang="ru-RU" sz="1600" b="1" dirty="0" smtClean="0"/>
              <a:t>(1740 —1791)</a:t>
            </a:r>
            <a:endParaRPr lang="ru-RU" sz="1600" b="1" dirty="0"/>
          </a:p>
        </p:txBody>
      </p:sp>
      <p:pic>
        <p:nvPicPr>
          <p:cNvPr id="22532" name="Picture 4" descr="http://im0-tub-ru.yandex.net/i?id=a6a267235dd0d640f3f7be3b0884412d-93-144&amp;n=2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328" y="188640"/>
            <a:ext cx="990600" cy="1238250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6866774" y="1412776"/>
            <a:ext cx="23487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b="1" dirty="0" smtClean="0"/>
              <a:t>М</a:t>
            </a:r>
            <a:r>
              <a:rPr lang="ru-RU" b="1" dirty="0" smtClean="0"/>
              <a:t>.</a:t>
            </a:r>
            <a:r>
              <a:rPr lang="vi-VN" b="1" dirty="0" smtClean="0"/>
              <a:t>В</a:t>
            </a:r>
            <a:r>
              <a:rPr lang="ru-RU" b="1" dirty="0" smtClean="0"/>
              <a:t>.</a:t>
            </a:r>
            <a:r>
              <a:rPr lang="vi-VN" b="1" dirty="0" smtClean="0"/>
              <a:t>ЛОМОНО́СОВ </a:t>
            </a:r>
            <a:endParaRPr lang="ru-RU" b="1" dirty="0" smtClean="0"/>
          </a:p>
          <a:p>
            <a:r>
              <a:rPr lang="vi-VN" b="1" dirty="0" smtClean="0"/>
              <a:t>(1711—</a:t>
            </a:r>
            <a:r>
              <a:rPr lang="ru-RU" b="1" dirty="0" smtClean="0"/>
              <a:t> 17</a:t>
            </a:r>
            <a:r>
              <a:rPr lang="vi-VN" b="1" dirty="0" smtClean="0"/>
              <a:t>65)</a:t>
            </a:r>
            <a:endParaRPr lang="ru-RU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6431302" y="3429000"/>
            <a:ext cx="27687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vi-VN" b="1" dirty="0" smtClean="0"/>
              <a:t>Александр Петрович </a:t>
            </a:r>
            <a:endParaRPr lang="ru-RU" b="1" dirty="0" smtClean="0"/>
          </a:p>
          <a:p>
            <a:pPr algn="ctr"/>
            <a:r>
              <a:rPr lang="vi-VN" b="1" dirty="0" smtClean="0"/>
              <a:t>Сумаро́ков </a:t>
            </a:r>
            <a:endParaRPr lang="ru-RU" b="1" dirty="0" smtClean="0"/>
          </a:p>
          <a:p>
            <a:pPr algn="ctr"/>
            <a:r>
              <a:rPr lang="vi-VN" b="1" dirty="0" smtClean="0"/>
              <a:t>(1717—1777)</a:t>
            </a:r>
            <a:endParaRPr lang="ru-RU" b="1" dirty="0"/>
          </a:p>
        </p:txBody>
      </p:sp>
      <p:pic>
        <p:nvPicPr>
          <p:cNvPr id="22534" name="Picture 6" descr="http://im0-tub-ru.yandex.net/i?id=43a170338e963e18d2f25337822a7cc0-78-144&amp;n=2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24328" y="2132856"/>
            <a:ext cx="1038225" cy="1238250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6765208" y="6021288"/>
            <a:ext cx="25587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/>
              <a:t>Гаврила Державин </a:t>
            </a:r>
          </a:p>
          <a:p>
            <a:pPr algn="ctr"/>
            <a:r>
              <a:rPr lang="ru-RU" b="1" dirty="0" smtClean="0"/>
              <a:t>(1743 - 1816)</a:t>
            </a:r>
            <a:endParaRPr lang="ru-RU" b="1" dirty="0"/>
          </a:p>
        </p:txBody>
      </p:sp>
      <p:pic>
        <p:nvPicPr>
          <p:cNvPr id="22536" name="Picture 8" descr="http://im0-tub-ru.yandex.net/i?id=870a5b2a72de45743e2c5be849e14dc8-50-144&amp;n=2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68344" y="4725144"/>
            <a:ext cx="895350" cy="12382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093817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История возникновения русского классицизма (по В. И. Фёдорову)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772816"/>
            <a:ext cx="8435280" cy="4783832"/>
          </a:xfrm>
        </p:spPr>
        <p:txBody>
          <a:bodyPr/>
          <a:lstStyle/>
          <a:p>
            <a:r>
              <a:rPr lang="ru-RU" sz="2000" i="1" dirty="0" smtClean="0">
                <a:effectLst/>
              </a:rPr>
              <a:t>1-й </a:t>
            </a:r>
            <a:r>
              <a:rPr lang="ru-RU" sz="2000" i="1" dirty="0">
                <a:effectLst/>
              </a:rPr>
              <a:t>период:</a:t>
            </a:r>
            <a:r>
              <a:rPr lang="ru-RU" sz="2000" dirty="0">
                <a:effectLst/>
              </a:rPr>
              <a:t> литература петровского времени; она носит переходный харак­тер; основная особенность — интенсивный процесс «обмирщения» (то есть замена литературы религиозной литературой светской — 1689-1725 гг.) — предпосылки возникновения классицизма.</a:t>
            </a:r>
          </a:p>
          <a:p>
            <a:pPr lvl="0"/>
            <a:r>
              <a:rPr lang="ru-RU" sz="2000" dirty="0">
                <a:effectLst/>
              </a:rPr>
              <a:t> </a:t>
            </a:r>
            <a:r>
              <a:rPr lang="ru-RU" sz="2000" i="1" dirty="0">
                <a:effectLst/>
              </a:rPr>
              <a:t>2-й период:</a:t>
            </a:r>
            <a:r>
              <a:rPr lang="ru-RU" sz="2000" dirty="0">
                <a:effectLst/>
              </a:rPr>
              <a:t> 1730-1750 гг.— эти года характеризуются формированием клас­сицизма, созданием новой жанровой системы, углублённой разработкой русского языка.</a:t>
            </a:r>
          </a:p>
          <a:p>
            <a:pPr lvl="0"/>
            <a:r>
              <a:rPr lang="ru-RU" sz="2000" dirty="0">
                <a:effectLst/>
              </a:rPr>
              <a:t> </a:t>
            </a:r>
            <a:r>
              <a:rPr lang="ru-RU" sz="2000" i="1" dirty="0">
                <a:effectLst/>
              </a:rPr>
              <a:t>3-й период:</a:t>
            </a:r>
            <a:r>
              <a:rPr lang="ru-RU" sz="2000" dirty="0">
                <a:effectLst/>
              </a:rPr>
              <a:t> 1760-1770 гг.— дальнейшая эволюция классицизма, расцвет са­тиры, появление предпосылок к зарождению сентиментализма.</a:t>
            </a:r>
          </a:p>
          <a:p>
            <a:pPr lvl="0"/>
            <a:r>
              <a:rPr lang="ru-RU" sz="2000" dirty="0">
                <a:effectLst/>
              </a:rPr>
              <a:t> </a:t>
            </a:r>
            <a:r>
              <a:rPr lang="ru-RU" sz="2000" i="1" dirty="0">
                <a:effectLst/>
              </a:rPr>
              <a:t>4-й период:</a:t>
            </a:r>
            <a:r>
              <a:rPr lang="ru-RU" sz="2000" dirty="0">
                <a:effectLst/>
              </a:rPr>
              <a:t> 1775-1800 гг., последняя четверть века — начало кризиса класси­цизма, оформление сентиментализма, усиление реалистических тенденций.</a:t>
            </a:r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43485912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Русский классицизм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853136"/>
          </a:xfrm>
        </p:spPr>
        <p:txBody>
          <a:bodyPr/>
          <a:lstStyle/>
          <a:p>
            <a:r>
              <a:rPr lang="ru-RU" sz="1800" dirty="0">
                <a:effectLst/>
              </a:rPr>
              <a:t>Ломоносов вместе с Тредиаковским, Сумароковым, Фонвизиным и другими значительными писателями создал русский классицизм. </a:t>
            </a:r>
          </a:p>
          <a:p>
            <a:r>
              <a:rPr lang="ru-RU" sz="1800" dirty="0">
                <a:effectLst/>
              </a:rPr>
              <a:t>В России классицизм носил иной характер, чем на Западе. В нашей культуре не было устойчивой традиции индивидуализма, сложившейся в Западной Европе во время и после эпохи Возрождения. Поэтому классицизм в России смягчал остроту конфликта. Во французской литературе конфликт, например, долга и страсти был непримирим и разрешался трагично, тогда как в русской литературе тот же конфликт мог завершаться примирением ума и страстей или счастливым финалом. Иной была и иерархия жанров. Как известно, главным родом французской литературы была драма, а центральным, наиболее высоким жанром — трагедия. В России на первое место вышел лирический род, а в нем — торжественная, похвальная ода или высокая сатира, близкая философской или нравоучительной оде. Державин даже назвал свое теоретическое сочинение «Рассуждение о лирической поэзии, или об оде», поставив тем самым знак равенства между лирикой и одой. </a:t>
            </a:r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93083503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8788" y="138289"/>
            <a:ext cx="8229600" cy="1143000"/>
          </a:xfrm>
        </p:spPr>
        <p:txBody>
          <a:bodyPr/>
          <a:lstStyle/>
          <a:p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Реформы в русском классицизме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70536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18864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979712" y="1601726"/>
            <a:ext cx="2063080" cy="6882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/>
              <a:t>Первый этап: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07504" y="2348880"/>
            <a:ext cx="4466084" cy="1944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Василий </a:t>
            </a:r>
            <a:r>
              <a:rPr lang="ru-RU" dirty="0"/>
              <a:t>Кириллович Тредиаковский, трактат «Новый и краткий способ к сложению российских стихов с определениями до сего надлежащих званий» (1735).</a:t>
            </a:r>
          </a:p>
          <a:p>
            <a:pPr algn="ctr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967536" y="1624461"/>
            <a:ext cx="4176464" cy="1944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Михаил </a:t>
            </a:r>
            <a:r>
              <a:rPr lang="ru-RU" dirty="0"/>
              <a:t>Васильевич Ломоносов «Письмо о правилах россий­ского стихотворства», с приложением текста его первой торжественной оды «На взятие Хотина» (1739</a:t>
            </a:r>
            <a:r>
              <a:rPr lang="ru-RU" dirty="0" smtClean="0"/>
              <a:t>).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51640" y="5195455"/>
            <a:ext cx="8594104" cy="1656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Александр </a:t>
            </a:r>
            <a:r>
              <a:rPr lang="ru-RU" dirty="0"/>
              <a:t>Петрович Сумароков в стихотворном дидактиче­ском послании: напечатанные в 1748 г. отдельной брошюрой «Две эписто­лы (в первой предлагается о русском языке, а во второй о стихотворстве)», впоследствии объединённые им под названием «Наставление хотящим </a:t>
            </a:r>
            <a:r>
              <a:rPr lang="ru-RU" dirty="0" err="1"/>
              <a:t>быти</a:t>
            </a:r>
            <a:r>
              <a:rPr lang="ru-RU" dirty="0"/>
              <a:t> писателем» (1748</a:t>
            </a:r>
            <a:r>
              <a:rPr lang="ru-RU" dirty="0" smtClean="0"/>
              <a:t>).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7067856" y="913469"/>
            <a:ext cx="2063080" cy="6882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smtClean="0"/>
              <a:t>Второй </a:t>
            </a:r>
            <a:r>
              <a:rPr lang="ru-RU" i="1" dirty="0"/>
              <a:t>этап: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948172" y="4507197"/>
            <a:ext cx="2063080" cy="6882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smtClean="0"/>
              <a:t>Третий </a:t>
            </a:r>
            <a:r>
              <a:rPr lang="ru-RU" i="1" dirty="0"/>
              <a:t>этап:</a:t>
            </a:r>
            <a:endParaRPr lang="ru-RU" dirty="0"/>
          </a:p>
        </p:txBody>
      </p:sp>
      <p:pic>
        <p:nvPicPr>
          <p:cNvPr id="4098" name="Picture 2" descr="http://www.velvet.by/files/userfiles/4467/trediak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80199"/>
            <a:ext cx="1494386" cy="1868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s://soulibre.ru/images/b/be/%D0%90%D0%BB%D0%B5%D0%BA%D1%81%D0%B0%D0%BD%D0%B4%D1%80_%D0%A1%D1%83%D0%BC%D0%B0%D1%80%D0%BE%D0%BA%D0%BE%D0%B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3647" y="3554338"/>
            <a:ext cx="1372163" cy="1641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ttp://www.tmei.ru/images/sampledata/nauka/lomonosov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6358" y="3568677"/>
            <a:ext cx="1191779" cy="1626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21538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Классицизм</a:t>
            </a:r>
            <a:endParaRPr lang="ru-RU" sz="540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600200"/>
            <a:ext cx="8784976" cy="5069160"/>
          </a:xfrm>
        </p:spPr>
        <p:txBody>
          <a:bodyPr>
            <a:normAutofit fontScale="92500" lnSpcReduction="10000"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Направление в литературе и искусстве      </a:t>
            </a:r>
            <a:r>
              <a:rPr lang="ru-RU" sz="3600" b="1" dirty="0" smtClean="0"/>
              <a:t>XVII - начала XIX вв., взявшее за основу образцы античного (классического) искусства. </a:t>
            </a:r>
          </a:p>
          <a:p>
            <a:r>
              <a:rPr lang="ru-RU" sz="3600" b="1" dirty="0" smtClean="0">
                <a:solidFill>
                  <a:srgbClr val="C00000"/>
                </a:solidFill>
              </a:rPr>
              <a:t>Для русского классицизма </a:t>
            </a:r>
            <a:r>
              <a:rPr lang="ru-RU" sz="3600" b="1" dirty="0" smtClean="0"/>
              <a:t>характерна национально-патриотическая тематика, связанная с преобразованиями Петровской эпохи.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908920"/>
          </a:xfrm>
        </p:spPr>
        <p:txBody>
          <a:bodyPr/>
          <a:lstStyle/>
          <a:p>
            <a:r>
              <a:rPr lang="ru-RU" dirty="0">
                <a:effectLst/>
              </a:rPr>
              <a:t>Прочитайте стихотворение </a:t>
            </a:r>
            <a:endParaRPr lang="ru-RU" dirty="0" smtClean="0">
              <a:effectLst/>
            </a:endParaRPr>
          </a:p>
          <a:p>
            <a:r>
              <a:rPr lang="ru-RU" dirty="0" smtClean="0">
                <a:effectLst/>
              </a:rPr>
              <a:t>В</a:t>
            </a:r>
            <a:r>
              <a:rPr lang="ru-RU" dirty="0">
                <a:effectLst/>
              </a:rPr>
              <a:t>. К. Тредиаковского «Стихи похвальные Рос­сии», </a:t>
            </a:r>
            <a:r>
              <a:rPr lang="ru-RU" dirty="0" smtClean="0">
                <a:effectLst/>
              </a:rPr>
              <a:t>которое стало </a:t>
            </a:r>
            <a:r>
              <a:rPr lang="ru-RU" dirty="0">
                <a:effectLst/>
              </a:rPr>
              <a:t>классикой нового русского стихосложения.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869487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427984" y="32048"/>
            <a:ext cx="4410744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/>
              <a:t>Начну на флейте стихи печальны, </a:t>
            </a:r>
            <a:endParaRPr lang="ru-RU" sz="1200" dirty="0" smtClean="0"/>
          </a:p>
          <a:p>
            <a:r>
              <a:rPr lang="ru-RU" sz="1200" dirty="0" smtClean="0"/>
              <a:t>Зря </a:t>
            </a:r>
            <a:r>
              <a:rPr lang="ru-RU" sz="1200" dirty="0"/>
              <a:t>на Россию чрез страны </a:t>
            </a:r>
            <a:r>
              <a:rPr lang="ru-RU" sz="1200" dirty="0" err="1"/>
              <a:t>дальны</a:t>
            </a:r>
            <a:r>
              <a:rPr lang="ru-RU" sz="1200" dirty="0"/>
              <a:t>: </a:t>
            </a:r>
            <a:endParaRPr lang="ru-RU" sz="1200" dirty="0" smtClean="0"/>
          </a:p>
          <a:p>
            <a:r>
              <a:rPr lang="ru-RU" sz="1200" dirty="0" smtClean="0"/>
              <a:t>Ибо </a:t>
            </a:r>
            <a:r>
              <a:rPr lang="ru-RU" sz="1200" dirty="0"/>
              <a:t>все днесь мне ее доброты </a:t>
            </a:r>
            <a:endParaRPr lang="ru-RU" sz="1200" dirty="0" smtClean="0"/>
          </a:p>
          <a:p>
            <a:r>
              <a:rPr lang="ru-RU" sz="1200" dirty="0" smtClean="0"/>
              <a:t>Мыслить </a:t>
            </a:r>
            <a:r>
              <a:rPr lang="ru-RU" sz="1200" dirty="0"/>
              <a:t>умом есть много охоты. </a:t>
            </a:r>
            <a:endParaRPr lang="ru-RU" sz="1200" dirty="0" smtClean="0"/>
          </a:p>
          <a:p>
            <a:r>
              <a:rPr lang="ru-RU" sz="1200" dirty="0" smtClean="0"/>
              <a:t>Россия-</a:t>
            </a:r>
            <a:r>
              <a:rPr lang="ru-RU" sz="1200" dirty="0" err="1" smtClean="0"/>
              <a:t>мати</a:t>
            </a:r>
            <a:r>
              <a:rPr lang="ru-RU" sz="1200" dirty="0"/>
              <a:t>! Свет мой безмерный! </a:t>
            </a:r>
            <a:endParaRPr lang="ru-RU" sz="1200" dirty="0" smtClean="0"/>
          </a:p>
          <a:p>
            <a:r>
              <a:rPr lang="ru-RU" sz="1200" dirty="0" smtClean="0"/>
              <a:t>Позволь </a:t>
            </a:r>
            <a:r>
              <a:rPr lang="ru-RU" sz="1200" dirty="0"/>
              <a:t>то, чадо прошу твой верный, </a:t>
            </a:r>
            <a:endParaRPr lang="ru-RU" sz="1200" dirty="0" smtClean="0"/>
          </a:p>
          <a:p>
            <a:r>
              <a:rPr lang="ru-RU" sz="1200" dirty="0" smtClean="0"/>
              <a:t>Ах</a:t>
            </a:r>
            <a:r>
              <a:rPr lang="ru-RU" sz="1200" dirty="0"/>
              <a:t>, как сидишь ты на троне красно! </a:t>
            </a:r>
            <a:endParaRPr lang="ru-RU" sz="1200" dirty="0" smtClean="0"/>
          </a:p>
          <a:p>
            <a:r>
              <a:rPr lang="ru-RU" sz="1200" dirty="0" smtClean="0"/>
              <a:t>Небо </a:t>
            </a:r>
            <a:r>
              <a:rPr lang="ru-RU" sz="1200" dirty="0" err="1"/>
              <a:t>Российску</a:t>
            </a:r>
            <a:r>
              <a:rPr lang="ru-RU" sz="1200" dirty="0"/>
              <a:t> ты Солнце ясно! </a:t>
            </a:r>
            <a:endParaRPr lang="ru-RU" sz="1200" dirty="0" smtClean="0"/>
          </a:p>
          <a:p>
            <a:r>
              <a:rPr lang="ru-RU" sz="1200" dirty="0" smtClean="0"/>
              <a:t>Красят </a:t>
            </a:r>
            <a:r>
              <a:rPr lang="ru-RU" sz="1200" dirty="0"/>
              <a:t>иных все златые </a:t>
            </a:r>
            <a:r>
              <a:rPr lang="ru-RU" sz="1200" dirty="0" err="1"/>
              <a:t>скиптры</a:t>
            </a:r>
            <a:r>
              <a:rPr lang="ru-RU" sz="1200" dirty="0"/>
              <a:t>, </a:t>
            </a:r>
            <a:endParaRPr lang="ru-RU" sz="1200" dirty="0" smtClean="0"/>
          </a:p>
          <a:p>
            <a:r>
              <a:rPr lang="ru-RU" sz="1200" dirty="0" smtClean="0"/>
              <a:t>И </a:t>
            </a:r>
            <a:r>
              <a:rPr lang="ru-RU" sz="1200" dirty="0"/>
              <a:t>драгоценна порфира, митры; </a:t>
            </a:r>
            <a:endParaRPr lang="ru-RU" sz="1200" dirty="0" smtClean="0"/>
          </a:p>
          <a:p>
            <a:r>
              <a:rPr lang="ru-RU" sz="1200" dirty="0" smtClean="0"/>
              <a:t>Ты </a:t>
            </a:r>
            <a:r>
              <a:rPr lang="ru-RU" sz="1200" dirty="0"/>
              <a:t>собой скипетр твой украсила, </a:t>
            </a:r>
            <a:endParaRPr lang="ru-RU" sz="1200" dirty="0" smtClean="0"/>
          </a:p>
          <a:p>
            <a:r>
              <a:rPr lang="ru-RU" sz="1200" dirty="0" smtClean="0"/>
              <a:t>И </a:t>
            </a:r>
            <a:r>
              <a:rPr lang="ru-RU" sz="1200" dirty="0" err="1"/>
              <a:t>лицем</a:t>
            </a:r>
            <a:r>
              <a:rPr lang="ru-RU" sz="1200" dirty="0"/>
              <a:t> светлым венец почтила. </a:t>
            </a:r>
            <a:endParaRPr lang="ru-RU" sz="1200" dirty="0" smtClean="0"/>
          </a:p>
          <a:p>
            <a:r>
              <a:rPr lang="ru-RU" sz="1200" dirty="0" smtClean="0"/>
              <a:t>О </a:t>
            </a:r>
            <a:r>
              <a:rPr lang="ru-RU" sz="1200" dirty="0"/>
              <a:t>благородстве твоем высоком </a:t>
            </a:r>
            <a:endParaRPr lang="ru-RU" sz="1200" dirty="0" smtClean="0"/>
          </a:p>
          <a:p>
            <a:r>
              <a:rPr lang="ru-RU" sz="1200" dirty="0" smtClean="0"/>
              <a:t>Кто </a:t>
            </a:r>
            <a:r>
              <a:rPr lang="ru-RU" sz="1200" dirty="0"/>
              <a:t>бы не ведал в свете широком? </a:t>
            </a:r>
            <a:endParaRPr lang="ru-RU" sz="1200" dirty="0" smtClean="0"/>
          </a:p>
          <a:p>
            <a:r>
              <a:rPr lang="ru-RU" sz="1200" dirty="0" smtClean="0"/>
              <a:t>Прямое </a:t>
            </a:r>
            <a:r>
              <a:rPr lang="ru-RU" sz="1200" dirty="0"/>
              <a:t>сама вся благородство: </a:t>
            </a:r>
            <a:endParaRPr lang="ru-RU" sz="1200" dirty="0" smtClean="0"/>
          </a:p>
          <a:p>
            <a:r>
              <a:rPr lang="ru-RU" sz="1200" dirty="0" smtClean="0"/>
              <a:t>Божие </a:t>
            </a:r>
            <a:r>
              <a:rPr lang="ru-RU" sz="1200" dirty="0"/>
              <a:t>ты, ей! светло </a:t>
            </a:r>
            <a:r>
              <a:rPr lang="ru-RU" sz="1200" dirty="0" err="1"/>
              <a:t>изводство</a:t>
            </a:r>
            <a:r>
              <a:rPr lang="ru-RU" sz="1200" dirty="0"/>
              <a:t>. </a:t>
            </a:r>
            <a:endParaRPr lang="ru-RU" sz="1200" dirty="0" smtClean="0"/>
          </a:p>
          <a:p>
            <a:r>
              <a:rPr lang="ru-RU" sz="1200" dirty="0" smtClean="0"/>
              <a:t>В </a:t>
            </a:r>
            <a:r>
              <a:rPr lang="ru-RU" sz="1200" dirty="0"/>
              <a:t>тебе вся вера благочестивым, </a:t>
            </a:r>
            <a:endParaRPr lang="ru-RU" sz="1200" dirty="0" smtClean="0"/>
          </a:p>
          <a:p>
            <a:r>
              <a:rPr lang="ru-RU" sz="1200" dirty="0" smtClean="0"/>
              <a:t>К </a:t>
            </a:r>
            <a:r>
              <a:rPr lang="ru-RU" sz="1200" dirty="0"/>
              <a:t>тебе </a:t>
            </a:r>
            <a:r>
              <a:rPr lang="ru-RU" sz="1200" dirty="0" err="1"/>
              <a:t>примесу</a:t>
            </a:r>
            <a:r>
              <a:rPr lang="ru-RU" sz="1200" dirty="0"/>
              <a:t> нет нечестивым; </a:t>
            </a:r>
            <a:endParaRPr lang="ru-RU" sz="1200" dirty="0" smtClean="0"/>
          </a:p>
          <a:p>
            <a:r>
              <a:rPr lang="ru-RU" sz="1200" dirty="0" smtClean="0"/>
              <a:t>В </a:t>
            </a:r>
            <a:r>
              <a:rPr lang="ru-RU" sz="1200" dirty="0"/>
              <a:t>тебе не будет веры </a:t>
            </a:r>
            <a:r>
              <a:rPr lang="ru-RU" sz="1200" dirty="0" err="1"/>
              <a:t>двойныя</a:t>
            </a:r>
            <a:r>
              <a:rPr lang="ru-RU" sz="1200" dirty="0"/>
              <a:t>, </a:t>
            </a:r>
            <a:endParaRPr lang="ru-RU" sz="1200" dirty="0" smtClean="0"/>
          </a:p>
          <a:p>
            <a:r>
              <a:rPr lang="ru-RU" sz="1200" dirty="0" smtClean="0"/>
              <a:t>К </a:t>
            </a:r>
            <a:r>
              <a:rPr lang="ru-RU" sz="1200" dirty="0"/>
              <a:t>тебе не смеют приступить злые. </a:t>
            </a:r>
            <a:endParaRPr lang="ru-RU" sz="1200" dirty="0" smtClean="0"/>
          </a:p>
          <a:p>
            <a:r>
              <a:rPr lang="ru-RU" sz="1200" dirty="0" smtClean="0"/>
              <a:t>Твои </a:t>
            </a:r>
            <a:r>
              <a:rPr lang="ru-RU" sz="1200" dirty="0"/>
              <a:t>все люди суть </a:t>
            </a:r>
            <a:r>
              <a:rPr lang="ru-RU" sz="1200" dirty="0" err="1"/>
              <a:t>православны</a:t>
            </a:r>
            <a:r>
              <a:rPr lang="ru-RU" sz="1200" dirty="0"/>
              <a:t> </a:t>
            </a:r>
            <a:endParaRPr lang="ru-RU" sz="1200" dirty="0" smtClean="0"/>
          </a:p>
          <a:p>
            <a:r>
              <a:rPr lang="ru-RU" sz="1200" dirty="0" smtClean="0"/>
              <a:t>И </a:t>
            </a:r>
            <a:r>
              <a:rPr lang="ru-RU" sz="1200" dirty="0" err="1"/>
              <a:t>храбростию</a:t>
            </a:r>
            <a:r>
              <a:rPr lang="ru-RU" sz="1200" dirty="0"/>
              <a:t> повсюду славны; </a:t>
            </a:r>
            <a:endParaRPr lang="ru-RU" sz="1200" dirty="0" smtClean="0"/>
          </a:p>
          <a:p>
            <a:r>
              <a:rPr lang="ru-RU" sz="1200" dirty="0" smtClean="0"/>
              <a:t>Чада </a:t>
            </a:r>
            <a:r>
              <a:rPr lang="ru-RU" sz="1200" dirty="0"/>
              <a:t>достойны таковой </a:t>
            </a:r>
            <a:r>
              <a:rPr lang="ru-RU" sz="1200" dirty="0" err="1"/>
              <a:t>мати</a:t>
            </a:r>
            <a:r>
              <a:rPr lang="ru-RU" sz="1200" dirty="0"/>
              <a:t>, </a:t>
            </a:r>
            <a:endParaRPr lang="ru-RU" sz="1200" dirty="0" smtClean="0"/>
          </a:p>
          <a:p>
            <a:r>
              <a:rPr lang="ru-RU" sz="1200" dirty="0" smtClean="0"/>
              <a:t>Везде </a:t>
            </a:r>
            <a:r>
              <a:rPr lang="ru-RU" sz="1200" dirty="0"/>
              <a:t>готовы за тебя стати. </a:t>
            </a:r>
            <a:endParaRPr lang="ru-RU" sz="1200" dirty="0" smtClean="0"/>
          </a:p>
          <a:p>
            <a:r>
              <a:rPr lang="ru-RU" sz="1200" dirty="0" smtClean="0"/>
              <a:t>Чем </a:t>
            </a:r>
            <a:r>
              <a:rPr lang="ru-RU" sz="1200" dirty="0"/>
              <a:t>ты, Россия, не изобильна? </a:t>
            </a:r>
            <a:endParaRPr lang="ru-RU" sz="1200" dirty="0" smtClean="0"/>
          </a:p>
          <a:p>
            <a:r>
              <a:rPr lang="ru-RU" sz="1200" dirty="0" smtClean="0"/>
              <a:t>Где </a:t>
            </a:r>
            <a:r>
              <a:rPr lang="ru-RU" sz="1200" dirty="0"/>
              <a:t>ты, Россия, не была сильна? </a:t>
            </a:r>
            <a:endParaRPr lang="ru-RU" sz="1200" dirty="0" smtClean="0"/>
          </a:p>
          <a:p>
            <a:r>
              <a:rPr lang="ru-RU" sz="1200" dirty="0" smtClean="0"/>
              <a:t>Сокровище </a:t>
            </a:r>
            <a:r>
              <a:rPr lang="ru-RU" sz="1200" dirty="0"/>
              <a:t>всех добр ты едина, </a:t>
            </a:r>
            <a:endParaRPr lang="ru-RU" sz="1200" dirty="0" smtClean="0"/>
          </a:p>
          <a:p>
            <a:r>
              <a:rPr lang="ru-RU" sz="1200" dirty="0" smtClean="0"/>
              <a:t>Всегда </a:t>
            </a:r>
            <a:r>
              <a:rPr lang="ru-RU" sz="1200" dirty="0"/>
              <a:t>богата, славе причина. </a:t>
            </a:r>
            <a:endParaRPr lang="ru-RU" sz="1200" dirty="0" smtClean="0"/>
          </a:p>
          <a:p>
            <a:r>
              <a:rPr lang="ru-RU" sz="1200" dirty="0" smtClean="0"/>
              <a:t>Коль </a:t>
            </a:r>
            <a:r>
              <a:rPr lang="ru-RU" sz="1200" dirty="0"/>
              <a:t>в тебе звезды все здравьем блещут! </a:t>
            </a:r>
            <a:endParaRPr lang="ru-RU" sz="1200" dirty="0" smtClean="0"/>
          </a:p>
          <a:p>
            <a:r>
              <a:rPr lang="ru-RU" sz="1200" dirty="0" smtClean="0"/>
              <a:t>И </a:t>
            </a:r>
            <a:r>
              <a:rPr lang="ru-RU" sz="1200" dirty="0"/>
              <a:t>Россияне коль громко плещут: </a:t>
            </a:r>
            <a:endParaRPr lang="ru-RU" sz="1200" dirty="0" smtClean="0"/>
          </a:p>
          <a:p>
            <a:r>
              <a:rPr lang="ru-RU" sz="1200" dirty="0" smtClean="0"/>
              <a:t>Виват </a:t>
            </a:r>
            <a:r>
              <a:rPr lang="ru-RU" sz="1200" dirty="0"/>
              <a:t>Россия! виват </a:t>
            </a:r>
            <a:r>
              <a:rPr lang="ru-RU" sz="1200" dirty="0" err="1"/>
              <a:t>драгая</a:t>
            </a:r>
            <a:r>
              <a:rPr lang="ru-RU" sz="1200" dirty="0"/>
              <a:t>! </a:t>
            </a:r>
            <a:endParaRPr lang="ru-RU" sz="1200" dirty="0" smtClean="0"/>
          </a:p>
          <a:p>
            <a:r>
              <a:rPr lang="ru-RU" sz="1200" dirty="0" smtClean="0"/>
              <a:t>Виват </a:t>
            </a:r>
            <a:r>
              <a:rPr lang="ru-RU" sz="1200" dirty="0"/>
              <a:t>надежда! виват благая. </a:t>
            </a:r>
            <a:endParaRPr lang="ru-RU" sz="1200" dirty="0" smtClean="0"/>
          </a:p>
          <a:p>
            <a:r>
              <a:rPr lang="ru-RU" sz="1200" dirty="0" err="1" smtClean="0"/>
              <a:t>Скончу</a:t>
            </a:r>
            <a:r>
              <a:rPr lang="ru-RU" sz="1200" dirty="0" smtClean="0"/>
              <a:t> </a:t>
            </a:r>
            <a:r>
              <a:rPr lang="ru-RU" sz="1200" dirty="0"/>
              <a:t>на флейте стихи печальны, </a:t>
            </a:r>
            <a:endParaRPr lang="ru-RU" sz="1200" dirty="0" smtClean="0"/>
          </a:p>
          <a:p>
            <a:r>
              <a:rPr lang="ru-RU" sz="1200" dirty="0" smtClean="0"/>
              <a:t>Зря </a:t>
            </a:r>
            <a:r>
              <a:rPr lang="ru-RU" sz="1200" dirty="0"/>
              <a:t>на Россию чрез страны </a:t>
            </a:r>
            <a:r>
              <a:rPr lang="ru-RU" sz="1200" dirty="0" err="1"/>
              <a:t>дальны</a:t>
            </a:r>
            <a:r>
              <a:rPr lang="ru-RU" sz="1200" dirty="0"/>
              <a:t>: </a:t>
            </a:r>
            <a:endParaRPr lang="ru-RU" sz="1200" dirty="0" smtClean="0"/>
          </a:p>
          <a:p>
            <a:r>
              <a:rPr lang="ru-RU" sz="1200" dirty="0" smtClean="0"/>
              <a:t>Сто </a:t>
            </a:r>
            <a:r>
              <a:rPr lang="ru-RU" sz="1200" dirty="0"/>
              <a:t>мне языков надобно б было </a:t>
            </a:r>
            <a:endParaRPr lang="ru-RU" sz="1200" dirty="0" smtClean="0"/>
          </a:p>
          <a:p>
            <a:r>
              <a:rPr lang="ru-RU" sz="1200" dirty="0" smtClean="0"/>
              <a:t>Прославить </a:t>
            </a:r>
            <a:r>
              <a:rPr lang="ru-RU" sz="1200" dirty="0"/>
              <a:t>все то, что в тебе мило! </a:t>
            </a:r>
            <a:endParaRPr lang="ru-RU" sz="1200" dirty="0" smtClean="0"/>
          </a:p>
          <a:p>
            <a:r>
              <a:rPr lang="ru-RU" sz="1200" dirty="0"/>
              <a:t> </a:t>
            </a:r>
            <a:r>
              <a:rPr lang="ru-RU" sz="1200" dirty="0" smtClean="0"/>
              <a:t>                                       </a:t>
            </a:r>
            <a:r>
              <a:rPr lang="ru-RU" dirty="0" smtClean="0"/>
              <a:t>1728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806117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i="1" dirty="0" smtClean="0">
                <a:effectLst/>
              </a:rPr>
              <a:t>Источник</a:t>
            </a:r>
            <a:r>
              <a:rPr lang="ru-RU" sz="3600" i="1" dirty="0">
                <a:effectLst/>
              </a:rPr>
              <a:t>:</a:t>
            </a:r>
          </a:p>
          <a:p>
            <a:r>
              <a:rPr lang="ru-RU" sz="36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Г.Фефилова</a:t>
            </a:r>
            <a:r>
              <a:rPr lang="ru-RU" sz="3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Литература. 9 класс. </a:t>
            </a:r>
            <a:r>
              <a:rPr lang="ru-RU" sz="3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</a:t>
            </a:r>
            <a:r>
              <a:rPr lang="en-US" sz="3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ru-RU" sz="3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полугодие</a:t>
            </a:r>
          </a:p>
          <a:p>
            <a:r>
              <a:rPr lang="ru-RU" sz="3600" i="1" dirty="0" smtClean="0">
                <a:effectLst/>
              </a:rPr>
              <a:t>Другие материалы</a:t>
            </a:r>
          </a:p>
          <a:p>
            <a:r>
              <a:rPr lang="ru-RU" sz="3600" b="1" i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Выполнила </a:t>
            </a:r>
          </a:p>
          <a:p>
            <a:r>
              <a:rPr lang="ru-RU" sz="3600" b="1" i="1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Бурмистрова</a:t>
            </a:r>
            <a:r>
              <a:rPr lang="ru-RU" sz="3600" b="1" i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Р.А.</a:t>
            </a:r>
          </a:p>
          <a:p>
            <a:endParaRPr lang="ru-RU" sz="3600" i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32838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7" name="Rectangle 19"/>
          <p:cNvSpPr>
            <a:spLocks noChangeArrowheads="1"/>
          </p:cNvSpPr>
          <p:nvPr/>
        </p:nvSpPr>
        <p:spPr bwMode="auto">
          <a:xfrm>
            <a:off x="2411760" y="404664"/>
            <a:ext cx="4140200" cy="914400"/>
          </a:xfrm>
          <a:prstGeom prst="rect">
            <a:avLst/>
          </a:prstGeom>
          <a:solidFill>
            <a:srgbClr val="FABF8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КЛАССИЦИЗМ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66" name="AutoShape 18"/>
          <p:cNvSpPr>
            <a:spLocks noChangeShapeType="1"/>
          </p:cNvSpPr>
          <p:nvPr/>
        </p:nvSpPr>
        <p:spPr bwMode="auto">
          <a:xfrm flipH="1">
            <a:off x="1619672" y="3717032"/>
            <a:ext cx="476251" cy="4603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65" name="AutoShape 17"/>
          <p:cNvSpPr>
            <a:spLocks noChangeArrowheads="1"/>
          </p:cNvSpPr>
          <p:nvPr/>
        </p:nvSpPr>
        <p:spPr bwMode="auto">
          <a:xfrm>
            <a:off x="7236296" y="5085184"/>
            <a:ext cx="1162050" cy="541337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сатира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64" name="AutoShape 16"/>
          <p:cNvSpPr>
            <a:spLocks noChangeArrowheads="1"/>
          </p:cNvSpPr>
          <p:nvPr/>
        </p:nvSpPr>
        <p:spPr bwMode="auto">
          <a:xfrm>
            <a:off x="2051720" y="4221088"/>
            <a:ext cx="1184275" cy="620713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поэма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2411760" y="2060848"/>
            <a:ext cx="4257675" cy="574675"/>
          </a:xfrm>
          <a:prstGeom prst="rect">
            <a:avLst/>
          </a:prstGeom>
          <a:solidFill>
            <a:srgbClr val="92CDD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Строгое деление жанров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62" name="AutoShape 14"/>
          <p:cNvSpPr>
            <a:spLocks noChangeShapeType="1"/>
          </p:cNvSpPr>
          <p:nvPr/>
        </p:nvSpPr>
        <p:spPr bwMode="auto">
          <a:xfrm>
            <a:off x="2843808" y="3861048"/>
            <a:ext cx="0" cy="3429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61" name="AutoShape 13"/>
          <p:cNvSpPr>
            <a:spLocks noChangeShapeType="1"/>
          </p:cNvSpPr>
          <p:nvPr/>
        </p:nvSpPr>
        <p:spPr bwMode="auto">
          <a:xfrm>
            <a:off x="3707904" y="3789040"/>
            <a:ext cx="365125" cy="4254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60" name="AutoShape 12"/>
          <p:cNvSpPr>
            <a:spLocks noChangeShapeType="1"/>
          </p:cNvSpPr>
          <p:nvPr/>
        </p:nvSpPr>
        <p:spPr bwMode="auto">
          <a:xfrm flipH="1">
            <a:off x="5292080" y="4221088"/>
            <a:ext cx="519113" cy="81756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9" name="AutoShape 11"/>
          <p:cNvSpPr>
            <a:spLocks noChangeShapeType="1"/>
          </p:cNvSpPr>
          <p:nvPr/>
        </p:nvSpPr>
        <p:spPr bwMode="auto">
          <a:xfrm>
            <a:off x="7164288" y="4221088"/>
            <a:ext cx="490538" cy="81756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8" name="AutoShape 10"/>
          <p:cNvSpPr>
            <a:spLocks noChangeShapeType="1"/>
          </p:cNvSpPr>
          <p:nvPr/>
        </p:nvSpPr>
        <p:spPr bwMode="auto">
          <a:xfrm>
            <a:off x="6444208" y="2564904"/>
            <a:ext cx="0" cy="946150"/>
          </a:xfrm>
          <a:prstGeom prst="straightConnector1">
            <a:avLst/>
          </a:prstGeom>
          <a:noFill/>
          <a:ln w="25400">
            <a:solidFill>
              <a:srgbClr val="9BBB59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7" name="Oval 9"/>
          <p:cNvSpPr>
            <a:spLocks noChangeArrowheads="1"/>
          </p:cNvSpPr>
          <p:nvPr/>
        </p:nvSpPr>
        <p:spPr bwMode="auto">
          <a:xfrm>
            <a:off x="5508104" y="3429000"/>
            <a:ext cx="2032000" cy="91440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Низкие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6" name="AutoShape 8"/>
          <p:cNvSpPr>
            <a:spLocks noChangeShapeType="1"/>
          </p:cNvSpPr>
          <p:nvPr/>
        </p:nvSpPr>
        <p:spPr bwMode="auto">
          <a:xfrm>
            <a:off x="2987824" y="2636912"/>
            <a:ext cx="0" cy="382588"/>
          </a:xfrm>
          <a:prstGeom prst="straightConnector1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5" name="AutoShape 7"/>
          <p:cNvSpPr>
            <a:spLocks noChangeShapeType="1"/>
          </p:cNvSpPr>
          <p:nvPr/>
        </p:nvSpPr>
        <p:spPr bwMode="auto">
          <a:xfrm>
            <a:off x="4355976" y="1340768"/>
            <a:ext cx="0" cy="687387"/>
          </a:xfrm>
          <a:prstGeom prst="straightConnector1">
            <a:avLst/>
          </a:prstGeom>
          <a:noFill/>
          <a:ln w="25400">
            <a:solidFill>
              <a:srgbClr val="F79646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5868144" y="5085184"/>
            <a:ext cx="1295400" cy="579437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басня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4355976" y="5085184"/>
            <a:ext cx="1433513" cy="5715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комедия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3347864" y="4221088"/>
            <a:ext cx="1250950" cy="52705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 smtClean="0">
                <a:latin typeface="Calibri" pitchFamily="34" charset="0"/>
                <a:cs typeface="Times New Roman" pitchFamily="18" charset="0"/>
              </a:rPr>
              <a:t>песня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467544" y="4149081"/>
            <a:ext cx="1435100" cy="936104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трагедия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ода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0" name="Oval 2"/>
          <p:cNvSpPr>
            <a:spLocks noChangeArrowheads="1"/>
          </p:cNvSpPr>
          <p:nvPr/>
        </p:nvSpPr>
        <p:spPr bwMode="auto">
          <a:xfrm>
            <a:off x="1979712" y="2996952"/>
            <a:ext cx="2032000" cy="91440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Высокие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49" name="AutoShape 1"/>
          <p:cNvSpPr>
            <a:spLocks noChangeShapeType="1"/>
          </p:cNvSpPr>
          <p:nvPr/>
        </p:nvSpPr>
        <p:spPr bwMode="auto">
          <a:xfrm>
            <a:off x="6516216" y="4365104"/>
            <a:ext cx="0" cy="6953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179512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79" name="Rectangle 31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К высоким жанрам </a:t>
            </a:r>
            <a:r>
              <a:rPr lang="ru-RU" dirty="0" smtClean="0"/>
              <a:t>относятся те, что повествуют о выдающихся событиях и выдающихся людях - </a:t>
            </a:r>
            <a:r>
              <a:rPr lang="ru-RU" dirty="0" smtClean="0">
                <a:solidFill>
                  <a:srgbClr val="0070C0"/>
                </a:solidFill>
              </a:rPr>
              <a:t>трагедия, ода, героическая песня. 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Герои высоких жанров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smtClean="0"/>
              <a:t>- это видные деятели искусства и политики, монархи, исторические персонажи, мифологические или библейские герои. О них говорят торжественным, величавым языком высокого стиля. 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В высоких жанрах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smtClean="0"/>
              <a:t>все видные деятели только воспеваются, ибо высмеивать их недопустимо.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323953" y="260648"/>
            <a:ext cx="6227988" cy="923330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Высокие  жанры</a:t>
            </a:r>
            <a:endParaRPr lang="ru-RU" sz="5400" b="1" cap="none" spc="0" dirty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72608"/>
          </a:xfrm>
        </p:spPr>
        <p:txBody>
          <a:bodyPr>
            <a:normAutofit fontScale="77500" lnSpcReduction="20000"/>
          </a:bodyPr>
          <a:lstStyle/>
          <a:p>
            <a:r>
              <a:rPr lang="ru-RU" sz="4700" b="1" dirty="0" smtClean="0"/>
              <a:t>Низкие жанры</a:t>
            </a:r>
            <a:r>
              <a:rPr lang="ru-RU" sz="4700" dirty="0" smtClean="0"/>
              <a:t> рассказывают о частной повседневной жизни простых людей:  буржуа, мещан,  крестьян, слуг. </a:t>
            </a:r>
          </a:p>
          <a:p>
            <a:r>
              <a:rPr lang="ru-RU" sz="4700" dirty="0" smtClean="0"/>
              <a:t>Это может быть </a:t>
            </a:r>
            <a:r>
              <a:rPr lang="ru-RU" sz="4700" dirty="0" smtClean="0">
                <a:solidFill>
                  <a:srgbClr val="FF0000"/>
                </a:solidFill>
              </a:rPr>
              <a:t>комедия, сатира, басня</a:t>
            </a:r>
            <a:r>
              <a:rPr lang="ru-RU" sz="4700" dirty="0" smtClean="0"/>
              <a:t>, написанная в разговорном стиле. </a:t>
            </a:r>
          </a:p>
          <a:p>
            <a:pPr>
              <a:buFont typeface="Wingdings" pitchFamily="2" charset="2"/>
              <a:buChar char="q"/>
            </a:pPr>
            <a:r>
              <a:rPr lang="ru-RU" sz="4700" dirty="0" smtClean="0"/>
              <a:t>    Для каждого жанра определялся</a:t>
            </a:r>
          </a:p>
          <a:p>
            <a:pPr>
              <a:buNone/>
            </a:pPr>
            <a:r>
              <a:rPr lang="ru-RU" sz="4700" dirty="0" smtClean="0"/>
              <a:t>        языковой стиль, соответственно </a:t>
            </a:r>
          </a:p>
          <a:p>
            <a:pPr>
              <a:buNone/>
            </a:pPr>
            <a:r>
              <a:rPr lang="ru-RU" sz="4700" dirty="0" smtClean="0"/>
              <a:t>             высокий или низкий. </a:t>
            </a:r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4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580854" y="0"/>
            <a:ext cx="57198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Низ</a:t>
            </a:r>
            <a:r>
              <a:rPr lang="ru-RU" sz="54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кие  жанры</a:t>
            </a:r>
            <a:endParaRPr lang="ru-RU" sz="54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196752"/>
            <a:ext cx="8856984" cy="5472608"/>
          </a:xfrm>
        </p:spPr>
        <p:txBody>
          <a:bodyPr>
            <a:normAutofit fontScale="85000" lnSpcReduction="20000"/>
          </a:bodyPr>
          <a:lstStyle/>
          <a:p>
            <a:r>
              <a:rPr lang="ru-RU" sz="4300" b="1" dirty="0" smtClean="0">
                <a:solidFill>
                  <a:srgbClr val="C00000"/>
                </a:solidFill>
              </a:rPr>
              <a:t>Герои произведений классицизма </a:t>
            </a:r>
            <a:r>
              <a:rPr lang="ru-RU" sz="4300" dirty="0" smtClean="0"/>
              <a:t>- чаще всего своего рода "шаблоны". </a:t>
            </a:r>
          </a:p>
          <a:p>
            <a:r>
              <a:rPr lang="ru-RU" sz="4300" dirty="0" smtClean="0"/>
              <a:t>Так, из произведения в произведение переходят образы служанок-помощниц своей госпожи, мужественные герои. </a:t>
            </a:r>
          </a:p>
          <a:p>
            <a:r>
              <a:rPr lang="ru-RU" sz="4300" dirty="0" smtClean="0"/>
              <a:t>Это так называемые </a:t>
            </a:r>
            <a:r>
              <a:rPr lang="ru-RU" sz="4300" b="1" i="1" dirty="0" smtClean="0"/>
              <a:t>"типические образы". </a:t>
            </a:r>
          </a:p>
          <a:p>
            <a:r>
              <a:rPr lang="ru-RU" sz="4300" b="1" dirty="0" smtClean="0"/>
              <a:t>Герои</a:t>
            </a:r>
            <a:r>
              <a:rPr lang="ru-RU" sz="4300" dirty="0" smtClean="0"/>
              <a:t> - носители одной добродетели или одного порока.</a:t>
            </a:r>
            <a:endParaRPr lang="ru-RU" sz="4300" b="1" i="1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194298" y="0"/>
            <a:ext cx="25074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Герои</a:t>
            </a:r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39825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Характерные черты классицизма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700808"/>
            <a:ext cx="8712968" cy="4896544"/>
          </a:xfrm>
        </p:spPr>
        <p:txBody>
          <a:bodyPr>
            <a:noAutofit/>
          </a:bodyPr>
          <a:lstStyle/>
          <a:p>
            <a:r>
              <a:rPr lang="ru-RU" sz="3600" baseline="-25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значительность тем и сюжетов;</a:t>
            </a:r>
          </a:p>
          <a:p>
            <a:r>
              <a:rPr lang="ru-RU" sz="3600" baseline="-25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нарушение жизненной правды: утопизм, идеализация, отвлеченность в изображении;</a:t>
            </a:r>
          </a:p>
          <a:p>
            <a:r>
              <a:rPr lang="ru-RU" sz="3600" baseline="-25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надуманные образы, схематические характеры;</a:t>
            </a:r>
          </a:p>
          <a:p>
            <a:r>
              <a:rPr lang="ru-RU" sz="3600" baseline="-25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назидательность произведения, строгое деление героев на положительных и отрицательных;</a:t>
            </a:r>
          </a:p>
          <a:p>
            <a:r>
              <a:rPr lang="ru-RU" sz="3600" baseline="-25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использование языка, мало понятного простому народу;</a:t>
            </a:r>
          </a:p>
          <a:p>
            <a:r>
              <a:rPr lang="ru-RU" sz="3600" baseline="-25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обращение к возвышенным героическим нравственным идеалам;</a:t>
            </a:r>
          </a:p>
          <a:p>
            <a:r>
              <a:rPr lang="ru-RU" sz="3600" baseline="-25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общенациональная, гражданская направленность;  </a:t>
            </a:r>
          </a:p>
          <a:p>
            <a:r>
              <a:rPr lang="ru-RU" sz="3600" baseline="-25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установление иерархии жанров</a:t>
            </a:r>
            <a:r>
              <a:rPr lang="ru-RU" sz="3600" baseline="-25000" dirty="0"/>
              <a:t>.</a:t>
            </a:r>
            <a:endParaRPr lang="ru-RU" sz="3600" baseline="-250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7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2132856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1371600" lvl="2" indent="-571500"/>
            <a:r>
              <a:rPr lang="ru-RU" sz="5200" b="1" dirty="0" smtClean="0">
                <a:solidFill>
                  <a:srgbClr val="C00000"/>
                </a:solidFill>
              </a:rPr>
              <a:t>Система амплуа.</a:t>
            </a:r>
          </a:p>
          <a:p>
            <a:pPr marL="1371600" lvl="2" indent="-571500"/>
            <a:r>
              <a:rPr lang="ru-RU" sz="5200" b="1" dirty="0" smtClean="0">
                <a:solidFill>
                  <a:srgbClr val="C00000"/>
                </a:solidFill>
              </a:rPr>
              <a:t>Принцип трех единств:</a:t>
            </a:r>
          </a:p>
          <a:p>
            <a:pPr marL="1371600" lvl="2" indent="-571500">
              <a:buFont typeface="Wingdings" pitchFamily="2" charset="2"/>
              <a:buChar char="q"/>
            </a:pPr>
            <a:r>
              <a:rPr lang="ru-RU" sz="5200" b="1" dirty="0" smtClean="0"/>
              <a:t>единство времени;</a:t>
            </a:r>
          </a:p>
          <a:p>
            <a:pPr marL="1371600" lvl="2" indent="-571500">
              <a:buFont typeface="Wingdings" pitchFamily="2" charset="2"/>
              <a:buChar char="q"/>
            </a:pPr>
            <a:r>
              <a:rPr lang="ru-RU" sz="5200" b="1" dirty="0" smtClean="0"/>
              <a:t>единство места;</a:t>
            </a:r>
          </a:p>
          <a:p>
            <a:pPr marL="1371600" lvl="2" indent="-571500">
              <a:buFont typeface="Wingdings" pitchFamily="2" charset="2"/>
              <a:buChar char="q"/>
            </a:pPr>
            <a:r>
              <a:rPr lang="ru-RU" sz="5200" b="1" dirty="0" smtClean="0"/>
              <a:t>единство действия.</a:t>
            </a:r>
          </a:p>
          <a:p>
            <a:pPr marL="571500" indent="-571500" eaLnBrk="1" hangingPunct="1">
              <a:buFont typeface="Wingdings" pitchFamily="2" charset="2"/>
              <a:buNone/>
            </a:pPr>
            <a:endParaRPr lang="ru-RU" dirty="0" smtClean="0"/>
          </a:p>
          <a:p>
            <a:pPr marL="571500" indent="-571500" eaLnBrk="1" hangingPunct="1"/>
            <a:endParaRPr lang="ru-RU" dirty="0" smtClean="0"/>
          </a:p>
          <a:p>
            <a:pPr marL="571500" indent="-571500" eaLnBrk="1" hangingPunct="1"/>
            <a:endParaRPr lang="ru-RU" dirty="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726913" y="0"/>
            <a:ext cx="7891904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Особенности </a:t>
            </a:r>
          </a:p>
          <a:p>
            <a:pPr algn="ctr"/>
            <a:r>
              <a:rPr lang="ru-RU" sz="44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классицистической пьесы</a:t>
            </a:r>
            <a:endParaRPr lang="ru-RU" sz="44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5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85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85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85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85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47" grpId="0" build="p"/>
    </p:bldLst>
  </p:timing>
</p:sld>
</file>

<file path=ppt/theme/theme1.xml><?xml version="1.0" encoding="utf-8"?>
<a:theme xmlns:a="http://schemas.openxmlformats.org/drawingml/2006/main" name="Разрез">
  <a:themeElements>
    <a:clrScheme name="Другая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B8CCE4"/>
      </a:accent6>
      <a:hlink>
        <a:srgbClr val="0000FF"/>
      </a:hlink>
      <a:folHlink>
        <a:srgbClr val="800080"/>
      </a:folHlink>
    </a:clrScheme>
    <a:fontScheme name="Разрез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Разрез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Разрез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Разрез 10">
        <a:dk1>
          <a:srgbClr val="8C0000"/>
        </a:dk1>
        <a:lt1>
          <a:srgbClr val="FFFFFF"/>
        </a:lt1>
        <a:dk2>
          <a:srgbClr val="18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AB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«Слово о полку Игореве» величайший памятник древнерусской литера</Template>
  <TotalTime>456</TotalTime>
  <Words>2086</Words>
  <Application>Microsoft Office PowerPoint</Application>
  <PresentationFormat>Экран (4:3)</PresentationFormat>
  <Paragraphs>255</Paragraphs>
  <Slides>32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Разрез</vt:lpstr>
      <vt:lpstr>Классицизм  как литературное направление</vt:lpstr>
      <vt:lpstr>Презентация PowerPoint</vt:lpstr>
      <vt:lpstr>Классицизм</vt:lpstr>
      <vt:lpstr>Презентация PowerPoint</vt:lpstr>
      <vt:lpstr>Презентация PowerPoint</vt:lpstr>
      <vt:lpstr>Презентация PowerPoint</vt:lpstr>
      <vt:lpstr>Презентация PowerPoint</vt:lpstr>
      <vt:lpstr>Характерные черты классицизма</vt:lpstr>
      <vt:lpstr>Презентация PowerPoint</vt:lpstr>
      <vt:lpstr>Презентация PowerPoint</vt:lpstr>
      <vt:lpstr>Презентация PowerPoint</vt:lpstr>
      <vt:lpstr>Презентация PowerPoint</vt:lpstr>
      <vt:lpstr>Денис Иванович Фонвизин</vt:lpstr>
      <vt:lpstr>9 класс</vt:lpstr>
      <vt:lpstr>По ходу лекции заполните таблицу</vt:lpstr>
      <vt:lpstr>Классицизм</vt:lpstr>
      <vt:lpstr>Отличительные черты классицизма:</vt:lpstr>
      <vt:lpstr>Презентация PowerPoint</vt:lpstr>
      <vt:lpstr>Презентация PowerPoint</vt:lpstr>
      <vt:lpstr> </vt:lpstr>
      <vt:lpstr>Черты </vt:lpstr>
      <vt:lpstr>Презентация PowerPoint</vt:lpstr>
      <vt:lpstr>Русский классицизм</vt:lpstr>
      <vt:lpstr>Презентация PowerPoint</vt:lpstr>
      <vt:lpstr>Презентация PowerPoint</vt:lpstr>
      <vt:lpstr>Презентация PowerPoint</vt:lpstr>
      <vt:lpstr>История возникновения русского классицизма (по В. И. Фёдорову)</vt:lpstr>
      <vt:lpstr>Русский классицизм</vt:lpstr>
      <vt:lpstr>Реформы в русском классицизме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Классицизм  как литературное направление</dc:title>
  <dc:creator>Administrator</dc:creator>
  <cp:lastModifiedBy>Admin</cp:lastModifiedBy>
  <cp:revision>49</cp:revision>
  <dcterms:modified xsi:type="dcterms:W3CDTF">2016-09-25T18:21:19Z</dcterms:modified>
</cp:coreProperties>
</file>