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8" r:id="rId5"/>
    <p:sldId id="269" r:id="rId6"/>
    <p:sldId id="259" r:id="rId7"/>
    <p:sldId id="260" r:id="rId8"/>
    <p:sldId id="261" r:id="rId9"/>
    <p:sldId id="270" r:id="rId10"/>
    <p:sldId id="271" r:id="rId11"/>
    <p:sldId id="272" r:id="rId12"/>
    <p:sldId id="262" r:id="rId13"/>
    <p:sldId id="273" r:id="rId14"/>
    <p:sldId id="263" r:id="rId15"/>
    <p:sldId id="264" r:id="rId16"/>
    <p:sldId id="265" r:id="rId17"/>
    <p:sldId id="266" r:id="rId18"/>
    <p:sldId id="26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2" d="100"/>
          <a:sy n="72" d="100"/>
        </p:scale>
        <p:origin x="-1685" y="-2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F68-C26D-471F-B5CF-91F72BFBD3EE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A8D34CC-645D-4840-9193-14567A1A7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F68-C26D-471F-B5CF-91F72BFBD3EE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34CC-645D-4840-9193-14567A1A72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F68-C26D-471F-B5CF-91F72BFBD3EE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34CC-645D-4840-9193-14567A1A72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F68-C26D-471F-B5CF-91F72BFBD3EE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34CC-645D-4840-9193-14567A1A7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F68-C26D-471F-B5CF-91F72BFBD3EE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A8D34CC-645D-4840-9193-14567A1A72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F68-C26D-471F-B5CF-91F72BFBD3EE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34CC-645D-4840-9193-14567A1A7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F68-C26D-471F-B5CF-91F72BFBD3EE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34CC-645D-4840-9193-14567A1A7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F68-C26D-471F-B5CF-91F72BFBD3EE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34CC-645D-4840-9193-14567A1A72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F68-C26D-471F-B5CF-91F72BFBD3EE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34CC-645D-4840-9193-14567A1A72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F68-C26D-471F-B5CF-91F72BFBD3EE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34CC-645D-4840-9193-14567A1A7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F68-C26D-471F-B5CF-91F72BFBD3EE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A8D34CC-645D-4840-9193-14567A1A7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B04AF68-C26D-471F-B5CF-91F72BFBD3EE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A8D34CC-645D-4840-9193-14567A1A72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Качественные и относительные прилагательные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571480"/>
            <a:ext cx="8207375" cy="841395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chemeClr val="folHlink"/>
                </a:solidFill>
              </a:rPr>
              <a:t/>
            </a:r>
            <a:br>
              <a:rPr lang="en-US" sz="3200" b="1" dirty="0" smtClean="0">
                <a:solidFill>
                  <a:schemeClr val="folHlink"/>
                </a:solidFill>
              </a:rPr>
            </a:br>
            <a:r>
              <a:rPr lang="en-US" sz="3200" b="1" dirty="0" smtClean="0">
                <a:solidFill>
                  <a:schemeClr val="folHlink"/>
                </a:solidFill>
              </a:rPr>
              <a:t/>
            </a:r>
            <a:br>
              <a:rPr lang="en-US" sz="3200" b="1" dirty="0" smtClean="0">
                <a:solidFill>
                  <a:schemeClr val="folHlink"/>
                </a:solidFill>
              </a:rPr>
            </a:br>
            <a:endParaRPr lang="ru-RU" sz="3100" dirty="0" smtClean="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700338" y="1700213"/>
            <a:ext cx="3816350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Относительные прилагательные</a:t>
            </a:r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 rot="1129330">
            <a:off x="6443663" y="2708275"/>
            <a:ext cx="1584325" cy="360363"/>
          </a:xfrm>
          <a:prstGeom prst="leftArrow">
            <a:avLst>
              <a:gd name="adj1" fmla="val 50000"/>
              <a:gd name="adj2" fmla="val 1099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3" name="AutoShape 7"/>
          <p:cNvSpPr>
            <a:spLocks noChangeArrowheads="1"/>
          </p:cNvSpPr>
          <p:nvPr/>
        </p:nvSpPr>
        <p:spPr bwMode="auto">
          <a:xfrm rot="9032394">
            <a:off x="1258888" y="2852738"/>
            <a:ext cx="1584325" cy="360362"/>
          </a:xfrm>
          <a:prstGeom prst="leftArrow">
            <a:avLst>
              <a:gd name="adj1" fmla="val 50000"/>
              <a:gd name="adj2" fmla="val 1099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323850" y="3500438"/>
            <a:ext cx="2736850" cy="1150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существительные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6227763" y="3284538"/>
            <a:ext cx="2736850" cy="1150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глаголы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3419475" y="4437063"/>
            <a:ext cx="2520950" cy="865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называют:</a:t>
            </a: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323850" y="5949950"/>
            <a:ext cx="2808288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признаки, которые </a:t>
            </a:r>
          </a:p>
          <a:p>
            <a:pPr algn="ctr"/>
            <a:r>
              <a:rPr lang="ru-RU"/>
              <a:t>относятся к предмету </a:t>
            </a: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6011863" y="5949950"/>
            <a:ext cx="2808287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признаки, которые </a:t>
            </a:r>
          </a:p>
          <a:p>
            <a:pPr algn="ctr"/>
            <a:r>
              <a:rPr lang="ru-RU"/>
              <a:t>относятся к действию</a:t>
            </a:r>
          </a:p>
        </p:txBody>
      </p:sp>
      <p:sp>
        <p:nvSpPr>
          <p:cNvPr id="4109" name="AutoShape 13"/>
          <p:cNvSpPr>
            <a:spLocks noChangeArrowheads="1"/>
          </p:cNvSpPr>
          <p:nvPr/>
        </p:nvSpPr>
        <p:spPr bwMode="auto">
          <a:xfrm>
            <a:off x="4427538" y="2852738"/>
            <a:ext cx="504825" cy="1512887"/>
          </a:xfrm>
          <a:prstGeom prst="downArrow">
            <a:avLst>
              <a:gd name="adj1" fmla="val 50000"/>
              <a:gd name="adj2" fmla="val 7492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0" name="AutoShape 14"/>
          <p:cNvSpPr>
            <a:spLocks noChangeArrowheads="1"/>
          </p:cNvSpPr>
          <p:nvPr/>
        </p:nvSpPr>
        <p:spPr bwMode="auto">
          <a:xfrm rot="-1682987">
            <a:off x="2195513" y="5300663"/>
            <a:ext cx="1223962" cy="431800"/>
          </a:xfrm>
          <a:prstGeom prst="leftArrow">
            <a:avLst>
              <a:gd name="adj1" fmla="val 50000"/>
              <a:gd name="adj2" fmla="val 708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1" name="AutoShape 15"/>
          <p:cNvSpPr>
            <a:spLocks noChangeArrowheads="1"/>
          </p:cNvSpPr>
          <p:nvPr/>
        </p:nvSpPr>
        <p:spPr bwMode="auto">
          <a:xfrm rot="-9798638">
            <a:off x="6011863" y="5300663"/>
            <a:ext cx="1223962" cy="431800"/>
          </a:xfrm>
          <a:prstGeom prst="leftArrow">
            <a:avLst>
              <a:gd name="adj1" fmla="val 50000"/>
              <a:gd name="adj2" fmla="val 708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57158" y="428604"/>
            <a:ext cx="835824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Образование 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относительных прилагательных.</a:t>
            </a:r>
            <a:r>
              <a:rPr lang="ru-RU" sz="2800" dirty="0" smtClean="0">
                <a:solidFill>
                  <a:srgbClr val="FF0000"/>
                </a:solidFill>
              </a:rPr>
              <a:t/>
            </a:r>
            <a:br>
              <a:rPr lang="ru-RU" sz="2800" dirty="0" smtClean="0">
                <a:solidFill>
                  <a:srgbClr val="FF0000"/>
                </a:solidFill>
              </a:rPr>
            </a:b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 animBg="1"/>
      <p:bldP spid="4102" grpId="0" animBg="1"/>
      <p:bldP spid="4103" grpId="0" animBg="1"/>
      <p:bldP spid="4104" grpId="0" animBg="1"/>
      <p:bldP spid="4105" grpId="0" animBg="1"/>
      <p:bldP spid="4106" grpId="0" animBg="1"/>
      <p:bldP spid="4107" grpId="0" animBg="1"/>
      <p:bldP spid="4108" grpId="0" animBg="1"/>
      <p:bldP spid="4109" grpId="0" animBg="1"/>
      <p:bldP spid="4110" grpId="0" animBg="1"/>
      <p:bldP spid="41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dirty="0" smtClean="0">
                <a:solidFill>
                  <a:srgbClr val="FF0000"/>
                </a:solidFill>
              </a:rPr>
              <a:t>Относительные прилагательные</a:t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>указывают: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214282" y="2708275"/>
            <a:ext cx="2143140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i="1" dirty="0"/>
              <a:t>материал</a:t>
            </a:r>
            <a:r>
              <a:rPr lang="ru-RU" dirty="0"/>
              <a:t> </a:t>
            </a:r>
          </a:p>
          <a:p>
            <a:pPr algn="ctr"/>
            <a:r>
              <a:rPr lang="ru-RU" dirty="0"/>
              <a:t>(</a:t>
            </a:r>
            <a:r>
              <a:rPr lang="ru-RU" i="1" dirty="0"/>
              <a:t>деревянный </a:t>
            </a:r>
            <a:r>
              <a:rPr lang="ru-RU" dirty="0"/>
              <a:t>стол)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1187450" y="4724400"/>
            <a:ext cx="2232025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i="1"/>
              <a:t>вес</a:t>
            </a:r>
          </a:p>
          <a:p>
            <a:pPr algn="ctr"/>
            <a:r>
              <a:rPr lang="ru-RU"/>
              <a:t>(</a:t>
            </a:r>
            <a:r>
              <a:rPr lang="ru-RU" i="1"/>
              <a:t>пудовая</a:t>
            </a:r>
            <a:r>
              <a:rPr lang="ru-RU"/>
              <a:t> гиря)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3995738" y="4724400"/>
            <a:ext cx="2232025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i="1"/>
              <a:t>длина</a:t>
            </a:r>
          </a:p>
          <a:p>
            <a:pPr algn="ctr"/>
            <a:r>
              <a:rPr lang="ru-RU"/>
              <a:t>(</a:t>
            </a:r>
            <a:r>
              <a:rPr lang="ru-RU" i="1"/>
              <a:t>метровая</a:t>
            </a:r>
            <a:r>
              <a:rPr lang="ru-RU"/>
              <a:t> палка)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6516688" y="4724400"/>
            <a:ext cx="2447925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i="1"/>
              <a:t>назначение предмета</a:t>
            </a:r>
          </a:p>
          <a:p>
            <a:pPr algn="ctr"/>
            <a:r>
              <a:rPr lang="ru-RU"/>
              <a:t>(</a:t>
            </a:r>
            <a:r>
              <a:rPr lang="ru-RU" i="1"/>
              <a:t>письменный</a:t>
            </a:r>
            <a:r>
              <a:rPr lang="ru-RU"/>
              <a:t> стол)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2987675" y="2708275"/>
            <a:ext cx="2232025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i="1"/>
              <a:t>время</a:t>
            </a:r>
            <a:r>
              <a:rPr lang="ru-RU"/>
              <a:t> </a:t>
            </a:r>
          </a:p>
          <a:p>
            <a:pPr algn="ctr"/>
            <a:r>
              <a:rPr lang="ru-RU"/>
              <a:t>(</a:t>
            </a:r>
            <a:r>
              <a:rPr lang="ru-RU" i="1"/>
              <a:t>летние</a:t>
            </a:r>
            <a:r>
              <a:rPr lang="ru-RU"/>
              <a:t> ночи)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6156325" y="2708275"/>
            <a:ext cx="2232025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i="1"/>
              <a:t>место нахождения</a:t>
            </a:r>
          </a:p>
          <a:p>
            <a:pPr algn="ctr"/>
            <a:r>
              <a:rPr lang="ru-RU"/>
              <a:t>(</a:t>
            </a:r>
            <a:r>
              <a:rPr lang="ru-RU" i="1"/>
              <a:t>подземная</a:t>
            </a:r>
            <a:r>
              <a:rPr lang="ru-RU"/>
              <a:t> дорога)</a:t>
            </a:r>
          </a:p>
        </p:txBody>
      </p:sp>
      <p:sp>
        <p:nvSpPr>
          <p:cNvPr id="6155" name="AutoShape 11"/>
          <p:cNvSpPr>
            <a:spLocks noChangeArrowheads="1"/>
          </p:cNvSpPr>
          <p:nvPr/>
        </p:nvSpPr>
        <p:spPr bwMode="auto">
          <a:xfrm>
            <a:off x="900113" y="1412875"/>
            <a:ext cx="431800" cy="1223963"/>
          </a:xfrm>
          <a:prstGeom prst="downArrow">
            <a:avLst>
              <a:gd name="adj1" fmla="val 50000"/>
              <a:gd name="adj2" fmla="val 708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6" name="AutoShape 12"/>
          <p:cNvSpPr>
            <a:spLocks noChangeArrowheads="1"/>
          </p:cNvSpPr>
          <p:nvPr/>
        </p:nvSpPr>
        <p:spPr bwMode="auto">
          <a:xfrm>
            <a:off x="3851275" y="1412875"/>
            <a:ext cx="431800" cy="1223963"/>
          </a:xfrm>
          <a:prstGeom prst="downArrow">
            <a:avLst>
              <a:gd name="adj1" fmla="val 50000"/>
              <a:gd name="adj2" fmla="val 708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7" name="AutoShape 13"/>
          <p:cNvSpPr>
            <a:spLocks noChangeArrowheads="1"/>
          </p:cNvSpPr>
          <p:nvPr/>
        </p:nvSpPr>
        <p:spPr bwMode="auto">
          <a:xfrm>
            <a:off x="6948488" y="1412875"/>
            <a:ext cx="431800" cy="1223963"/>
          </a:xfrm>
          <a:prstGeom prst="downArrow">
            <a:avLst>
              <a:gd name="adj1" fmla="val 50000"/>
              <a:gd name="adj2" fmla="val 708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8" name="AutoShape 14"/>
          <p:cNvSpPr>
            <a:spLocks noChangeArrowheads="1"/>
          </p:cNvSpPr>
          <p:nvPr/>
        </p:nvSpPr>
        <p:spPr bwMode="auto">
          <a:xfrm>
            <a:off x="2339975" y="1484313"/>
            <a:ext cx="431800" cy="3240087"/>
          </a:xfrm>
          <a:prstGeom prst="downArrow">
            <a:avLst>
              <a:gd name="adj1" fmla="val 50000"/>
              <a:gd name="adj2" fmla="val 1875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9" name="AutoShape 15"/>
          <p:cNvSpPr>
            <a:spLocks noChangeArrowheads="1"/>
          </p:cNvSpPr>
          <p:nvPr/>
        </p:nvSpPr>
        <p:spPr bwMode="auto">
          <a:xfrm>
            <a:off x="8388350" y="1268413"/>
            <a:ext cx="431800" cy="3240087"/>
          </a:xfrm>
          <a:prstGeom prst="downArrow">
            <a:avLst>
              <a:gd name="adj1" fmla="val 50000"/>
              <a:gd name="adj2" fmla="val 1875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60" name="AutoShape 16"/>
          <p:cNvSpPr>
            <a:spLocks noChangeArrowheads="1"/>
          </p:cNvSpPr>
          <p:nvPr/>
        </p:nvSpPr>
        <p:spPr bwMode="auto">
          <a:xfrm>
            <a:off x="5364163" y="1412875"/>
            <a:ext cx="431800" cy="3240088"/>
          </a:xfrm>
          <a:prstGeom prst="downArrow">
            <a:avLst>
              <a:gd name="adj1" fmla="val 50000"/>
              <a:gd name="adj2" fmla="val 1875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49" grpId="0" animBg="1"/>
      <p:bldP spid="6150" grpId="0" animBg="1"/>
      <p:bldP spid="6151" grpId="0" animBg="1"/>
      <p:bldP spid="6152" grpId="0" animBg="1"/>
      <p:bldP spid="6153" grpId="0" animBg="1"/>
      <p:bldP spid="6154" grpId="0" animBg="1"/>
      <p:bldP spid="6155" grpId="0" animBg="1"/>
      <p:bldP spid="6156" grpId="0" animBg="1"/>
      <p:bldP spid="6157" grpId="0" animBg="1"/>
      <p:bldP spid="6158" grpId="0" animBg="1"/>
      <p:bldP spid="6159" grpId="0" animBg="1"/>
      <p:bldP spid="616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Как отличить относительные прилагательные от качественных?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57200" y="1285861"/>
            <a:ext cx="4040188" cy="42862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Качественные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>
          <a:xfrm>
            <a:off x="4645025" y="1285861"/>
            <a:ext cx="4041775" cy="42862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Относительные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214282" y="1785926"/>
            <a:ext cx="4283106" cy="4714908"/>
          </a:xfrm>
        </p:spPr>
        <p:txBody>
          <a:bodyPr/>
          <a:lstStyle/>
          <a:p>
            <a:pPr marL="0" indent="1588">
              <a:buAutoNum type="arabicPeriod"/>
            </a:pPr>
            <a:r>
              <a:rPr lang="ru-RU" sz="2800" dirty="0" smtClean="0"/>
              <a:t>Образуют степени сравнения</a:t>
            </a:r>
          </a:p>
          <a:p>
            <a:pPr marL="0" indent="265113">
              <a:buAutoNum type="arabicPeriod"/>
            </a:pPr>
            <a:r>
              <a:rPr lang="ru-RU" sz="2800" dirty="0" smtClean="0"/>
              <a:t>Образуют краткую форму</a:t>
            </a:r>
          </a:p>
          <a:p>
            <a:pPr marL="0" indent="265113">
              <a:buAutoNum type="arabicPeriod"/>
            </a:pPr>
            <a:r>
              <a:rPr lang="ru-RU" sz="2800" dirty="0" smtClean="0"/>
              <a:t>Сочетаются с наречием очень</a:t>
            </a:r>
          </a:p>
          <a:p>
            <a:pPr marL="0" indent="265113">
              <a:buAutoNum type="arabicPeriod"/>
            </a:pPr>
            <a:r>
              <a:rPr lang="ru-RU" sz="2800" dirty="0" smtClean="0"/>
              <a:t>Могут иметь приставку не</a:t>
            </a:r>
          </a:p>
          <a:p>
            <a:pPr marL="0" indent="265113">
              <a:buAutoNum type="arabicPeriod"/>
            </a:pPr>
            <a:r>
              <a:rPr lang="ru-RU" sz="2800" dirty="0" smtClean="0"/>
              <a:t>Образуют сложное прилагательное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4"/>
          </p:nvPr>
        </p:nvSpPr>
        <p:spPr>
          <a:xfrm>
            <a:off x="4645025" y="1785926"/>
            <a:ext cx="4213255" cy="4857784"/>
          </a:xfrm>
        </p:spPr>
        <p:txBody>
          <a:bodyPr>
            <a:normAutofit/>
          </a:bodyPr>
          <a:lstStyle/>
          <a:p>
            <a:pPr marL="0" indent="354013">
              <a:buAutoNum type="arabicPeriod"/>
            </a:pPr>
            <a:r>
              <a:rPr lang="ru-RU" sz="2800" dirty="0" smtClean="0">
                <a:solidFill>
                  <a:srgbClr val="FF0000"/>
                </a:solidFill>
              </a:rPr>
              <a:t>Не</a:t>
            </a:r>
            <a:r>
              <a:rPr lang="ru-RU" sz="2800" dirty="0" smtClean="0"/>
              <a:t> образуют степени сравнения</a:t>
            </a:r>
          </a:p>
          <a:p>
            <a:pPr marL="265113" indent="-265113">
              <a:buAutoNum type="arabicPeriod"/>
            </a:pP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Не</a:t>
            </a:r>
            <a:r>
              <a:rPr lang="ru-RU" sz="2800" dirty="0" smtClean="0"/>
              <a:t> образуют краткую форму</a:t>
            </a:r>
          </a:p>
          <a:p>
            <a:pPr marL="265113" indent="-265113">
              <a:buAutoNum type="arabicPeriod"/>
            </a:pPr>
            <a:r>
              <a:rPr lang="ru-RU" sz="2800" dirty="0" smtClean="0">
                <a:solidFill>
                  <a:srgbClr val="FF0000"/>
                </a:solidFill>
              </a:rPr>
              <a:t>Не</a:t>
            </a:r>
            <a:r>
              <a:rPr lang="ru-RU" sz="2800" dirty="0" smtClean="0"/>
              <a:t> сочетаются с наречием очень</a:t>
            </a:r>
          </a:p>
          <a:p>
            <a:pPr marL="265113" indent="-265113">
              <a:buAutoNum type="arabicPeriod"/>
            </a:pPr>
            <a:r>
              <a:rPr lang="ru-RU" sz="2800" dirty="0" smtClean="0">
                <a:solidFill>
                  <a:srgbClr val="FF0000"/>
                </a:solidFill>
              </a:rPr>
              <a:t>Не</a:t>
            </a:r>
            <a:r>
              <a:rPr lang="ru-RU" sz="2800" dirty="0" smtClean="0"/>
              <a:t> могут иметь приставку не</a:t>
            </a:r>
          </a:p>
          <a:p>
            <a:pPr marL="265113" indent="-265113">
              <a:buAutoNum type="arabicPeriod"/>
            </a:pPr>
            <a:r>
              <a:rPr lang="ru-RU" sz="2800" dirty="0" smtClean="0">
                <a:solidFill>
                  <a:srgbClr val="FF0000"/>
                </a:solidFill>
              </a:rPr>
              <a:t>Не</a:t>
            </a:r>
            <a:r>
              <a:rPr lang="ru-RU" sz="2800" dirty="0" smtClean="0"/>
              <a:t> образуют сложное прилагательное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ОПОЗНАВАТЕЛЬНЫЕ ПРИЗНАКИ ОТНОСИТЕЛЬНЫХ ПРИЛАГАТЕЛЬНЫХ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000" dirty="0" smtClean="0"/>
              <a:t>1. Нет степеней сравнения,</a:t>
            </a:r>
          </a:p>
          <a:p>
            <a:r>
              <a:rPr lang="ru-RU" sz="3000" dirty="0" smtClean="0"/>
              <a:t>2. Обозначает материал, из которого сделан предмет:</a:t>
            </a:r>
          </a:p>
          <a:p>
            <a:r>
              <a:rPr lang="ru-RU" sz="3000" dirty="0">
                <a:solidFill>
                  <a:schemeClr val="accent2">
                    <a:lumMod val="75000"/>
                  </a:schemeClr>
                </a:solidFill>
              </a:rPr>
              <a:t>с</a:t>
            </a:r>
            <a:r>
              <a:rPr lang="ru-RU" sz="3000" dirty="0" smtClean="0">
                <a:solidFill>
                  <a:schemeClr val="accent2">
                    <a:lumMod val="75000"/>
                  </a:schemeClr>
                </a:solidFill>
              </a:rPr>
              <a:t>теклянный стакан - стакан из стекла,</a:t>
            </a:r>
          </a:p>
          <a:p>
            <a:r>
              <a:rPr lang="ru-RU" sz="3000" dirty="0" smtClean="0"/>
              <a:t>3. Обозначает пространственные, временные признаки:</a:t>
            </a:r>
          </a:p>
          <a:p>
            <a:r>
              <a:rPr lang="ru-RU" sz="3000" dirty="0">
                <a:solidFill>
                  <a:schemeClr val="accent1">
                    <a:lumMod val="75000"/>
                  </a:schemeClr>
                </a:solidFill>
              </a:rPr>
              <a:t>с</a:t>
            </a:r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</a:rPr>
              <a:t>ельская местность, зимний день,</a:t>
            </a:r>
          </a:p>
          <a:p>
            <a:pPr>
              <a:buNone/>
            </a:pPr>
            <a:r>
              <a:rPr lang="ru-RU" sz="3000" dirty="0" smtClean="0"/>
              <a:t>    4. Не имеют краткой формы,</a:t>
            </a:r>
          </a:p>
          <a:p>
            <a:pPr>
              <a:buNone/>
            </a:pPr>
            <a:r>
              <a:rPr lang="ru-RU" sz="3000" dirty="0"/>
              <a:t> </a:t>
            </a:r>
            <a:r>
              <a:rPr lang="ru-RU" sz="3000" dirty="0" smtClean="0"/>
              <a:t>   5. Не сочетаются с наречием ОЧЕНЬ.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2858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Найдите в предложении прилагательные, образуйте от них возможные формы сравнительной и превосходной степени. Определите, к какому разряду они относятся.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2714620"/>
            <a:ext cx="8229600" cy="3411543"/>
          </a:xfrm>
        </p:spPr>
        <p:txBody>
          <a:bodyPr/>
          <a:lstStyle/>
          <a:p>
            <a:r>
              <a:rPr lang="ru-RU" sz="4400" i="1" dirty="0"/>
              <a:t>В сильный мороз весело трещат в печи берёзовые дрова. </a:t>
            </a:r>
            <a:endParaRPr lang="ru-RU" sz="4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4245410"/>
            <a:ext cx="2286016" cy="2612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 себя!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447800"/>
            <a:ext cx="8258204" cy="483872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Сильный</a:t>
            </a:r>
            <a:r>
              <a:rPr lang="ru-RU" sz="3600" dirty="0" smtClean="0"/>
              <a:t> – </a:t>
            </a:r>
            <a:r>
              <a:rPr lang="ru-RU" sz="3600" i="1" dirty="0" smtClean="0"/>
              <a:t>сильнее, более сильный, сильнейший, самый сильный </a:t>
            </a:r>
            <a:r>
              <a:rPr lang="ru-RU" sz="3600" dirty="0" smtClean="0"/>
              <a:t>(качественное)</a:t>
            </a:r>
          </a:p>
          <a:p>
            <a:r>
              <a:rPr lang="ru-RU" sz="3600" dirty="0" smtClean="0">
                <a:solidFill>
                  <a:srgbClr val="FF0000"/>
                </a:solidFill>
              </a:rPr>
              <a:t>Берёзовые</a:t>
            </a:r>
            <a:r>
              <a:rPr lang="ru-RU" sz="3600" dirty="0" smtClean="0"/>
              <a:t> – </a:t>
            </a:r>
            <a:r>
              <a:rPr lang="ru-RU" sz="3600" dirty="0" smtClean="0">
                <a:solidFill>
                  <a:srgbClr val="FF0000"/>
                </a:solidFill>
              </a:rPr>
              <a:t>не </a:t>
            </a:r>
            <a:r>
              <a:rPr lang="ru-RU" sz="3600" dirty="0" smtClean="0"/>
              <a:t>образует степеней сравнения, </a:t>
            </a:r>
            <a:r>
              <a:rPr lang="ru-RU" sz="3600" dirty="0" smtClean="0">
                <a:solidFill>
                  <a:srgbClr val="FF0000"/>
                </a:solidFill>
              </a:rPr>
              <a:t>не</a:t>
            </a:r>
            <a:r>
              <a:rPr lang="ru-RU" sz="3600" dirty="0" smtClean="0"/>
              <a:t> может сочетаться с приставкой </a:t>
            </a:r>
            <a:r>
              <a:rPr lang="ru-RU" sz="3600" b="1" i="1" dirty="0" smtClean="0"/>
              <a:t>не</a:t>
            </a:r>
            <a:r>
              <a:rPr lang="ru-RU" sz="3600" dirty="0" smtClean="0"/>
              <a:t> и наречием </a:t>
            </a:r>
            <a:r>
              <a:rPr lang="ru-RU" sz="3600" b="1" i="1" dirty="0" smtClean="0"/>
              <a:t>очень</a:t>
            </a:r>
            <a:r>
              <a:rPr lang="ru-RU" sz="3600" dirty="0" smtClean="0"/>
              <a:t>; </a:t>
            </a:r>
            <a:r>
              <a:rPr lang="ru-RU" sz="3600" u="sng" dirty="0" smtClean="0"/>
              <a:t>обозначает материал , из которого  сделан предмет</a:t>
            </a:r>
            <a:endParaRPr lang="ru-RU" sz="3600" u="sng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214290"/>
            <a:ext cx="1571636" cy="141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по учебнику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5400" u="sng" dirty="0" smtClean="0"/>
              <a:t>Письменно</a:t>
            </a:r>
            <a:r>
              <a:rPr lang="ru-RU" sz="5400" dirty="0" smtClean="0"/>
              <a:t> </a:t>
            </a:r>
            <a:r>
              <a:rPr lang="ru-RU" sz="5400" smtClean="0"/>
              <a:t>- </a:t>
            </a:r>
            <a:r>
              <a:rPr lang="ru-RU" sz="5400" smtClean="0">
                <a:solidFill>
                  <a:srgbClr val="FF0000"/>
                </a:solidFill>
              </a:rPr>
              <a:t>345</a:t>
            </a:r>
            <a:endParaRPr lang="ru-RU" sz="5400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67450" y="357167"/>
            <a:ext cx="2333640" cy="2059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Подведём итоги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4400" dirty="0"/>
              <a:t>Какие прилагательные называются относительными? </a:t>
            </a:r>
            <a:endParaRPr lang="ru-RU" sz="4400" dirty="0" smtClean="0"/>
          </a:p>
          <a:p>
            <a:r>
              <a:rPr lang="ru-RU" sz="4400" dirty="0" smtClean="0"/>
              <a:t>Как </a:t>
            </a:r>
            <a:r>
              <a:rPr lang="ru-RU" sz="4400" dirty="0"/>
              <a:t>их отличить от качественных?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4429132"/>
            <a:ext cx="3571900" cy="2348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447800"/>
            <a:ext cx="8258204" cy="4572000"/>
          </a:xfrm>
        </p:spPr>
        <p:txBody>
          <a:bodyPr>
            <a:normAutofit/>
          </a:bodyPr>
          <a:lstStyle/>
          <a:p>
            <a:r>
              <a:rPr lang="ru-RU" sz="4400" dirty="0" smtClean="0"/>
              <a:t>§51,  упр</a:t>
            </a:r>
            <a:r>
              <a:rPr lang="ru-RU" sz="4400" dirty="0"/>
              <a:t>. 295 (устно</a:t>
            </a:r>
            <a:r>
              <a:rPr lang="ru-RU" sz="4400" dirty="0" smtClean="0"/>
              <a:t>),</a:t>
            </a:r>
          </a:p>
          <a:p>
            <a:pPr>
              <a:buNone/>
            </a:pPr>
            <a:r>
              <a:rPr lang="ru-RU" sz="4400" dirty="0"/>
              <a:t> </a:t>
            </a:r>
            <a:r>
              <a:rPr lang="ru-RU" sz="4400" dirty="0" smtClean="0"/>
              <a:t>            упр. </a:t>
            </a:r>
            <a:r>
              <a:rPr lang="ru-RU" sz="4400" dirty="0"/>
              <a:t>296 (письменно</a:t>
            </a:r>
            <a:r>
              <a:rPr lang="ru-RU" sz="4400" dirty="0" smtClean="0"/>
              <a:t>)</a:t>
            </a:r>
          </a:p>
          <a:p>
            <a:r>
              <a:rPr lang="ru-RU" sz="4400" dirty="0" smtClean="0"/>
              <a:t>Выучить признаки качественных и относительных прилагательных</a:t>
            </a:r>
            <a:endParaRPr lang="ru-RU" sz="4400" dirty="0"/>
          </a:p>
          <a:p>
            <a:endParaRPr lang="ru-RU" dirty="0"/>
          </a:p>
        </p:txBody>
      </p:sp>
      <p:pic>
        <p:nvPicPr>
          <p:cNvPr id="4" name="Picture 8" descr="25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3352800"/>
            <a:ext cx="3960812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Орфографический </a:t>
            </a:r>
            <a:r>
              <a:rPr lang="ru-RU" dirty="0" smtClean="0"/>
              <a:t>диктант (ключ)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447800"/>
            <a:ext cx="8115328" cy="4572000"/>
          </a:xfrm>
        </p:spPr>
        <p:txBody>
          <a:bodyPr>
            <a:normAutofit/>
          </a:bodyPr>
          <a:lstStyle/>
          <a:p>
            <a:r>
              <a:rPr lang="ru-RU" sz="3600" dirty="0"/>
              <a:t>Соб</a:t>
            </a:r>
            <a:r>
              <a:rPr lang="ru-RU" sz="3600" dirty="0">
                <a:solidFill>
                  <a:srgbClr val="FF0000"/>
                </a:solidFill>
              </a:rPr>
              <a:t>и</a:t>
            </a:r>
            <a:r>
              <a:rPr lang="ru-RU" sz="3600" dirty="0"/>
              <a:t>ра</a:t>
            </a:r>
            <a:r>
              <a:rPr lang="ru-RU" sz="3600" u="sng" dirty="0"/>
              <a:t>ться</a:t>
            </a:r>
            <a:r>
              <a:rPr lang="ru-RU" sz="3600" dirty="0"/>
              <a:t> в лес, пр</a:t>
            </a:r>
            <a:r>
              <a:rPr lang="ru-RU" sz="3600" dirty="0">
                <a:solidFill>
                  <a:srgbClr val="FF0000"/>
                </a:solidFill>
              </a:rPr>
              <a:t>е</a:t>
            </a:r>
            <a:r>
              <a:rPr lang="ru-RU" sz="3600" dirty="0"/>
              <a:t>кратить перег</a:t>
            </a:r>
            <a:r>
              <a:rPr lang="ru-RU" sz="3600" dirty="0">
                <a:solidFill>
                  <a:srgbClr val="FF0000"/>
                </a:solidFill>
              </a:rPr>
              <a:t>о</a:t>
            </a:r>
            <a:r>
              <a:rPr lang="ru-RU" sz="3600" dirty="0"/>
              <a:t>воры, расп</a:t>
            </a:r>
            <a:r>
              <a:rPr lang="ru-RU" sz="3600" dirty="0">
                <a:solidFill>
                  <a:srgbClr val="FF0000"/>
                </a:solidFill>
              </a:rPr>
              <a:t>о</a:t>
            </a:r>
            <a:r>
              <a:rPr lang="ru-RU" sz="3600" dirty="0"/>
              <a:t>л</a:t>
            </a:r>
            <a:r>
              <a:rPr lang="ru-RU" sz="3600" dirty="0">
                <a:solidFill>
                  <a:srgbClr val="FF0000"/>
                </a:solidFill>
              </a:rPr>
              <a:t>а</a:t>
            </a:r>
            <a:r>
              <a:rPr lang="ru-RU" sz="3600" dirty="0"/>
              <a:t>га</a:t>
            </a:r>
            <a:r>
              <a:rPr lang="ru-RU" sz="3600" u="sng" dirty="0"/>
              <a:t>ться</a:t>
            </a:r>
            <a:r>
              <a:rPr lang="ru-RU" sz="3600" dirty="0"/>
              <a:t> в горах, разл</a:t>
            </a:r>
            <a:r>
              <a:rPr lang="ru-RU" sz="3600" dirty="0">
                <a:solidFill>
                  <a:srgbClr val="FF0000"/>
                </a:solidFill>
              </a:rPr>
              <a:t>о</a:t>
            </a:r>
            <a:r>
              <a:rPr lang="ru-RU" sz="3600" dirty="0"/>
              <a:t>жить вещи, ра</a:t>
            </a:r>
            <a:r>
              <a:rPr lang="ru-RU" sz="3600" u="sng" dirty="0"/>
              <a:t>сс</a:t>
            </a:r>
            <a:r>
              <a:rPr lang="ru-RU" sz="3600" dirty="0"/>
              <a:t>т</a:t>
            </a:r>
            <a:r>
              <a:rPr lang="ru-RU" sz="3600" dirty="0">
                <a:solidFill>
                  <a:srgbClr val="FF0000"/>
                </a:solidFill>
              </a:rPr>
              <a:t>и</a:t>
            </a:r>
            <a:r>
              <a:rPr lang="ru-RU" sz="3600" dirty="0"/>
              <a:t>ла</a:t>
            </a:r>
            <a:r>
              <a:rPr lang="ru-RU" sz="3600" u="sng" dirty="0"/>
              <a:t>ться</a:t>
            </a:r>
            <a:r>
              <a:rPr lang="ru-RU" sz="3600" dirty="0"/>
              <a:t> по лугу, пр</a:t>
            </a:r>
            <a:r>
              <a:rPr lang="ru-RU" sz="3600" dirty="0">
                <a:solidFill>
                  <a:srgbClr val="FF0000"/>
                </a:solidFill>
              </a:rPr>
              <a:t>е</a:t>
            </a:r>
            <a:r>
              <a:rPr lang="ru-RU" sz="3600" dirty="0"/>
              <a:t>врати</a:t>
            </a:r>
            <a:r>
              <a:rPr lang="ru-RU" sz="3600" u="sng" dirty="0"/>
              <a:t>ться</a:t>
            </a:r>
            <a:r>
              <a:rPr lang="ru-RU" sz="3600" dirty="0"/>
              <a:t> в чудов</a:t>
            </a:r>
            <a:r>
              <a:rPr lang="ru-RU" sz="3600" dirty="0">
                <a:solidFill>
                  <a:srgbClr val="FF0000"/>
                </a:solidFill>
              </a:rPr>
              <a:t>и</a:t>
            </a:r>
            <a:r>
              <a:rPr lang="ru-RU" sz="3600" dirty="0"/>
              <a:t>ще, д</a:t>
            </a:r>
            <a:r>
              <a:rPr lang="ru-RU" sz="3600" dirty="0">
                <a:solidFill>
                  <a:srgbClr val="FF0000"/>
                </a:solidFill>
              </a:rPr>
              <a:t>а</a:t>
            </a:r>
            <a:r>
              <a:rPr lang="ru-RU" sz="3600" dirty="0"/>
              <a:t>лёкий г</a:t>
            </a:r>
            <a:r>
              <a:rPr lang="ru-RU" sz="3600" dirty="0">
                <a:solidFill>
                  <a:srgbClr val="FF0000"/>
                </a:solidFill>
              </a:rPr>
              <a:t>о</a:t>
            </a:r>
            <a:r>
              <a:rPr lang="ru-RU" sz="3600" dirty="0"/>
              <a:t>ризонт, пр</a:t>
            </a:r>
            <a:r>
              <a:rPr lang="ru-RU" sz="3600" dirty="0">
                <a:solidFill>
                  <a:srgbClr val="FF0000"/>
                </a:solidFill>
              </a:rPr>
              <a:t>и</a:t>
            </a:r>
            <a:r>
              <a:rPr lang="ru-RU" sz="3600" dirty="0"/>
              <a:t>леч</a:t>
            </a:r>
            <a:r>
              <a:rPr lang="ru-RU" sz="3600" dirty="0">
                <a:solidFill>
                  <a:srgbClr val="FF0000"/>
                </a:solidFill>
              </a:rPr>
              <a:t>ь</a:t>
            </a:r>
            <a:r>
              <a:rPr lang="ru-RU" sz="3600" dirty="0"/>
              <a:t> о</a:t>
            </a:r>
            <a:r>
              <a:rPr lang="ru-RU" sz="3600" u="sng" dirty="0"/>
              <a:t>тд</a:t>
            </a:r>
            <a:r>
              <a:rPr lang="ru-RU" sz="3600" dirty="0">
                <a:solidFill>
                  <a:srgbClr val="FF0000"/>
                </a:solidFill>
              </a:rPr>
              <a:t>о</a:t>
            </a:r>
            <a:r>
              <a:rPr lang="ru-RU" sz="3600" dirty="0"/>
              <a:t>хнуть, зрелые сем</a:t>
            </a:r>
            <a:r>
              <a:rPr lang="ru-RU" sz="3600" dirty="0">
                <a:solidFill>
                  <a:srgbClr val="FF0000"/>
                </a:solidFill>
              </a:rPr>
              <a:t>е</a:t>
            </a:r>
            <a:r>
              <a:rPr lang="ru-RU" sz="3600" dirty="0"/>
              <a:t>на, пр</a:t>
            </a:r>
            <a:r>
              <a:rPr lang="ru-RU" sz="3600" dirty="0">
                <a:solidFill>
                  <a:srgbClr val="FF0000"/>
                </a:solidFill>
              </a:rPr>
              <a:t>и</a:t>
            </a:r>
            <a:r>
              <a:rPr lang="ru-RU" sz="3600" dirty="0"/>
              <a:t>слуша</a:t>
            </a:r>
            <a:r>
              <a:rPr lang="ru-RU" sz="3600" u="sng" dirty="0"/>
              <a:t>ться</a:t>
            </a:r>
            <a:r>
              <a:rPr lang="ru-RU" sz="3600" dirty="0"/>
              <a:t> к ш</a:t>
            </a:r>
            <a:r>
              <a:rPr lang="ru-RU" sz="3600" dirty="0">
                <a:solidFill>
                  <a:srgbClr val="FF0000"/>
                </a:solidFill>
              </a:rPr>
              <a:t>о</a:t>
            </a:r>
            <a:r>
              <a:rPr lang="ru-RU" sz="3600" dirty="0"/>
              <a:t>роху, пр</a:t>
            </a:r>
            <a:r>
              <a:rPr lang="ru-RU" sz="3600" dirty="0">
                <a:solidFill>
                  <a:srgbClr val="FF0000"/>
                </a:solidFill>
              </a:rPr>
              <a:t>е</a:t>
            </a:r>
            <a:r>
              <a:rPr lang="ru-RU" sz="3600" dirty="0"/>
              <a:t>од</a:t>
            </a:r>
            <a:r>
              <a:rPr lang="ru-RU" sz="3600" dirty="0">
                <a:solidFill>
                  <a:srgbClr val="FF0000"/>
                </a:solidFill>
              </a:rPr>
              <a:t>о</a:t>
            </a:r>
            <a:r>
              <a:rPr lang="ru-RU" sz="3600" dirty="0"/>
              <a:t>леть пр</a:t>
            </a:r>
            <a:r>
              <a:rPr lang="ru-RU" sz="3600" dirty="0">
                <a:solidFill>
                  <a:srgbClr val="FF0000"/>
                </a:solidFill>
              </a:rPr>
              <a:t>е</a:t>
            </a:r>
            <a:r>
              <a:rPr lang="ru-RU" sz="3600" dirty="0"/>
              <a:t>грады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298" y="2857496"/>
            <a:ext cx="2071702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Работа с перфокартой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447800"/>
            <a:ext cx="8115328" cy="4910158"/>
          </a:xfrm>
        </p:spPr>
        <p:txBody>
          <a:bodyPr/>
          <a:lstStyle/>
          <a:p>
            <a:pPr lvl="0">
              <a:buNone/>
            </a:pPr>
            <a:r>
              <a:rPr lang="ru-RU" sz="3200" dirty="0" smtClean="0"/>
              <a:t>1.пр</a:t>
            </a:r>
            <a:r>
              <a:rPr lang="ru-RU" sz="3200" dirty="0" smtClean="0">
                <a:solidFill>
                  <a:srgbClr val="FF0000"/>
                </a:solidFill>
              </a:rPr>
              <a:t>…</a:t>
            </a:r>
            <a:r>
              <a:rPr lang="ru-RU" sz="3200" dirty="0" smtClean="0"/>
              <a:t>бежала </a:t>
            </a:r>
            <a:r>
              <a:rPr lang="ru-RU" sz="3200" dirty="0"/>
              <a:t>2. </a:t>
            </a:r>
            <a:r>
              <a:rPr lang="ru-RU" sz="3200" dirty="0" smtClean="0"/>
              <a:t>пр</a:t>
            </a:r>
            <a:r>
              <a:rPr lang="ru-RU" sz="3200" dirty="0" smtClean="0">
                <a:solidFill>
                  <a:srgbClr val="FF0000"/>
                </a:solidFill>
              </a:rPr>
              <a:t>…</a:t>
            </a:r>
            <a:r>
              <a:rPr lang="ru-RU" sz="3200" dirty="0" smtClean="0"/>
              <a:t>одолеть  </a:t>
            </a:r>
            <a:r>
              <a:rPr lang="ru-RU" sz="3200" dirty="0"/>
              <a:t>3. </a:t>
            </a:r>
            <a:r>
              <a:rPr lang="ru-RU" sz="3200" dirty="0" smtClean="0"/>
              <a:t>пр</a:t>
            </a:r>
            <a:r>
              <a:rPr lang="ru-RU" sz="3200" dirty="0" smtClean="0">
                <a:solidFill>
                  <a:srgbClr val="FF0000"/>
                </a:solidFill>
              </a:rPr>
              <a:t>…</a:t>
            </a:r>
            <a:r>
              <a:rPr lang="ru-RU" sz="3200" dirty="0" smtClean="0"/>
              <a:t>чалить  </a:t>
            </a:r>
          </a:p>
          <a:p>
            <a:pPr marL="3175" lvl="0" indent="-3175">
              <a:buNone/>
            </a:pPr>
            <a:r>
              <a:rPr lang="ru-RU" sz="3200" dirty="0" smtClean="0"/>
              <a:t> </a:t>
            </a:r>
            <a:r>
              <a:rPr lang="ru-RU" sz="3200" dirty="0"/>
              <a:t>4. </a:t>
            </a:r>
            <a:r>
              <a:rPr lang="ru-RU" sz="3200" dirty="0" smtClean="0"/>
              <a:t>пр</a:t>
            </a:r>
            <a:r>
              <a:rPr lang="ru-RU" sz="3200" dirty="0" smtClean="0">
                <a:solidFill>
                  <a:srgbClr val="FF0000"/>
                </a:solidFill>
              </a:rPr>
              <a:t>…</a:t>
            </a:r>
            <a:r>
              <a:rPr lang="ru-RU" sz="3200" dirty="0" smtClean="0"/>
              <a:t>старый   </a:t>
            </a:r>
            <a:r>
              <a:rPr lang="ru-RU" sz="3200" dirty="0"/>
              <a:t>5. </a:t>
            </a:r>
            <a:r>
              <a:rPr lang="ru-RU" sz="3200" dirty="0" smtClean="0"/>
              <a:t>пр</a:t>
            </a:r>
            <a:r>
              <a:rPr lang="ru-RU" sz="3200" dirty="0" smtClean="0">
                <a:solidFill>
                  <a:srgbClr val="FF0000"/>
                </a:solidFill>
              </a:rPr>
              <a:t>…</a:t>
            </a:r>
            <a:r>
              <a:rPr lang="ru-RU" sz="3200" dirty="0" smtClean="0"/>
              <a:t>винтить  6.пр</a:t>
            </a:r>
            <a:r>
              <a:rPr lang="ru-RU" sz="3200" dirty="0" smtClean="0">
                <a:solidFill>
                  <a:srgbClr val="FF0000"/>
                </a:solidFill>
              </a:rPr>
              <a:t>…</a:t>
            </a:r>
            <a:r>
              <a:rPr lang="ru-RU" sz="3200" dirty="0" err="1" smtClean="0"/>
              <a:t>пятствие</a:t>
            </a:r>
            <a:r>
              <a:rPr lang="ru-RU" sz="3200" dirty="0" smtClean="0"/>
              <a:t>  </a:t>
            </a:r>
            <a:r>
              <a:rPr lang="ru-RU" sz="3200" dirty="0"/>
              <a:t>7. </a:t>
            </a:r>
            <a:r>
              <a:rPr lang="ru-RU" sz="3200" dirty="0" smtClean="0"/>
              <a:t>пр</a:t>
            </a:r>
            <a:r>
              <a:rPr lang="ru-RU" sz="3200" dirty="0" smtClean="0">
                <a:solidFill>
                  <a:srgbClr val="FF0000"/>
                </a:solidFill>
              </a:rPr>
              <a:t>…</a:t>
            </a:r>
            <a:r>
              <a:rPr lang="ru-RU" sz="3200" dirty="0" err="1" smtClean="0"/>
              <a:t>чудливый</a:t>
            </a:r>
            <a:r>
              <a:rPr lang="ru-RU" sz="3200" dirty="0" smtClean="0"/>
              <a:t>  </a:t>
            </a:r>
          </a:p>
          <a:p>
            <a:pPr marL="3175" lvl="0" indent="-3175">
              <a:buNone/>
            </a:pPr>
            <a:r>
              <a:rPr lang="ru-RU" sz="3200" dirty="0" smtClean="0"/>
              <a:t>8</a:t>
            </a:r>
            <a:r>
              <a:rPr lang="ru-RU" sz="3200" dirty="0"/>
              <a:t>. </a:t>
            </a:r>
            <a:r>
              <a:rPr lang="ru-RU" sz="3200" dirty="0" smtClean="0"/>
              <a:t>пр</a:t>
            </a:r>
            <a:r>
              <a:rPr lang="ru-RU" sz="3200" dirty="0" smtClean="0">
                <a:solidFill>
                  <a:srgbClr val="FF0000"/>
                </a:solidFill>
              </a:rPr>
              <a:t>…</a:t>
            </a:r>
            <a:r>
              <a:rPr lang="ru-RU" sz="3200" dirty="0" smtClean="0"/>
              <a:t>возмочь    9</a:t>
            </a:r>
            <a:r>
              <a:rPr lang="ru-RU" sz="3200" dirty="0"/>
              <a:t>. </a:t>
            </a:r>
            <a:r>
              <a:rPr lang="ru-RU" sz="3200" smtClean="0"/>
              <a:t>пр</a:t>
            </a:r>
            <a:r>
              <a:rPr lang="ru-RU" sz="3200" smtClean="0">
                <a:solidFill>
                  <a:srgbClr val="FF0000"/>
                </a:solidFill>
              </a:rPr>
              <a:t>…</a:t>
            </a:r>
            <a:r>
              <a:rPr lang="ru-RU" sz="3200" smtClean="0"/>
              <a:t>небречь</a:t>
            </a:r>
            <a:endParaRPr lang="ru-RU" sz="3200" dirty="0"/>
          </a:p>
          <a:p>
            <a:r>
              <a:rPr lang="ru-RU" dirty="0" smtClean="0"/>
              <a:t>Ключ: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4500570"/>
          <a:ext cx="6405588" cy="1285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732"/>
                <a:gridCol w="711732"/>
                <a:gridCol w="711732"/>
                <a:gridCol w="711732"/>
                <a:gridCol w="711732"/>
                <a:gridCol w="711732"/>
                <a:gridCol w="711732"/>
                <a:gridCol w="711732"/>
                <a:gridCol w="711732"/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4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5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6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7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8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9</a:t>
                      </a:r>
                      <a:endParaRPr lang="ru-RU" sz="2400" b="1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и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е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и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е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и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е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и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е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е</a:t>
                      </a:r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Повторим изученное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400" dirty="0" smtClean="0"/>
              <a:t>Ответьте на вопрос:</a:t>
            </a:r>
          </a:p>
          <a:p>
            <a:r>
              <a:rPr lang="ru-RU" sz="2400" dirty="0" smtClean="0"/>
              <a:t>Какие прилагательные называются качественными? Что они обозначают?</a:t>
            </a:r>
          </a:p>
          <a:p>
            <a:r>
              <a:rPr lang="ru-RU" b="1" dirty="0" smtClean="0"/>
              <a:t>Качественные прилагательные:</a:t>
            </a:r>
          </a:p>
          <a:p>
            <a:r>
              <a:rPr lang="ru-RU" dirty="0" smtClean="0"/>
              <a:t>1. обозначают такой признак (качество) предмета, который может быть в этом предмете в большей или меньшей степени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Можно ли данные прилагательные отнести к разряду качественных? Докажите.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000232" y="1857364"/>
            <a:ext cx="6686568" cy="416243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Красивый</a:t>
            </a:r>
          </a:p>
          <a:p>
            <a:r>
              <a:rPr lang="ru-RU" sz="3200" dirty="0" smtClean="0"/>
              <a:t> Прелестный </a:t>
            </a:r>
          </a:p>
          <a:p>
            <a:r>
              <a:rPr lang="ru-RU" sz="3200" dirty="0" smtClean="0"/>
              <a:t>Громкий</a:t>
            </a:r>
          </a:p>
          <a:p>
            <a:r>
              <a:rPr lang="ru-RU" sz="3200" dirty="0" smtClean="0"/>
              <a:t>Деревянный</a:t>
            </a:r>
          </a:p>
          <a:p>
            <a:r>
              <a:rPr lang="ru-RU" sz="3200" dirty="0" smtClean="0"/>
              <a:t>Зрелый</a:t>
            </a:r>
          </a:p>
          <a:p>
            <a:r>
              <a:rPr lang="ru-RU" sz="3200" dirty="0" smtClean="0"/>
              <a:t>Восхитительный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Повторим признаки качественных прилагательных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447800"/>
            <a:ext cx="8215370" cy="45720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sz="3600" dirty="0" smtClean="0"/>
              <a:t>Образуют степени сравнения</a:t>
            </a:r>
          </a:p>
          <a:p>
            <a:pPr marL="514350" indent="-514350">
              <a:buAutoNum type="arabicPeriod"/>
            </a:pPr>
            <a:r>
              <a:rPr lang="ru-RU" sz="3600" dirty="0" smtClean="0"/>
              <a:t>Образуют краткую форму</a:t>
            </a:r>
          </a:p>
          <a:p>
            <a:pPr marL="0" lvl="0" indent="442913">
              <a:buFont typeface="+mj-lt"/>
              <a:buAutoNum type="arabicPeriod"/>
            </a:pPr>
            <a:r>
              <a:rPr lang="ru-RU" sz="3600" dirty="0" smtClean="0"/>
              <a:t> Сочетаются </a:t>
            </a:r>
            <a:r>
              <a:rPr lang="ru-RU" sz="3600" dirty="0"/>
              <a:t>с наречием очень</a:t>
            </a:r>
          </a:p>
          <a:p>
            <a:pPr marL="530225" lvl="0" indent="-530225">
              <a:buFont typeface="+mj-lt"/>
              <a:buAutoNum type="arabicPeriod"/>
            </a:pPr>
            <a:r>
              <a:rPr lang="ru-RU" sz="3600" dirty="0" smtClean="0"/>
              <a:t> Могут </a:t>
            </a:r>
            <a:r>
              <a:rPr lang="ru-RU" sz="3600" dirty="0"/>
              <a:t>иметь приставку </a:t>
            </a:r>
            <a:r>
              <a:rPr lang="ru-RU" sz="3600" dirty="0" smtClean="0"/>
              <a:t>не</a:t>
            </a:r>
            <a:endParaRPr lang="ru-RU" sz="3600" dirty="0"/>
          </a:p>
          <a:p>
            <a:pPr marL="530225" lvl="0" indent="-530225">
              <a:buFont typeface="+mj-lt"/>
              <a:buAutoNum type="arabicPeriod"/>
            </a:pPr>
            <a:r>
              <a:rPr lang="ru-RU" sz="3600" dirty="0" smtClean="0"/>
              <a:t>Образуют </a:t>
            </a:r>
            <a:r>
              <a:rPr lang="ru-RU" sz="3600" dirty="0"/>
              <a:t>сложное прилагательное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46" y="4500546"/>
            <a:ext cx="2357454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Подумайте!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ru-RU" sz="3200" dirty="0" smtClean="0"/>
              <a:t>    Можем </a:t>
            </a:r>
            <a:r>
              <a:rPr lang="ru-RU" sz="3200" dirty="0"/>
              <a:t>ли мы отнести прилагательные </a:t>
            </a:r>
            <a:r>
              <a:rPr lang="ru-RU" sz="3200" i="1" dirty="0">
                <a:solidFill>
                  <a:srgbClr val="FF0000"/>
                </a:solidFill>
              </a:rPr>
              <a:t>деревянный, соломенный, кожаный, каменный </a:t>
            </a:r>
            <a:r>
              <a:rPr lang="ru-RU" sz="3200" dirty="0"/>
              <a:t>к качественным? Почему?</a:t>
            </a:r>
          </a:p>
          <a:p>
            <a:r>
              <a:rPr lang="ru-RU" sz="3200" i="1" dirty="0" smtClean="0"/>
              <a:t>Нет, так как они не имеют признаков качественных прилагательных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pic>
        <p:nvPicPr>
          <p:cNvPr id="4" name="Picture 7" descr="подумай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214290"/>
            <a:ext cx="1658275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 учебником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 smtClean="0"/>
              <a:t>Прочитайте теоретический материал на с.122.</a:t>
            </a:r>
          </a:p>
          <a:p>
            <a:r>
              <a:rPr lang="ru-RU" sz="2800" dirty="0" smtClean="0"/>
              <a:t>Ответьте на вопрос:</a:t>
            </a:r>
          </a:p>
          <a:p>
            <a:r>
              <a:rPr lang="ru-RU" sz="2800" dirty="0" smtClean="0"/>
              <a:t>Какие прилагательные называются относительными? Что они обозначают?</a:t>
            </a:r>
          </a:p>
          <a:p>
            <a:r>
              <a:rPr lang="ru-RU" sz="2800" b="1" dirty="0" smtClean="0"/>
              <a:t>Относительные прилагательные </a:t>
            </a:r>
          </a:p>
          <a:p>
            <a:r>
              <a:rPr lang="ru-RU" sz="2800" dirty="0" smtClean="0"/>
              <a:t>1.обозначают материал, из которого сделан или состоит предмет</a:t>
            </a:r>
          </a:p>
          <a:p>
            <a:r>
              <a:rPr lang="ru-RU" sz="2800" dirty="0" smtClean="0"/>
              <a:t>2. имеют пространственные, временные признаки</a:t>
            </a:r>
            <a:endParaRPr lang="ru-RU" sz="2800" dirty="0"/>
          </a:p>
        </p:txBody>
      </p:sp>
      <p:pic>
        <p:nvPicPr>
          <p:cNvPr id="6" name="Picture 2" descr="C:\Documents and Settings\Admin\Мои документы\Мои рисунки\Картинки школа\Копия Image00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28802"/>
            <a:ext cx="936094" cy="10971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Запишите словосочетания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Шерстяное платье,</a:t>
            </a:r>
          </a:p>
          <a:p>
            <a:r>
              <a:rPr lang="ru-RU" dirty="0" smtClean="0"/>
              <a:t>Лекарственная трава,</a:t>
            </a:r>
          </a:p>
          <a:p>
            <a:r>
              <a:rPr lang="ru-RU" dirty="0" smtClean="0"/>
              <a:t>Бумажный кораблик,</a:t>
            </a:r>
          </a:p>
          <a:p>
            <a:r>
              <a:rPr lang="ru-RU" dirty="0" smtClean="0"/>
              <a:t>Золотое кольцо,</a:t>
            </a:r>
          </a:p>
          <a:p>
            <a:r>
              <a:rPr lang="ru-RU" dirty="0" smtClean="0"/>
              <a:t>Водяная крыса,</a:t>
            </a:r>
          </a:p>
          <a:p>
            <a:r>
              <a:rPr lang="ru-RU" dirty="0" smtClean="0"/>
              <a:t>Бетонный пол</a:t>
            </a:r>
          </a:p>
          <a:p>
            <a:pPr>
              <a:buNone/>
            </a:pPr>
            <a:r>
              <a:rPr lang="ru-RU" dirty="0" smtClean="0"/>
              <a:t>       Что обозначают данные прилагательные? Можно ли образовать степени сравнения?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111</TotalTime>
  <Words>554</Words>
  <Application>Microsoft Office PowerPoint</Application>
  <PresentationFormat>Экран (4:3)</PresentationFormat>
  <Paragraphs>120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Справедливость</vt:lpstr>
      <vt:lpstr>Качественные и относительные прилагательные</vt:lpstr>
      <vt:lpstr>Орфографический диктант (ключ)</vt:lpstr>
      <vt:lpstr>Работа с перфокартой</vt:lpstr>
      <vt:lpstr>Повторим изученное</vt:lpstr>
      <vt:lpstr>Можно ли данные прилагательные отнести к разряду качественных? Докажите.</vt:lpstr>
      <vt:lpstr>Повторим признаки качественных прилагательных</vt:lpstr>
      <vt:lpstr>Подумайте!</vt:lpstr>
      <vt:lpstr>Работа с учебником</vt:lpstr>
      <vt:lpstr>Запишите словосочетания</vt:lpstr>
      <vt:lpstr>  </vt:lpstr>
      <vt:lpstr>Относительные прилагательные указывают:</vt:lpstr>
      <vt:lpstr>Как отличить относительные прилагательные от качественных?</vt:lpstr>
      <vt:lpstr>ОПОЗНАВАТЕЛЬНЫЕ ПРИЗНАКИ ОТНОСИТЕЛЬНЫХ ПРИЛАГАТЕЛЬНЫХ</vt:lpstr>
      <vt:lpstr>Найдите в предложении прилагательные, образуйте от них возможные формы сравнительной и превосходной степени. Определите, к какому разряду они относятся. </vt:lpstr>
      <vt:lpstr>Проверь себя!</vt:lpstr>
      <vt:lpstr>Работа по учебнику</vt:lpstr>
      <vt:lpstr>Подведём итоги урока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Тринадцатое декабря</dc:title>
  <dc:creator>Admin</dc:creator>
  <cp:lastModifiedBy>Пользователь 12</cp:lastModifiedBy>
  <cp:revision>50</cp:revision>
  <dcterms:created xsi:type="dcterms:W3CDTF">2012-01-12T18:13:33Z</dcterms:created>
  <dcterms:modified xsi:type="dcterms:W3CDTF">2023-01-04T02:55:44Z</dcterms:modified>
</cp:coreProperties>
</file>