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AE3D0-B1DD-4E49-A29C-C6515D2314CC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94C56-AB85-4CD4-9265-CDDCE7F031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48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Главное отличие поэзии от прозы –наличие рифмы и ритма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94C56-AB85-4CD4-9265-CDDCE7F031A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14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Лирический герой близок автору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94C56-AB85-4CD4-9265-CDDCE7F031A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38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0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EEA7-5D40-4E70-8056-4300F6E18E5F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64CC-F721-4EE3-861C-D7FF85A328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800588"/>
            <a:ext cx="4320480" cy="331236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Стихотворения в прозе </a:t>
            </a:r>
            <a:r>
              <a:rPr lang="ru-RU" dirty="0" err="1" smtClean="0">
                <a:latin typeface="Comic Sans MS" panose="030F0702030302020204" pitchFamily="66" charset="0"/>
              </a:rPr>
              <a:t>И.С.Тургенева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леся\Desktop\53l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062" y="836712"/>
            <a:ext cx="4480402" cy="56875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6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«Два богача»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i="1" dirty="0">
                <a:solidFill>
                  <a:srgbClr val="00B050"/>
                </a:solidFill>
              </a:rPr>
              <a:t>Ротшильды</a:t>
            </a:r>
            <a:r>
              <a:rPr lang="ru-RU" i="1" dirty="0"/>
              <a:t>-</a:t>
            </a:r>
            <a:r>
              <a:rPr lang="ru-RU" dirty="0"/>
              <a:t> европейская династия банкиров и общественных деятелей еврейского происхождения, основанная в конце XVIII </a:t>
            </a:r>
            <a:r>
              <a:rPr lang="ru-RU" dirty="0" smtClean="0"/>
              <a:t>века</a:t>
            </a:r>
          </a:p>
          <a:p>
            <a:pPr algn="just">
              <a:buFont typeface="Wingdings" pitchFamily="2" charset="2"/>
              <a:buChar char="ü"/>
            </a:pPr>
            <a:r>
              <a:rPr lang="ru-RU" i="1" dirty="0" smtClean="0">
                <a:solidFill>
                  <a:srgbClr val="00B050"/>
                </a:solidFill>
              </a:rPr>
              <a:t>Умиляться</a:t>
            </a:r>
            <a:r>
              <a:rPr lang="ru-RU" dirty="0" smtClean="0"/>
              <a:t> – испытывать нежные чувства, вызванные чем-то трогательным.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55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Домашнее задание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u="sng" dirty="0" smtClean="0"/>
              <a:t>Выучить</a:t>
            </a:r>
            <a:r>
              <a:rPr lang="ru-RU" dirty="0" smtClean="0"/>
              <a:t> любое стихотворение в прозе наизусть (можно не из учебника, но не маленькое).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u="sng" dirty="0" smtClean="0"/>
              <a:t>Написать отзыв</a:t>
            </a:r>
            <a:r>
              <a:rPr lang="ru-RU" dirty="0" smtClean="0"/>
              <a:t> на любое стихотворение в прозе</a:t>
            </a:r>
            <a:r>
              <a:rPr lang="ru-RU" dirty="0"/>
              <a:t> </a:t>
            </a:r>
            <a:r>
              <a:rPr lang="ru-RU" dirty="0" smtClean="0"/>
              <a:t>(по желанию можно сопроводить иллюстрацией).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u="sng" dirty="0" smtClean="0"/>
              <a:t>Читать</a:t>
            </a:r>
            <a:r>
              <a:rPr lang="ru-RU" dirty="0" smtClean="0"/>
              <a:t>  стр.254-256, готовить биографию Н.А. Некрасова (можно найти доп. сведения)</a:t>
            </a:r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/>
              <a:t>Инд. задание</a:t>
            </a:r>
          </a:p>
          <a:p>
            <a:pPr marL="0" indent="0">
              <a:buNone/>
            </a:pPr>
            <a:r>
              <a:rPr lang="ru-RU" dirty="0" smtClean="0"/>
              <a:t>        Подготовить сообщение по декабристам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115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457200" algn="just">
              <a:buNone/>
            </a:pPr>
            <a:r>
              <a:rPr lang="ru-RU" dirty="0">
                <a:latin typeface="Monotype Corsiva" panose="03010101010201010101" pitchFamily="66" charset="0"/>
              </a:rPr>
              <a:t>«Добрый мой читатель, не пробегай этих стихотворений </a:t>
            </a:r>
            <a:r>
              <a:rPr lang="ru-RU" dirty="0" err="1">
                <a:latin typeface="Monotype Corsiva" panose="03010101010201010101" pitchFamily="66" charset="0"/>
              </a:rPr>
              <a:t>сподряд</a:t>
            </a:r>
            <a:r>
              <a:rPr lang="ru-RU" dirty="0">
                <a:latin typeface="Monotype Corsiva" panose="03010101010201010101" pitchFamily="66" charset="0"/>
              </a:rPr>
              <a:t>: тебе, вероятно, скучно станет – и книга вывалится у тебя из рук. Но читай их враздробь: сегодня одно, завтра другое, - и которое-нибудь из них, может быть, заронит тебе что-нибудь в </a:t>
            </a:r>
            <a:r>
              <a:rPr lang="ru-RU" dirty="0" smtClean="0">
                <a:latin typeface="Monotype Corsiva" panose="03010101010201010101" pitchFamily="66" charset="0"/>
              </a:rPr>
              <a:t>душу», </a:t>
            </a:r>
            <a:r>
              <a:rPr lang="ru-RU" dirty="0">
                <a:latin typeface="Monotype Corsiva" panose="03010101010201010101" pitchFamily="66" charset="0"/>
              </a:rPr>
              <a:t>- писал И.С. Тургенев.</a:t>
            </a:r>
          </a:p>
        </p:txBody>
      </p:sp>
    </p:spTree>
    <p:extLst>
      <p:ext uri="{BB962C8B-B14F-4D97-AF65-F5344CB8AC3E}">
        <p14:creationId xmlns:p14="http://schemas.microsoft.com/office/powerpoint/2010/main" val="226756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Роды литературы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>
                <a:latin typeface="+mn-lt"/>
              </a:rPr>
              <a:t>это </a:t>
            </a:r>
            <a:r>
              <a:rPr lang="ru-RU" sz="2000" i="1" dirty="0">
                <a:latin typeface="+mn-lt"/>
              </a:rPr>
              <a:t>крупные объединения </a:t>
            </a:r>
            <a:r>
              <a:rPr lang="ru-RU" sz="2000" dirty="0">
                <a:latin typeface="+mn-lt"/>
              </a:rPr>
              <a:t>словесно-художественных произведений по типу отношения высказывающегося ("носителя речи") к художественному целому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467544" y="1988840"/>
            <a:ext cx="3024336" cy="2088232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ЭПОС</a:t>
            </a:r>
          </a:p>
          <a:p>
            <a:pPr algn="ctr"/>
            <a:r>
              <a:rPr lang="ru-RU" sz="2000" i="1" u="sng" dirty="0" smtClean="0">
                <a:solidFill>
                  <a:schemeClr val="tx1"/>
                </a:solidFill>
              </a:rPr>
              <a:t>рассказ</a:t>
            </a:r>
            <a:r>
              <a:rPr lang="ru-RU" sz="2000" dirty="0" smtClean="0">
                <a:solidFill>
                  <a:schemeClr val="tx1"/>
                </a:solidFill>
              </a:rPr>
              <a:t> о герое и происходящих с ним </a:t>
            </a:r>
            <a:r>
              <a:rPr lang="ru-RU" sz="2000" i="1" dirty="0" smtClean="0">
                <a:solidFill>
                  <a:schemeClr val="tx1"/>
                </a:solidFill>
              </a:rPr>
              <a:t>события</a:t>
            </a:r>
            <a:r>
              <a:rPr lang="ru-RU" sz="2000" dirty="0" smtClean="0">
                <a:solidFill>
                  <a:schemeClr val="tx1"/>
                </a:solidFill>
              </a:rPr>
              <a:t>х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275856" y="2852936"/>
            <a:ext cx="3312368" cy="2016224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ЛИРИКА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Раскрывает </a:t>
            </a:r>
            <a:r>
              <a:rPr lang="ru-RU" sz="2000" i="1" u="sng" dirty="0" smtClean="0">
                <a:solidFill>
                  <a:schemeClr val="tx1"/>
                </a:solidFill>
              </a:rPr>
              <a:t>чувства, мысли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i="1" u="sng" dirty="0" smtClean="0">
                <a:solidFill>
                  <a:schemeClr val="tx1"/>
                </a:solidFill>
              </a:rPr>
              <a:t>переживания</a:t>
            </a:r>
            <a:r>
              <a:rPr lang="ru-RU" sz="2000" dirty="0" smtClean="0">
                <a:solidFill>
                  <a:schemeClr val="tx1"/>
                </a:solidFill>
              </a:rPr>
              <a:t> лирического героя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6012160" y="4221088"/>
            <a:ext cx="2736304" cy="1872208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ДРАМА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п</a:t>
            </a:r>
            <a:r>
              <a:rPr lang="ru-RU" sz="2000" dirty="0" smtClean="0">
                <a:solidFill>
                  <a:schemeClr val="tx1"/>
                </a:solidFill>
              </a:rPr>
              <a:t>редназначена для постановки  на сцене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1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Основные </a:t>
            </a:r>
            <a:r>
              <a:rPr lang="ru-RU" dirty="0">
                <a:latin typeface="Comic Sans MS" panose="030F0702030302020204" pitchFamily="66" charset="0"/>
              </a:rPr>
              <a:t>жанры лирики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787208" cy="3816424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4400" dirty="0">
                <a:solidFill>
                  <a:srgbClr val="00B050"/>
                </a:solidFill>
              </a:rPr>
              <a:t>Сонет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dirty="0" smtClean="0">
                <a:solidFill>
                  <a:srgbClr val="00B0F0"/>
                </a:solidFill>
              </a:rPr>
              <a:t>Эпиграмма</a:t>
            </a:r>
            <a:endParaRPr lang="ru-RU" sz="440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dirty="0" smtClean="0">
                <a:solidFill>
                  <a:srgbClr val="FFC000"/>
                </a:solidFill>
              </a:rPr>
              <a:t>Ода</a:t>
            </a:r>
            <a:endParaRPr lang="ru-RU" sz="4400" dirty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dirty="0">
                <a:solidFill>
                  <a:srgbClr val="7030A0"/>
                </a:solidFill>
              </a:rPr>
              <a:t>Романс, песня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Послание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dirty="0" smtClean="0">
                <a:solidFill>
                  <a:srgbClr val="FF00FF"/>
                </a:solidFill>
              </a:rPr>
              <a:t>Элегия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4600" dirty="0">
                <a:solidFill>
                  <a:srgbClr val="FF0000"/>
                </a:solidFill>
              </a:rPr>
              <a:t>Лирическое </a:t>
            </a:r>
            <a:r>
              <a:rPr lang="ru-RU" sz="4600" dirty="0" smtClean="0">
                <a:solidFill>
                  <a:srgbClr val="FF0000"/>
                </a:solidFill>
              </a:rPr>
              <a:t>стихотворение </a:t>
            </a:r>
            <a:r>
              <a:rPr lang="ru-RU" sz="4500" dirty="0" smtClean="0">
                <a:solidFill>
                  <a:srgbClr val="FF0000"/>
                </a:solidFill>
              </a:rPr>
              <a:t>- </a:t>
            </a:r>
            <a:r>
              <a:rPr lang="ru-RU" sz="4500" i="1" dirty="0" smtClean="0"/>
              <a:t>небольшое</a:t>
            </a:r>
            <a:r>
              <a:rPr lang="ru-RU" sz="4500" dirty="0" smtClean="0"/>
              <a:t> </a:t>
            </a:r>
            <a:r>
              <a:rPr lang="ru-RU" sz="4500" dirty="0"/>
              <a:t>художественное произведение, написанное ритмически организованными, обычно </a:t>
            </a:r>
            <a:r>
              <a:rPr lang="ru-RU" sz="4500" i="1" dirty="0"/>
              <a:t>рифмованными, строками</a:t>
            </a:r>
            <a:r>
              <a:rPr lang="ru-RU" sz="45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Художественный текст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3650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304737" y="1124744"/>
            <a:ext cx="4536504" cy="3744416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B050"/>
                </a:solidFill>
              </a:rPr>
              <a:t>ПРОЗАИЧЕСКИЙ ТЕКСТ </a:t>
            </a:r>
            <a:r>
              <a:rPr lang="ru-RU" sz="2400" dirty="0" smtClean="0"/>
              <a:t>– это речь </a:t>
            </a:r>
            <a:r>
              <a:rPr lang="ru-RU" sz="2400" i="1" dirty="0" smtClean="0"/>
              <a:t>отрывистая</a:t>
            </a:r>
            <a:r>
              <a:rPr lang="ru-RU" sz="2400" dirty="0" smtClean="0"/>
              <a:t>, </a:t>
            </a:r>
            <a:r>
              <a:rPr lang="ru-RU" sz="2400" i="1" dirty="0" smtClean="0"/>
              <a:t>не связанная </a:t>
            </a:r>
            <a:r>
              <a:rPr lang="ru-RU" sz="2400" dirty="0" smtClean="0"/>
              <a:t>метром и рифмой</a:t>
            </a:r>
            <a:endParaRPr lang="ru-RU" sz="2400" dirty="0"/>
          </a:p>
        </p:txBody>
      </p:sp>
      <p:sp>
        <p:nvSpPr>
          <p:cNvPr id="7" name="Облако 6"/>
          <p:cNvSpPr/>
          <p:nvPr/>
        </p:nvSpPr>
        <p:spPr>
          <a:xfrm>
            <a:off x="4427984" y="1464180"/>
            <a:ext cx="4464496" cy="340498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СТИХОТВОРНЫЙ ТЕКСТ</a:t>
            </a:r>
            <a:r>
              <a:rPr lang="ru-RU" sz="2400" dirty="0" smtClean="0"/>
              <a:t>– это речь периодическая, </a:t>
            </a:r>
            <a:r>
              <a:rPr lang="ru-RU" sz="2400" i="1" dirty="0" smtClean="0"/>
              <a:t>ритмически организованная</a:t>
            </a:r>
            <a:r>
              <a:rPr lang="ru-RU" sz="2400" dirty="0" smtClean="0"/>
              <a:t>, обладающая </a:t>
            </a:r>
            <a:r>
              <a:rPr lang="ru-RU" sz="2400" i="1" dirty="0" smtClean="0"/>
              <a:t>метром, размером, рифмой и ритмом</a:t>
            </a:r>
            <a:endParaRPr lang="ru-RU" sz="24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8542" y="5118283"/>
            <a:ext cx="7627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Главное </a:t>
            </a:r>
            <a:r>
              <a:rPr lang="ru-RU" sz="24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отличие</a:t>
            </a: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поэзии от прозы –наличие </a:t>
            </a:r>
            <a:r>
              <a:rPr lang="ru-RU" sz="24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рифмы</a:t>
            </a: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и </a:t>
            </a:r>
            <a:r>
              <a:rPr lang="ru-RU" sz="24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ритма</a:t>
            </a:r>
            <a:endParaRPr lang="ru-RU" sz="2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75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sz="3100" dirty="0">
              <a:latin typeface="+mn-lt"/>
            </a:endParaRPr>
          </a:p>
        </p:txBody>
      </p:sp>
      <p:pic>
        <p:nvPicPr>
          <p:cNvPr id="3074" name="Picture 2" descr="C:\Users\Алеся\Desktop\img1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61" y="671353"/>
            <a:ext cx="7704856" cy="55446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 rot="16200000">
            <a:off x="-208423" y="3779246"/>
            <a:ext cx="4025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Стихотворение в прозе-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5777519" y="314971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лирическое произведение в прозаической форме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5316367">
            <a:off x="1383738" y="4502883"/>
            <a:ext cx="31159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Раскрывает чувства, мысли, переживания лирического героя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 rot="15118922">
            <a:off x="5248153" y="4318688"/>
            <a:ext cx="27797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Отсутствие</a:t>
            </a:r>
            <a:r>
              <a:rPr lang="ru-RU" sz="2400" baseline="0" dirty="0" smtClean="0"/>
              <a:t> рифмы,  ритма, т.е. прозаическая форма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 rot="17180165">
            <a:off x="1575555" y="2135693"/>
            <a:ext cx="20617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ЛИРИКА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 rot="16891418">
            <a:off x="5280228" y="2084922"/>
            <a:ext cx="1735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ПРОЗА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 rot="15212025">
            <a:off x="3516830" y="4833821"/>
            <a:ext cx="29916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Стихотворная форма 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 rot="15107175">
            <a:off x="2612881" y="4714170"/>
            <a:ext cx="2965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Лирический герой близок автору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7990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Алеся\Desktop\Mikhail_M._Stasiulevich.jpe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33" y="3072805"/>
            <a:ext cx="2016224" cy="28479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Алеся\Desktop\294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2439329" cy="20200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История создания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836712"/>
            <a:ext cx="5842992" cy="568863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3700" dirty="0" smtClean="0"/>
              <a:t>80-е гг. Франция, г. </a:t>
            </a:r>
            <a:r>
              <a:rPr lang="ru-RU" sz="3700" dirty="0" err="1" smtClean="0"/>
              <a:t>Буживаль</a:t>
            </a:r>
            <a:endParaRPr lang="ru-RU" sz="37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700" dirty="0" smtClean="0"/>
              <a:t>Редактор </a:t>
            </a:r>
            <a:r>
              <a:rPr lang="ru-RU" sz="3700" dirty="0"/>
              <a:t>журнала </a:t>
            </a:r>
            <a:r>
              <a:rPr lang="ru-RU" sz="3700" dirty="0" smtClean="0"/>
              <a:t>"</a:t>
            </a:r>
            <a:r>
              <a:rPr lang="ru-RU" sz="3700" dirty="0"/>
              <a:t>Вестник Европы" </a:t>
            </a:r>
            <a:r>
              <a:rPr lang="ru-RU" sz="3700" dirty="0" smtClean="0"/>
              <a:t>М. М. Стасюлевич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700" dirty="0"/>
              <a:t>Стасюлевич предлагал </a:t>
            </a:r>
            <a:r>
              <a:rPr lang="ru-RU" sz="3700" dirty="0" smtClean="0"/>
              <a:t>назвать </a:t>
            </a:r>
            <a:r>
              <a:rPr lang="ru-RU" sz="3700" b="1" i="1" dirty="0" smtClean="0">
                <a:solidFill>
                  <a:srgbClr val="00B050"/>
                </a:solidFill>
              </a:rPr>
              <a:t>"зигзагами«, </a:t>
            </a:r>
            <a:r>
              <a:rPr lang="ru-RU" sz="3700" dirty="0" smtClean="0"/>
              <a:t>т.к</a:t>
            </a:r>
            <a:r>
              <a:rPr lang="ru-RU" sz="3700" i="1" dirty="0" smtClean="0"/>
              <a:t>. "коротки </a:t>
            </a:r>
            <a:r>
              <a:rPr lang="ru-RU" sz="3700" i="1" dirty="0"/>
              <a:t>как молнии и как молния внезапно освещают пред Вами громадные перспективы". </a:t>
            </a:r>
            <a:endParaRPr lang="ru-RU" sz="3700" i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700" dirty="0" smtClean="0"/>
              <a:t>Однако писатель </a:t>
            </a:r>
            <a:r>
              <a:rPr lang="ru-RU" sz="3700" dirty="0"/>
              <a:t>назвал свой цикл по-латыни </a:t>
            </a:r>
            <a:r>
              <a:rPr lang="ru-RU" sz="3700" b="1" i="1" dirty="0">
                <a:solidFill>
                  <a:srgbClr val="00B050"/>
                </a:solidFill>
              </a:rPr>
              <a:t>"Старческое" – "</a:t>
            </a:r>
            <a:r>
              <a:rPr lang="ru-RU" sz="3700" b="1" i="1" dirty="0" err="1">
                <a:solidFill>
                  <a:srgbClr val="00B050"/>
                </a:solidFill>
              </a:rPr>
              <a:t>Senilia</a:t>
            </a:r>
            <a:r>
              <a:rPr lang="ru-RU" sz="3700" b="1" i="1" dirty="0">
                <a:solidFill>
                  <a:srgbClr val="00B050"/>
                </a:solidFill>
              </a:rPr>
              <a:t>". </a:t>
            </a:r>
            <a:endParaRPr lang="ru-RU" sz="3700" b="1" i="1" dirty="0" smtClean="0">
              <a:solidFill>
                <a:srgbClr val="00B05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700" i="1" dirty="0" smtClean="0"/>
              <a:t>“</a:t>
            </a:r>
            <a:r>
              <a:rPr lang="ru-RU" sz="3700" i="1" dirty="0" err="1"/>
              <a:t>Senilia</a:t>
            </a:r>
            <a:r>
              <a:rPr lang="ru-RU" sz="3700" i="1" dirty="0"/>
              <a:t>” (“Старческое”), собственно говоря, это не что иное, как последние вздохи (вежливо выражаясь) старика”, – </a:t>
            </a:r>
            <a:r>
              <a:rPr lang="ru-RU" sz="3700" dirty="0"/>
              <a:t>писал Тургенев в одном из писем</a:t>
            </a:r>
            <a:endParaRPr lang="ru-RU" sz="3700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42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«Русский язык»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/>
              <a:t>Июнь 1882 г.</a:t>
            </a:r>
          </a:p>
          <a:p>
            <a:pPr algn="just">
              <a:buFont typeface="Wingdings" pitchFamily="2" charset="2"/>
              <a:buChar char="ü"/>
            </a:pPr>
            <a:r>
              <a:rPr lang="ru-RU" i="1" dirty="0"/>
              <a:t>Усиление реакции </a:t>
            </a:r>
            <a:r>
              <a:rPr lang="ru-RU" dirty="0"/>
              <a:t>царского правительства в связи </a:t>
            </a:r>
            <a:r>
              <a:rPr lang="ru-RU" i="1" dirty="0"/>
              <a:t>с убийством</a:t>
            </a:r>
            <a:r>
              <a:rPr lang="ru-RU" dirty="0"/>
              <a:t> 1 марта </a:t>
            </a:r>
            <a:r>
              <a:rPr lang="ru-RU" dirty="0" smtClean="0"/>
              <a:t>1882 г</a:t>
            </a:r>
            <a:r>
              <a:rPr lang="ru-RU" dirty="0"/>
              <a:t>. </a:t>
            </a:r>
            <a:r>
              <a:rPr lang="ru-RU" i="1" dirty="0"/>
              <a:t>царя </a:t>
            </a:r>
            <a:r>
              <a:rPr lang="ru-RU" dirty="0"/>
              <a:t>Александра I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В августе </a:t>
            </a:r>
            <a:r>
              <a:rPr lang="ru-RU" dirty="0" smtClean="0"/>
              <a:t>1882 г</a:t>
            </a:r>
            <a:r>
              <a:rPr lang="ru-RU" dirty="0"/>
              <a:t>. </a:t>
            </a:r>
            <a:r>
              <a:rPr lang="ru-RU" i="1" dirty="0"/>
              <a:t>приняты «Временные правила о печати». </a:t>
            </a:r>
            <a:endParaRPr lang="ru-RU" i="1" dirty="0" smtClean="0"/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С </a:t>
            </a:r>
            <a:r>
              <a:rPr lang="ru-RU" dirty="0"/>
              <a:t>1883г. стала действовать </a:t>
            </a:r>
            <a:r>
              <a:rPr lang="ru-RU" i="1" dirty="0"/>
              <a:t>жандармерия</a:t>
            </a:r>
            <a:r>
              <a:rPr lang="ru-RU" dirty="0"/>
              <a:t>, специализирующаяся </a:t>
            </a:r>
            <a:r>
              <a:rPr lang="ru-RU" i="1" dirty="0"/>
              <a:t>на агентурной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50260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«Близнецы»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B050"/>
                </a:solidFill>
              </a:rPr>
              <a:t>Подтекст</a:t>
            </a:r>
            <a:r>
              <a:rPr lang="ru-RU" dirty="0" smtClean="0"/>
              <a:t> – скрытый смысл высказывания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pic>
        <p:nvPicPr>
          <p:cNvPr id="1026" name="Picture 2" descr="C:\Users\Ксения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33363"/>
            <a:ext cx="4248472" cy="40815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70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3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226</TotalTime>
  <Words>434</Words>
  <Application>Microsoft Office PowerPoint</Application>
  <PresentationFormat>Экран (4:3)</PresentationFormat>
  <Paragraphs>55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Тема13</vt:lpstr>
      <vt:lpstr>Стихотворения в прозе И.С.Тургенева</vt:lpstr>
      <vt:lpstr>Презентация PowerPoint</vt:lpstr>
      <vt:lpstr>Роды литературы это крупные объединения словесно-художественных произведений по типу отношения высказывающегося ("носителя речи") к художественному целому</vt:lpstr>
      <vt:lpstr>Основные жанры лирики</vt:lpstr>
      <vt:lpstr>Художественный текст</vt:lpstr>
      <vt:lpstr>Презентация PowerPoint</vt:lpstr>
      <vt:lpstr>История создания</vt:lpstr>
      <vt:lpstr>«Русский язык»</vt:lpstr>
      <vt:lpstr>«Близнецы»</vt:lpstr>
      <vt:lpstr>«Два богача»</vt:lpstr>
      <vt:lpstr>Домашнее задание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Стихотворения в прозе И.С.Тургенева</dc:title>
  <dc:creator>Алеся</dc:creator>
  <cp:lastModifiedBy>ПК</cp:lastModifiedBy>
  <cp:revision>20</cp:revision>
  <dcterms:created xsi:type="dcterms:W3CDTF">2014-12-12T14:19:25Z</dcterms:created>
  <dcterms:modified xsi:type="dcterms:W3CDTF">2020-01-15T00:43:38Z</dcterms:modified>
</cp:coreProperties>
</file>