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3F226"/>
    <a:srgbClr val="000099"/>
    <a:srgbClr val="CC9900"/>
    <a:srgbClr val="663300"/>
    <a:srgbClr val="FFFF99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761" autoAdjust="0"/>
  </p:normalViewPr>
  <p:slideViewPr>
    <p:cSldViewPr>
      <p:cViewPr>
        <p:scale>
          <a:sx n="70" d="100"/>
          <a:sy n="70" d="100"/>
        </p:scale>
        <p:origin x="-1733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F5C22-0489-4522-BEEA-45C4679C29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25B90-0868-4248-ACA8-0ABF6A78CC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469B9-F64C-4836-9D12-835548F318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AE0A36-4EB5-4FCB-9702-A50352915F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7ABD8-3820-4A2F-87C1-CDE4F5AAFA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1D75B-F532-44BB-BB4B-CC980E004E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8B16B-85FA-4E2D-B1E4-075CBAE09C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E4B92-EB74-4375-BC31-3155560975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AC7FC-2B99-4583-9735-DF92F96E9A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D5868-CBC6-4984-AB81-7885C1B352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9CD72-4181-4EED-8652-B54EF14179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4C2BC-EA29-4679-8736-D3071EB2C7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4A155B-C7A6-4BCB-9200-A46C5D3302E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niga.ru/upload/covers/004/004d8ab6e3a90ecac01d2094d78342e7.p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pochemuha.ru/wp-content/uploads/2011/04/Ahill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drevoznanij.info/files/common/new/newkartinki/homer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auntiemoon.files.wordpress.com/2010/01/olympian-planetary-council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clio.rediris.es/fichas/mitologia_archivos/image005.jp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hristusrex.org/www1/vaticano/ET2-Kylix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de.academic.ru/pictures/enc_pictures/i_338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z.lib.ru/img/g/gomer/text_0040/000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vad.fantlab.ru/images/editions/big/6375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g12.nnm.ru/3/5/f/b/6/cce4b4179081e7d25d54d811c9e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dreamworlds.ru/uploads/posts/2009-06/thumbs/1245499557_1466124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slavz-info.ru/images/ahill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dlm3.meta.ua/pic/0/42/34/yAujGR4hh4.jpg?id=27612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276475"/>
            <a:ext cx="7772400" cy="1873250"/>
          </a:xfrm>
          <a:ln>
            <a:solidFill>
              <a:srgbClr val="663300"/>
            </a:solidFill>
          </a:ln>
        </p:spPr>
        <p:txBody>
          <a:bodyPr/>
          <a:lstStyle/>
          <a:p>
            <a:r>
              <a:rPr lang="ru-RU"/>
              <a:t> </a:t>
            </a:r>
            <a:r>
              <a:rPr lang="ru-RU" sz="2800" b="1" i="1">
                <a:solidFill>
                  <a:srgbClr val="800000"/>
                </a:solidFill>
              </a:rPr>
              <a:t>Произведения зарубежных писателей.</a:t>
            </a:r>
            <a:br>
              <a:rPr lang="ru-RU" sz="2800" b="1" i="1">
                <a:solidFill>
                  <a:srgbClr val="800000"/>
                </a:solidFill>
              </a:rPr>
            </a:br>
            <a:r>
              <a:rPr lang="ru-RU" sz="2800" b="1" i="1">
                <a:solidFill>
                  <a:srgbClr val="800000"/>
                </a:solidFill>
              </a:rPr>
              <a:t> Гомер и его поэмы «Илиада» и «Одиссея».</a:t>
            </a:r>
            <a:r>
              <a:rPr lang="ru-RU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5589588"/>
            <a:ext cx="4319587" cy="815975"/>
          </a:xfrm>
        </p:spPr>
        <p:txBody>
          <a:bodyPr/>
          <a:lstStyle/>
          <a:p>
            <a:r>
              <a:rPr lang="ru-RU">
                <a:solidFill>
                  <a:srgbClr val="800000"/>
                </a:solidFill>
              </a:rPr>
              <a:t>Урок в 6 классе.</a:t>
            </a:r>
          </a:p>
        </p:txBody>
      </p:sp>
      <p:pic>
        <p:nvPicPr>
          <p:cNvPr id="2052" name="Picture 4" descr="Картинка 45 из 247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13716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39 0.12361 L 0.66909 -0.012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663300"/>
            </a:solidFill>
          </a:ln>
        </p:spPr>
        <p:txBody>
          <a:bodyPr/>
          <a:lstStyle/>
          <a:p>
            <a:r>
              <a:rPr lang="ru-RU" sz="4000">
                <a:solidFill>
                  <a:srgbClr val="800000"/>
                </a:solidFill>
              </a:rPr>
              <a:t>Достояние героя – его бессмертная вечная заслуга.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133600"/>
            <a:ext cx="4038600" cy="4525963"/>
          </a:xfrm>
          <a:ln w="38100">
            <a:solidFill>
              <a:srgbClr val="663300"/>
            </a:solidFill>
          </a:ln>
        </p:spPr>
        <p:txBody>
          <a:bodyPr/>
          <a:lstStyle/>
          <a:p>
            <a:r>
              <a:rPr lang="ru-RU" sz="2400"/>
              <a:t>«Илиада». </a:t>
            </a:r>
            <a:r>
              <a:rPr lang="ru-RU" sz="2400" b="1" u="sng">
                <a:solidFill>
                  <a:srgbClr val="800000"/>
                </a:solidFill>
              </a:rPr>
              <a:t>Ахилл</a:t>
            </a:r>
            <a:r>
              <a:rPr lang="ru-RU" sz="2400" b="1" u="sng"/>
              <a:t>.</a:t>
            </a:r>
          </a:p>
          <a:p>
            <a:r>
              <a:rPr lang="ru-RU" sz="2400"/>
              <a:t>Хоронит своего друга Патрокла.</a:t>
            </a:r>
          </a:p>
          <a:p>
            <a:r>
              <a:rPr lang="ru-RU" sz="2400"/>
              <a:t>Теряет доспехи и оружие.</a:t>
            </a:r>
          </a:p>
          <a:p>
            <a:r>
              <a:rPr lang="ru-RU" sz="2400"/>
              <a:t>Находит свою пленницу, но предчувствует свою близкую кончину.</a:t>
            </a: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133600"/>
            <a:ext cx="4176712" cy="4464050"/>
          </a:xfrm>
          <a:ln w="38100">
            <a:solidFill>
              <a:srgbClr val="663300"/>
            </a:solidFill>
          </a:ln>
        </p:spPr>
        <p:txBody>
          <a:bodyPr/>
          <a:lstStyle/>
          <a:p>
            <a:r>
              <a:rPr lang="ru-RU" sz="2400"/>
              <a:t>«Одиссея». </a:t>
            </a:r>
            <a:r>
              <a:rPr lang="ru-RU" sz="2400" b="1" u="sng">
                <a:solidFill>
                  <a:srgbClr val="800000"/>
                </a:solidFill>
              </a:rPr>
              <a:t>Одиссей.</a:t>
            </a:r>
          </a:p>
          <a:p>
            <a:r>
              <a:rPr lang="ru-RU" sz="2400"/>
              <a:t>Лишается своих спутников и кораблей.</a:t>
            </a:r>
          </a:p>
          <a:p>
            <a:r>
              <a:rPr lang="ru-RU" sz="2400"/>
              <a:t>Боги решают, что Одиссей может вернуться домой,</a:t>
            </a:r>
          </a:p>
          <a:p>
            <a:pPr>
              <a:buFontTx/>
              <a:buNone/>
            </a:pPr>
            <a:r>
              <a:rPr lang="ru-RU" sz="2400"/>
              <a:t> но Гермес не спешит исполнить волю богов.</a:t>
            </a:r>
          </a:p>
          <a:p>
            <a:pPr>
              <a:buFontTx/>
              <a:buNone/>
            </a:pPr>
            <a:r>
              <a:rPr lang="ru-RU" sz="2400"/>
              <a:t>Одиссея ждут новые суровые испытания.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611188" y="1557338"/>
            <a:ext cx="828198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ru-RU" sz="2400" b="1" i="1">
                <a:solidFill>
                  <a:srgbClr val="000099"/>
                </a:solidFill>
              </a:rPr>
              <a:t>На долю героев выпали великие испытания.</a:t>
            </a:r>
            <a:r>
              <a:rPr lang="ru-RU"/>
              <a:t> 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nimBg="1"/>
      <p:bldP spid="1127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02588" cy="633412"/>
          </a:xfrm>
        </p:spPr>
        <p:txBody>
          <a:bodyPr/>
          <a:lstStyle/>
          <a:p>
            <a:r>
              <a:rPr lang="ru-RU" sz="2400">
                <a:solidFill>
                  <a:srgbClr val="663300"/>
                </a:solidFill>
              </a:rPr>
              <a:t>Почему  в Ахилле соединяются противоположные начала – божественное и человеческое?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3" name="Picture 5" descr="Картинка 149 из 53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268413"/>
            <a:ext cx="4257675" cy="4624387"/>
          </a:xfrm>
          <a:prstGeom prst="rect">
            <a:avLst/>
          </a:prstGeom>
          <a:noFill/>
          <a:ln w="57150">
            <a:solidFill>
              <a:srgbClr val="663300"/>
            </a:solidFill>
            <a:miter lim="800000"/>
            <a:headEnd/>
            <a:tailEnd/>
          </a:ln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859338" y="1125538"/>
            <a:ext cx="3887787" cy="860425"/>
          </a:xfrm>
          <a:prstGeom prst="rect">
            <a:avLst/>
          </a:prstGeom>
          <a:solidFill>
            <a:srgbClr val="E3F226"/>
          </a:solidFill>
          <a:ln w="381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800000"/>
                </a:solidFill>
              </a:rPr>
              <a:t>Он сын богини Фетиды и простого смертного.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5580063" y="2133600"/>
            <a:ext cx="1871662" cy="360363"/>
          </a:xfrm>
          <a:prstGeom prst="curvedDownArrow">
            <a:avLst>
              <a:gd name="adj1" fmla="val 103876"/>
              <a:gd name="adj2" fmla="val 207753"/>
              <a:gd name="adj3" fmla="val 33333"/>
            </a:avLst>
          </a:prstGeom>
          <a:solidFill>
            <a:schemeClr val="accent1"/>
          </a:solidFill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4932363" y="2708275"/>
            <a:ext cx="3671887" cy="1728788"/>
          </a:xfrm>
          <a:prstGeom prst="ellipse">
            <a:avLst/>
          </a:prstGeom>
          <a:solidFill>
            <a:schemeClr val="bg1"/>
          </a:solidFill>
          <a:ln w="57150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0099"/>
                </a:solidFill>
              </a:rPr>
              <a:t>Могучий воин,</a:t>
            </a:r>
          </a:p>
          <a:p>
            <a:pPr algn="ctr"/>
            <a:r>
              <a:rPr lang="ru-RU" sz="2400">
                <a:solidFill>
                  <a:srgbClr val="000099"/>
                </a:solidFill>
              </a:rPr>
              <a:t>непобедимый герой</a:t>
            </a:r>
          </a:p>
          <a:p>
            <a:pPr algn="ctr"/>
            <a:r>
              <a:rPr lang="ru-RU" sz="2400">
                <a:solidFill>
                  <a:srgbClr val="000099"/>
                </a:solidFill>
              </a:rPr>
              <a:t>обречён на гибель.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076825" y="4581525"/>
            <a:ext cx="3455988" cy="1244600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Такова участь смертного человека. Так решили боги.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95288" y="6165850"/>
            <a:ext cx="5795962" cy="514350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Слава, любовь, дружба – бессмертны.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 rot="3716651">
            <a:off x="6840538" y="5697538"/>
            <a:ext cx="576262" cy="1223962"/>
          </a:xfrm>
          <a:prstGeom prst="upDownArrow">
            <a:avLst>
              <a:gd name="adj1" fmla="val 50000"/>
              <a:gd name="adj2" fmla="val 42479"/>
            </a:avLst>
          </a:prstGeom>
          <a:solidFill>
            <a:schemeClr val="accent1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8" grpId="0" animBg="1"/>
      <p:bldP spid="17419" grpId="0" animBg="1"/>
      <p:bldP spid="17421" grpId="0" animBg="1"/>
      <p:bldP spid="17423" grpId="0" animBg="1"/>
      <p:bldP spid="174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50900"/>
          </a:xfrm>
          <a:ln>
            <a:solidFill>
              <a:srgbClr val="800000"/>
            </a:solidFill>
          </a:ln>
        </p:spPr>
        <p:txBody>
          <a:bodyPr/>
          <a:lstStyle/>
          <a:p>
            <a:r>
              <a:rPr lang="ru-RU" sz="2400">
                <a:solidFill>
                  <a:srgbClr val="663300"/>
                </a:solidFill>
              </a:rPr>
              <a:t>Одиссей соткан из противоречий. Как вы понимаете это выражение?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46" name="Picture 10" descr="Картинка 3 из 15048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196975"/>
            <a:ext cx="4537075" cy="4824413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003800" y="1096963"/>
            <a:ext cx="4140200" cy="5395912"/>
          </a:xfrm>
          <a:prstGeom prst="rect">
            <a:avLst/>
          </a:prstGeom>
          <a:solidFill>
            <a:srgbClr val="E3F226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Храбрый воин.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Умный военачальник.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Знаток многих профессий.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Великолепный атлет.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Отважный мореход.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Ловкий охотник.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Хитрый торговец.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Хороший хозяин.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Любящий сын, супруг.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99"/>
                </a:solidFill>
              </a:rPr>
              <a:t>Поэт.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5724525" y="6021388"/>
            <a:ext cx="1512888" cy="620712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chemeClr val="accent1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79388" y="6165850"/>
            <a:ext cx="4752975" cy="43497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Может стать  разбойником, нищим.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395288" y="1196975"/>
            <a:ext cx="4537075" cy="3095625"/>
          </a:xfrm>
          <a:prstGeom prst="wedgeRoundRectCallout">
            <a:avLst>
              <a:gd name="adj1" fmla="val -50454"/>
              <a:gd name="adj2" fmla="val 76667"/>
              <a:gd name="adj3" fmla="val 16667"/>
            </a:avLst>
          </a:prstGeom>
          <a:solidFill>
            <a:schemeClr val="bg1"/>
          </a:solidFill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>
                <a:solidFill>
                  <a:srgbClr val="800000"/>
                </a:solidFill>
              </a:rPr>
              <a:t>Богатство дарований человека.</a:t>
            </a:r>
          </a:p>
          <a:p>
            <a:pPr algn="ctr"/>
            <a:r>
              <a:rPr lang="ru-RU" sz="2400">
                <a:solidFill>
                  <a:srgbClr val="800000"/>
                </a:solidFill>
              </a:rPr>
              <a:t>Способность принимать разные лики.</a:t>
            </a:r>
          </a:p>
          <a:p>
            <a:pPr algn="ctr"/>
            <a:r>
              <a:rPr lang="ru-RU" sz="2400">
                <a:solidFill>
                  <a:srgbClr val="800000"/>
                </a:solidFill>
              </a:rPr>
              <a:t>Уживается высокое и низкое,</a:t>
            </a:r>
          </a:p>
          <a:p>
            <a:pPr algn="ctr"/>
            <a:r>
              <a:rPr lang="ru-RU" sz="2400">
                <a:solidFill>
                  <a:srgbClr val="800000"/>
                </a:solidFill>
              </a:rPr>
              <a:t>Возвышенно-поэтическое и житейски прозаическое.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9" grpId="0" animBg="1"/>
      <p:bldP spid="143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7" name="Picture 5" descr="olympian-planetary-council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4267200" cy="6037263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18439" name="Picture 7" descr="Картинка 82 из 17384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765175"/>
            <a:ext cx="2343150" cy="5761038"/>
          </a:xfrm>
          <a:prstGeom prst="rect">
            <a:avLst/>
          </a:prstGeom>
          <a:noFill/>
          <a:ln w="57150">
            <a:solidFill>
              <a:srgbClr val="663300"/>
            </a:solidFill>
            <a:miter lim="800000"/>
            <a:headEnd/>
            <a:tailEnd/>
          </a:ln>
        </p:spPr>
      </p:pic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659563" y="188913"/>
            <a:ext cx="2305050" cy="6397625"/>
          </a:xfrm>
          <a:prstGeom prst="rect">
            <a:avLst/>
          </a:prstGeom>
          <a:solidFill>
            <a:schemeClr val="bg1"/>
          </a:solidFill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0099"/>
                </a:solidFill>
              </a:rPr>
              <a:t>Греки верили в тысячи божеств. Главными были </a:t>
            </a:r>
            <a:r>
              <a:rPr lang="ru-RU" sz="2000" b="1" u="sng">
                <a:solidFill>
                  <a:srgbClr val="663300"/>
                </a:solidFill>
              </a:rPr>
              <a:t>олимпийские боги</a:t>
            </a:r>
            <a:r>
              <a:rPr lang="ru-RU" sz="2000" b="1">
                <a:solidFill>
                  <a:srgbClr val="000099"/>
                </a:solidFill>
              </a:rPr>
              <a:t>. Малые божества - нимфы, населявшие горы, леса и реки, - олицетворяли силы природы. Страшные чудовища символизировали хаос и темные силы. </a:t>
            </a:r>
          </a:p>
          <a:p>
            <a:pPr>
              <a:spcBef>
                <a:spcPct val="50000"/>
              </a:spcBef>
            </a:pPr>
            <a:endParaRPr lang="ru-RU" sz="20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663300"/>
            </a:solidFill>
          </a:ln>
        </p:spPr>
        <p:txBody>
          <a:bodyPr/>
          <a:lstStyle/>
          <a:p>
            <a:r>
              <a:rPr lang="ru-RU" sz="4000">
                <a:solidFill>
                  <a:srgbClr val="663300"/>
                </a:solidFill>
              </a:rPr>
              <a:t>В чём  отличие богов – олимпийцев  от людей?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663300"/>
            </a:solidFill>
          </a:ln>
        </p:spPr>
        <p:txBody>
          <a:bodyPr/>
          <a:lstStyle/>
          <a:p>
            <a:endParaRPr lang="ru-RU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8313" y="1557338"/>
            <a:ext cx="3168650" cy="514350"/>
          </a:xfrm>
          <a:prstGeom prst="rect">
            <a:avLst/>
          </a:prstGeom>
          <a:solidFill>
            <a:srgbClr val="E3F226"/>
          </a:solidFill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Бессмертны.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9750" y="2276475"/>
            <a:ext cx="3600450" cy="2339975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Гомер идеализирует, приукрашивает их физическую красоту, мудрость, преклоняется перед их могуществом.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3816350" cy="879475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Проводят дни в забавах, пирах.</a:t>
            </a:r>
          </a:p>
        </p:txBody>
      </p:sp>
      <p:sp>
        <p:nvSpPr>
          <p:cNvPr id="20487" name="AutoShape 7"/>
          <p:cNvSpPr>
            <a:spLocks/>
          </p:cNvSpPr>
          <p:nvPr/>
        </p:nvSpPr>
        <p:spPr bwMode="auto">
          <a:xfrm>
            <a:off x="4284663" y="1557338"/>
            <a:ext cx="647700" cy="4464050"/>
          </a:xfrm>
          <a:prstGeom prst="rightBrace">
            <a:avLst>
              <a:gd name="adj1" fmla="val 57435"/>
              <a:gd name="adj2" fmla="val 50000"/>
            </a:avLst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003800" y="1557338"/>
            <a:ext cx="3816350" cy="1263650"/>
          </a:xfrm>
          <a:prstGeom prst="rect">
            <a:avLst/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Им чужды добро и законы человеческого общежития.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148263" y="3357563"/>
            <a:ext cx="3384550" cy="1263650"/>
          </a:xfrm>
          <a:prstGeom prst="rect">
            <a:avLst/>
          </a:prstGeom>
          <a:solidFill>
            <a:schemeClr val="bg1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Троянская война – игра, жестокая,- причина трагедий.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859338" y="5013325"/>
            <a:ext cx="3744912" cy="1628775"/>
          </a:xfrm>
          <a:prstGeom prst="rect">
            <a:avLst/>
          </a:prstGeom>
          <a:solidFill>
            <a:srgbClr val="E3F226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Освещение жизни богов, как и героев, в эпосе Гомера двойственно.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6" grpId="0" animBg="1"/>
      <p:bldP spid="20487" grpId="0" animBg="1"/>
      <p:bldP spid="20488" grpId="0" animBg="1"/>
      <p:bldP spid="20489" grpId="0" animBg="1"/>
      <p:bldP spid="2049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E3F226"/>
          </a:solidFill>
          <a:ln w="38100">
            <a:solidFill>
              <a:srgbClr val="663300"/>
            </a:solidFill>
          </a:ln>
        </p:spPr>
        <p:txBody>
          <a:bodyPr/>
          <a:lstStyle/>
          <a:p>
            <a:r>
              <a:rPr lang="ru-RU" sz="4000">
                <a:solidFill>
                  <a:srgbClr val="800000"/>
                </a:solidFill>
              </a:rPr>
              <a:t>Гомер – это начало начал всей литературы.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979613" y="1557338"/>
            <a:ext cx="4392612" cy="533400"/>
          </a:xfrm>
          <a:prstGeom prst="rect">
            <a:avLst/>
          </a:prstGeom>
          <a:solidFill>
            <a:srgbClr val="E3F226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ГОМЕРОВСКИЙ ЭПОС.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1619250" y="2205038"/>
            <a:ext cx="504825" cy="647700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79388" y="3141663"/>
            <a:ext cx="2376487" cy="3089275"/>
          </a:xfrm>
          <a:prstGeom prst="rect">
            <a:avLst/>
          </a:prstGeom>
          <a:solidFill>
            <a:srgbClr val="E3F226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Источник произведений искусства: Пушкин. Гоголь. Толстой. Писатели мира.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635375" y="2205038"/>
            <a:ext cx="0" cy="647700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700338" y="3213100"/>
            <a:ext cx="1727200" cy="2359025"/>
          </a:xfrm>
          <a:prstGeom prst="rect">
            <a:avLst/>
          </a:prstGeom>
          <a:solidFill>
            <a:srgbClr val="E3F226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Греческие дети учились читать по «Илиаде».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4427538" y="2205038"/>
            <a:ext cx="1223962" cy="719137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43438" y="3141663"/>
            <a:ext cx="2087562" cy="3089275"/>
          </a:xfrm>
          <a:prstGeom prst="rect">
            <a:avLst/>
          </a:prstGeom>
          <a:solidFill>
            <a:srgbClr val="E3F226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Эпизоды из «Илиады» и «Одиссеи» становятся сюжетами для греческих художников.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5435600" y="2205038"/>
            <a:ext cx="2089150" cy="863600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7091363" y="3213100"/>
            <a:ext cx="1873250" cy="2906713"/>
          </a:xfrm>
          <a:prstGeom prst="rect">
            <a:avLst/>
          </a:prstGeom>
          <a:solidFill>
            <a:srgbClr val="E3F226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Надёжный признак</a:t>
            </a:r>
          </a:p>
          <a:p>
            <a:pPr>
              <a:spcBef>
                <a:spcPct val="50000"/>
              </a:spcBef>
            </a:pPr>
            <a:r>
              <a:rPr lang="ru-RU" sz="2400"/>
              <a:t>здоровья всей человеческой культуры.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21520" grpId="0" animBg="1"/>
      <p:bldP spid="215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663300"/>
            </a:solidFill>
          </a:ln>
        </p:spPr>
        <p:txBody>
          <a:bodyPr/>
          <a:lstStyle/>
          <a:p>
            <a:r>
              <a:rPr lang="ru-RU">
                <a:solidFill>
                  <a:srgbClr val="800000"/>
                </a:solidFill>
              </a:rPr>
              <a:t>Рефлексия.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663300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Сегодня я узнал…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Было трудно…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Я понял, что…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Теперь я могу…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Я приобрёл…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Я научился…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Урок для меня показался…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Для меня было открытием то, что…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800000"/>
                </a:solidFill>
              </a:rPr>
              <a:t>Мне показалось важным…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663300"/>
            </a:solidFill>
          </a:ln>
        </p:spPr>
        <p:txBody>
          <a:bodyPr/>
          <a:lstStyle/>
          <a:p>
            <a:r>
              <a:rPr lang="ru-RU">
                <a:solidFill>
                  <a:srgbClr val="800000"/>
                </a:solidFill>
              </a:rPr>
              <a:t>Цель.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Дать понятие о древнегреческом эпосе.</a:t>
            </a:r>
          </a:p>
          <a:p>
            <a:r>
              <a:rPr lang="ru-RU"/>
              <a:t>Познакомить с троянским циклом.</a:t>
            </a:r>
          </a:p>
          <a:p>
            <a:r>
              <a:rPr lang="ru-RU"/>
              <a:t>Учить составлять характеристику героя на основании его поступков.</a:t>
            </a:r>
          </a:p>
          <a:p>
            <a:r>
              <a:rPr lang="ru-RU"/>
              <a:t>Уметь проводить сравнительный анализ образов.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435975" cy="1417638"/>
          </a:xfrm>
          <a:ln w="57150">
            <a:solidFill>
              <a:schemeClr val="folHlink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Античная – греческая и римская мифология явилась почвой для зарождения</a:t>
            </a:r>
            <a:r>
              <a:rPr lang="ru-RU" sz="4000">
                <a:solidFill>
                  <a:schemeClr val="accent2"/>
                </a:solidFill>
              </a:rPr>
              <a:t> </a:t>
            </a:r>
            <a:r>
              <a:rPr lang="ru-RU" sz="2800">
                <a:solidFill>
                  <a:schemeClr val="accent2"/>
                </a:solidFill>
              </a:rPr>
              <a:t>искусства</a:t>
            </a:r>
            <a:r>
              <a:rPr lang="ru-RU" sz="4000">
                <a:solidFill>
                  <a:schemeClr val="accent2"/>
                </a:solidFill>
              </a:rPr>
              <a:t> </a:t>
            </a:r>
            <a:r>
              <a:rPr lang="ru-RU" sz="2800">
                <a:solidFill>
                  <a:schemeClr val="accent2"/>
                </a:solidFill>
              </a:rPr>
              <a:t>и литературы Древней Греции Древнего мира.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endParaRPr lang="ru-RU"/>
          </a:p>
        </p:txBody>
      </p:sp>
      <p:pic>
        <p:nvPicPr>
          <p:cNvPr id="3077" name="Picture 5" descr="Картинка 3 из 3942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205038"/>
            <a:ext cx="3752850" cy="381000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3079" name="Picture 7" descr="Картинка 5 из 1107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3800" y="2205038"/>
            <a:ext cx="2571750" cy="381000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 rot="5400000">
            <a:off x="-1782763" y="4059238"/>
            <a:ext cx="4321175" cy="7556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мифы</a:t>
            </a:r>
          </a:p>
        </p:txBody>
      </p:sp>
      <p:sp>
        <p:nvSpPr>
          <p:cNvPr id="3083" name="WordArt 11"/>
          <p:cNvSpPr>
            <a:spLocks noChangeArrowheads="1" noChangeShapeType="1" noTextEdit="1"/>
          </p:cNvSpPr>
          <p:nvPr/>
        </p:nvSpPr>
        <p:spPr bwMode="auto">
          <a:xfrm rot="5400000">
            <a:off x="5333206" y="2983707"/>
            <a:ext cx="6583363" cy="6159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639999" lon="20699999" rev="0"/>
              </a:camera>
              <a:lightRig rig="legacyNormal3" dir="l"/>
            </a:scene3d>
            <a:sp3d extrusionH="201600" prstMaterial="legacyPlastic">
              <a:extrusionClr>
                <a:srgbClr val="FF9966"/>
              </a:extrusionClr>
            </a:sp3d>
          </a:bodyPr>
          <a:lstStyle/>
          <a:p>
            <a:pPr algn="ctr" fontAlgn="auto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CC0000"/>
                </a:solidFill>
                <a:latin typeface="Arial"/>
                <a:cs typeface="Arial"/>
              </a:rPr>
              <a:t>источник вдохновения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1" grpId="0" animBg="1"/>
      <p:bldP spid="30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800000"/>
                </a:solidFill>
              </a:rPr>
              <a:t>Гомер. 8-7 век до н.э.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1" name="Picture 5" descr="Картинка 29 из 247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628775"/>
            <a:ext cx="2066925" cy="467995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4105" name="Picture 9" descr="6375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1628775"/>
            <a:ext cx="2449513" cy="467995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364163" y="2205038"/>
            <a:ext cx="3529012" cy="3805237"/>
          </a:xfrm>
          <a:prstGeom prst="rect">
            <a:avLst/>
          </a:prstGeom>
          <a:solidFill>
            <a:srgbClr val="E3F226"/>
          </a:solidFill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800000"/>
                </a:solidFill>
              </a:rPr>
              <a:t>Поэмы «Илиада». «Одиссея».</a:t>
            </a:r>
          </a:p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800000"/>
                </a:solidFill>
              </a:rPr>
              <a:t>Переводы на русский язык: Н.И. Гнедич, В.А.Жуковский.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3300"/>
                </a:solidFill>
              </a:rPr>
              <a:t>О Гомере известно мало.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400675"/>
          </a:xfrm>
          <a:ln>
            <a:solidFill>
              <a:schemeClr val="folHlink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800000"/>
                </a:solidFill>
              </a:rPr>
              <a:t>Судя по языку его поэм, Гомер -выходец из ионического поселения.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800000"/>
                </a:solidFill>
              </a:rPr>
              <a:t>За честь называться родиной Гомера спорили, по преданию, семь городов.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800000"/>
                </a:solidFill>
              </a:rPr>
              <a:t> Античные хронографы расходятся и в датах жизни Гомера: некоторые считают его современником Троянской войны (начало XII в. до н. э.), но Геродот полагал, что Гомер жил в середине IX в. до н. э.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800000"/>
                </a:solidFill>
              </a:rPr>
              <a:t>Современные учёные склонны относить его деятельность к VIII или даже VII в. до н. э., указывая в качестве основного места его пребывания Хиос или какой-либо другой регион Ионии на побережье Малой Азии.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800000"/>
                </a:solidFill>
              </a:rPr>
              <a:t>Легенды рисуют Гомера слепым странствующим певцом – </a:t>
            </a:r>
            <a:r>
              <a:rPr lang="ru-RU" sz="2400" u="sng">
                <a:solidFill>
                  <a:srgbClr val="800000"/>
                </a:solidFill>
              </a:rPr>
              <a:t>аэдом.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800000"/>
                </a:solidFill>
              </a:rPr>
              <a:t> </a:t>
            </a:r>
            <a:r>
              <a:rPr lang="ru-RU" sz="2400" u="sng">
                <a:solidFill>
                  <a:srgbClr val="800000"/>
                </a:solidFill>
              </a:rPr>
              <a:t>Аэды</a:t>
            </a:r>
            <a:r>
              <a:rPr lang="ru-RU" sz="2400">
                <a:solidFill>
                  <a:srgbClr val="800000"/>
                </a:solidFill>
              </a:rPr>
              <a:t> слагали героические песни и исполняли их под аккомпанемент лиры.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3300"/>
                </a:solidFill>
              </a:rPr>
              <a:t>Сюжетная основа поэм.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9" name="Picture 5" descr="Картинка 2 из 1222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628775"/>
            <a:ext cx="5076825" cy="4422775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867400" y="1341438"/>
            <a:ext cx="3097213" cy="860425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Какое событие изображено?</a:t>
            </a: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 rot="5400000">
            <a:off x="-2628900" y="2997201"/>
            <a:ext cx="6480175" cy="863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Троянская война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227763" y="2781300"/>
            <a:ext cx="2447925" cy="2339975"/>
          </a:xfrm>
          <a:prstGeom prst="rect">
            <a:avLst/>
          </a:prstGeom>
          <a:solidFill>
            <a:srgbClr val="E3F226"/>
          </a:solidFill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Что вам известно об этом историческом событии? Расскажите.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folHlink"/>
            </a:solidFill>
          </a:ln>
        </p:spPr>
        <p:txBody>
          <a:bodyPr/>
          <a:lstStyle/>
          <a:p>
            <a:r>
              <a:rPr lang="ru-RU" sz="2800"/>
              <a:t>Описываемые события относятся к 1200 году (за 500 лет до жизни Гомера).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 rot="5400000">
            <a:off x="-2196306" y="3572669"/>
            <a:ext cx="5543550" cy="649288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639999" lon="20699999" rev="0"/>
              </a:camera>
              <a:lightRig rig="legacyNormal3" dir="l"/>
            </a:scene3d>
            <a:sp3d extrusionH="201600" prstMaterial="legacyPlastic">
              <a:extrusionClr>
                <a:srgbClr val="FF9966"/>
              </a:extrusionClr>
            </a:sp3d>
          </a:bodyPr>
          <a:lstStyle/>
          <a:p>
            <a:pPr algn="ctr" fontAlgn="auto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CC0000"/>
                </a:solidFill>
                <a:latin typeface="Arial"/>
                <a:cs typeface="Arial"/>
              </a:rPr>
              <a:t>Проверим</a:t>
            </a:r>
          </a:p>
        </p:txBody>
      </p:sp>
      <p:graphicFrame>
        <p:nvGraphicFramePr>
          <p:cNvPr id="7204" name="Group 36"/>
          <p:cNvGraphicFramePr>
            <a:graphicFrameLocks noGrp="1"/>
          </p:cNvGraphicFramePr>
          <p:nvPr>
            <p:ph idx="1"/>
          </p:nvPr>
        </p:nvGraphicFramePr>
        <p:xfrm>
          <a:off x="1187450" y="1557338"/>
          <a:ext cx="7956550" cy="4824413"/>
        </p:xfrm>
        <a:graphic>
          <a:graphicData uri="http://schemas.openxmlformats.org/drawingml/2006/table">
            <a:tbl>
              <a:tblPr/>
              <a:tblGrid>
                <a:gridCol w="3744913"/>
                <a:gridCol w="4211637"/>
              </a:tblGrid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1258888" y="1700213"/>
            <a:ext cx="3600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Какие народы воевали в Троянской войне?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5003800" y="1773238"/>
            <a:ext cx="33131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Народы Древней Греции и Азии.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331913" y="2781300"/>
            <a:ext cx="34559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Победители этой войны?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076825" y="2852738"/>
            <a:ext cx="309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Греки.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403350" y="3933825"/>
            <a:ext cx="3240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Какой город разграбили греки?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5148263" y="3933825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Трою</a:t>
            </a:r>
            <a:r>
              <a:rPr lang="ru-RU">
                <a:solidFill>
                  <a:srgbClr val="663300"/>
                </a:solidFill>
              </a:rPr>
              <a:t>.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1403350" y="5300663"/>
            <a:ext cx="3168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Значение Троянской войны?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4932363" y="4868863"/>
            <a:ext cx="39608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Значение в истории и мифологии преувеличено ( решалась судьба людей и богов).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3" grpId="0" animBg="1"/>
      <p:bldP spid="7193" grpId="0"/>
      <p:bldP spid="7194" grpId="0"/>
      <p:bldP spid="7195" grpId="0"/>
      <p:bldP spid="7196" grpId="0"/>
      <p:bldP spid="7199" grpId="0"/>
      <p:bldP spid="7201" grpId="0"/>
      <p:bldP spid="7202" grpId="0"/>
      <p:bldP spid="72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folHlink"/>
            </a:solidFill>
          </a:ln>
        </p:spPr>
        <p:txBody>
          <a:bodyPr/>
          <a:lstStyle/>
          <a:p>
            <a:r>
              <a:rPr lang="ru-RU">
                <a:solidFill>
                  <a:srgbClr val="663300"/>
                </a:solidFill>
              </a:rPr>
              <a:t>Причина войны?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21" name="Picture 5" descr="Картинка 9 из 15577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628775"/>
            <a:ext cx="2533650" cy="445770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700338" y="5805488"/>
            <a:ext cx="2592387" cy="719137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 rot="5400000">
            <a:off x="-2088355" y="3609181"/>
            <a:ext cx="5040312" cy="5048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Зевс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492500" y="1268413"/>
            <a:ext cx="5472113" cy="4321175"/>
          </a:xfrm>
          <a:prstGeom prst="foldedCorner">
            <a:avLst>
              <a:gd name="adj" fmla="val 12500"/>
            </a:avLst>
          </a:prstGeom>
          <a:solidFill>
            <a:srgbClr val="CC9900"/>
          </a:solidFill>
          <a:ln w="57150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i="1"/>
              <a:t>Сократить число людей на земле,</a:t>
            </a:r>
          </a:p>
          <a:p>
            <a:pPr algn="ctr"/>
            <a:r>
              <a:rPr lang="ru-RU" sz="2400" i="1"/>
              <a:t>наказав их за то, что они оказались</a:t>
            </a:r>
          </a:p>
          <a:p>
            <a:pPr algn="ctr"/>
            <a:r>
              <a:rPr lang="ru-RU" sz="2400" i="1"/>
              <a:t>нравственно порочными.</a:t>
            </a:r>
          </a:p>
          <a:p>
            <a:pPr algn="ctr"/>
            <a:r>
              <a:rPr lang="ru-RU" sz="2400" i="1"/>
              <a:t>Исполняя волю Зевса,</a:t>
            </a:r>
          </a:p>
          <a:p>
            <a:pPr algn="ctr"/>
            <a:r>
              <a:rPr lang="ru-RU" sz="2400" i="1"/>
              <a:t> люди истребляют друг друга.</a:t>
            </a:r>
          </a:p>
          <a:p>
            <a:pPr algn="ctr"/>
            <a:r>
              <a:rPr lang="ru-RU" sz="2400" i="1"/>
              <a:t>Им помогают или мешают боги.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4" grpId="0" animBg="1"/>
      <p:bldP spid="92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ln w="57150">
            <a:solidFill>
              <a:srgbClr val="663300"/>
            </a:solidFill>
          </a:ln>
        </p:spPr>
        <p:txBody>
          <a:bodyPr/>
          <a:lstStyle/>
          <a:p>
            <a:r>
              <a:rPr lang="ru-RU" sz="4000">
                <a:solidFill>
                  <a:srgbClr val="663300"/>
                </a:solidFill>
              </a:rPr>
              <a:t>Сюжет поэм.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5" name="Picture 5" descr="Картинка 18 из 8724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341438"/>
            <a:ext cx="2676525" cy="4602162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</p:spPr>
      </p:pic>
      <p:pic>
        <p:nvPicPr>
          <p:cNvPr id="10247" name="Picture 7" descr="Картинка 26 из 15352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1268413"/>
            <a:ext cx="2114550" cy="4608512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979613" y="63817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 rot="5400000">
            <a:off x="-2016918" y="3609181"/>
            <a:ext cx="5111750" cy="576263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Ахилл</a:t>
            </a:r>
          </a:p>
        </p:txBody>
      </p:sp>
      <p:sp>
        <p:nvSpPr>
          <p:cNvPr id="10251" name="WordArt 11"/>
          <p:cNvSpPr>
            <a:spLocks noChangeArrowheads="1" noChangeShapeType="1" noTextEdit="1"/>
          </p:cNvSpPr>
          <p:nvPr/>
        </p:nvSpPr>
        <p:spPr bwMode="auto">
          <a:xfrm rot="5400000">
            <a:off x="6067425" y="3373438"/>
            <a:ext cx="4968875" cy="6159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Arial"/>
              </a:rPr>
              <a:t>Одиссей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779838" y="1341438"/>
            <a:ext cx="2160587" cy="2705100"/>
          </a:xfrm>
          <a:prstGeom prst="rect">
            <a:avLst/>
          </a:prstGeom>
          <a:noFill/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800000"/>
                </a:solidFill>
              </a:rPr>
              <a:t>Герои  оскорблены</a:t>
            </a:r>
            <a:r>
              <a:rPr lang="ru-RU" sz="2400"/>
              <a:t>:</a:t>
            </a: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800000"/>
                </a:solidFill>
              </a:rPr>
              <a:t>честь и достоинство ущемлены.</a:t>
            </a:r>
          </a:p>
          <a:p>
            <a:pPr>
              <a:spcBef>
                <a:spcPct val="50000"/>
              </a:spcBef>
            </a:pPr>
            <a:endParaRPr lang="ru-RU" sz="2400">
              <a:solidFill>
                <a:srgbClr val="800000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827088" y="6165850"/>
            <a:ext cx="3671887" cy="514350"/>
          </a:xfrm>
          <a:prstGeom prst="rect">
            <a:avLst/>
          </a:prstGeom>
          <a:noFill/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800000"/>
                </a:solidFill>
              </a:rPr>
              <a:t>Хотят отнять Брисеиду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859338" y="6165850"/>
            <a:ext cx="3924300" cy="514350"/>
          </a:xfrm>
          <a:prstGeom prst="rect">
            <a:avLst/>
          </a:prstGeom>
          <a:noFill/>
          <a:ln w="5715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800000"/>
                </a:solidFill>
              </a:rPr>
              <a:t>Верную жену Пенелопу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716463" y="4149725"/>
            <a:ext cx="0" cy="574675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3779838" y="4941888"/>
            <a:ext cx="2232025" cy="1079500"/>
          </a:xfrm>
          <a:prstGeom prst="ellipse">
            <a:avLst/>
          </a:prstGeom>
          <a:solidFill>
            <a:schemeClr val="accent1"/>
          </a:solidFill>
          <a:ln w="57150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800000"/>
                </a:solidFill>
              </a:rPr>
              <a:t>Месть</a:t>
            </a:r>
          </a:p>
          <a:p>
            <a:pPr algn="ctr"/>
            <a:r>
              <a:rPr lang="ru-RU" sz="2400" b="1">
                <a:solidFill>
                  <a:srgbClr val="800000"/>
                </a:solidFill>
              </a:rPr>
              <a:t>обидчикам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734</Words>
  <Application>Microsoft Office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 Произведения зарубежных писателей.  Гомер и его поэмы «Илиада» и «Одиссея». </vt:lpstr>
      <vt:lpstr>Цель.</vt:lpstr>
      <vt:lpstr>Античная – греческая и римская мифология явилась почвой для зарождения искусства и литературы Древней Греции Древнего мира.</vt:lpstr>
      <vt:lpstr>Гомер. 8-7 век до н.э.</vt:lpstr>
      <vt:lpstr>О Гомере известно мало.</vt:lpstr>
      <vt:lpstr>Сюжетная основа поэм.</vt:lpstr>
      <vt:lpstr>Описываемые события относятся к 1200 году (за 500 лет до жизни Гомера).</vt:lpstr>
      <vt:lpstr>Причина войны?</vt:lpstr>
      <vt:lpstr>Сюжет поэм.</vt:lpstr>
      <vt:lpstr>Достояние героя – его бессмертная вечная заслуга.</vt:lpstr>
      <vt:lpstr>Почему  в Ахилле соединяются противоположные начала – божественное и человеческое?</vt:lpstr>
      <vt:lpstr>Одиссей соткан из противоречий. Как вы понимаете это выражение?</vt:lpstr>
      <vt:lpstr>Слайд 13</vt:lpstr>
      <vt:lpstr>В чём  отличие богов – олимпийцев  от людей?</vt:lpstr>
      <vt:lpstr>Гомер – это начало начал всей литературы.</vt:lpstr>
      <vt:lpstr>Рефлексия.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Монгуш Владимир</dc:creator>
  <cp:lastModifiedBy>Пользователь 12</cp:lastModifiedBy>
  <cp:revision>9</cp:revision>
  <dcterms:created xsi:type="dcterms:W3CDTF">2012-04-30T08:48:01Z</dcterms:created>
  <dcterms:modified xsi:type="dcterms:W3CDTF">2023-01-02T01:35:32Z</dcterms:modified>
</cp:coreProperties>
</file>