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92" r:id="rId4"/>
    <p:sldId id="293" r:id="rId5"/>
    <p:sldId id="295" r:id="rId6"/>
    <p:sldId id="296" r:id="rId7"/>
    <p:sldId id="297" r:id="rId8"/>
    <p:sldId id="298" r:id="rId9"/>
    <p:sldId id="256" r:id="rId10"/>
    <p:sldId id="257" r:id="rId11"/>
    <p:sldId id="280" r:id="rId12"/>
    <p:sldId id="281" r:id="rId13"/>
    <p:sldId id="258" r:id="rId14"/>
    <p:sldId id="259" r:id="rId15"/>
    <p:sldId id="260" r:id="rId16"/>
    <p:sldId id="283" r:id="rId17"/>
    <p:sldId id="282" r:id="rId18"/>
    <p:sldId id="284" r:id="rId19"/>
    <p:sldId id="285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99" r:id="rId39"/>
    <p:sldId id="300" r:id="rId40"/>
    <p:sldId id="301" r:id="rId41"/>
    <p:sldId id="294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8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30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10FA0-56ED-4A2F-949A-05A4DA3630E3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BE522-EC37-4E72-8F35-7014086A81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ru.wikipedia.org/wiki/%C7%E0%EF%EE%F0%EE%E6%F1%EA%E0%FF_%D1%E5%F7%FC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C7%E0%EF%EE%F0%EE%E6%F1%EA%E0%FF_%D1%E5%F7%FC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928934"/>
            <a:ext cx="6600844" cy="147002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Н.В.Гоголь</a:t>
            </a:r>
            <a:b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Историческая основа повести «Тарас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Бульба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643446"/>
            <a:ext cx="6400800" cy="17526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Гоголь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не пишет, а рисует; его изображения  дышат живыми красками действительности. Видишь и слышишь их…» В.Г.Белинский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Материалы за 07.04.2014 &quot; Страница 8 &quot; Новостной портал для скачивания через торрент или напряму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428604"/>
            <a:ext cx="1995869" cy="24178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365104"/>
            <a:ext cx="84969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Первое письменное упоминание </a:t>
            </a:r>
            <a:r>
              <a:rPr lang="ru-RU" sz="1600" b="1" dirty="0" smtClean="0">
                <a:solidFill>
                  <a:srgbClr val="FF0000"/>
                </a:solidFill>
              </a:rPr>
              <a:t>от</a:t>
            </a:r>
            <a:r>
              <a:rPr lang="ru-RU" sz="1600" dirty="0"/>
              <a:t> </a:t>
            </a:r>
            <a:r>
              <a:rPr lang="ru-RU" sz="1600" b="1" dirty="0">
                <a:solidFill>
                  <a:srgbClr val="FF0000"/>
                </a:solidFill>
              </a:rPr>
              <a:t>1489</a:t>
            </a:r>
            <a:r>
              <a:rPr lang="ru-RU" sz="1600" dirty="0"/>
              <a:t> г</a:t>
            </a:r>
            <a:r>
              <a:rPr lang="ru-RU" sz="1600" dirty="0" smtClean="0"/>
              <a:t>. </a:t>
            </a:r>
            <a:r>
              <a:rPr lang="ru-RU" sz="1600" dirty="0"/>
              <a:t>о создании в низовьях Днепра укреплённого </a:t>
            </a:r>
            <a:r>
              <a:rPr lang="ru-RU" sz="1600" b="1" dirty="0"/>
              <a:t>казацкого лагеря </a:t>
            </a:r>
            <a:r>
              <a:rPr lang="ru-RU" sz="1600" dirty="0"/>
              <a:t>(</a:t>
            </a:r>
            <a:r>
              <a:rPr lang="ru-RU" sz="1600" b="1" dirty="0">
                <a:solidFill>
                  <a:srgbClr val="FF0000"/>
                </a:solidFill>
              </a:rPr>
              <a:t>Сечи</a:t>
            </a:r>
            <a:r>
              <a:rPr lang="ru-RU" sz="1600" dirty="0"/>
              <a:t>) оставлено польским </a:t>
            </a:r>
            <a:r>
              <a:rPr lang="ru-RU" sz="1600" dirty="0" smtClean="0"/>
              <a:t>хронистом Мартином </a:t>
            </a:r>
            <a:r>
              <a:rPr lang="ru-RU" sz="1600" dirty="0"/>
              <a:t>Бельским. </a:t>
            </a:r>
            <a:r>
              <a:rPr lang="ru-RU" sz="1600" dirty="0" smtClean="0"/>
              <a:t>По его рассказу, </a:t>
            </a:r>
            <a:r>
              <a:rPr lang="ru-RU" sz="1600" dirty="0"/>
              <a:t>казаки летом занимались промыслами по Днепровским порогам (рыболовством, охотой, пчеловодством), а зимой расходились по ближайшим городам (Киев, Черкассы и др.), оставляя в безопасном месте на острове в Коше несколько вооружённых огнестрельным оружием и пушками казаков. Рассказ Бельского о запорожцах позволяет сделать вывод, что объединение отдельных сечей в Запорожскую Сечь произошло, вероятно, где-то в </a:t>
            </a:r>
            <a:r>
              <a:rPr lang="ru-RU" sz="1600" b="1" dirty="0">
                <a:solidFill>
                  <a:srgbClr val="FF0000"/>
                </a:solidFill>
              </a:rPr>
              <a:t>1530-х гг. </a:t>
            </a:r>
            <a:r>
              <a:rPr lang="ru-RU" sz="1600" dirty="0"/>
              <a:t>К этому же периоду времени относит возникновение первой Сечи и исследователь В. А. </a:t>
            </a:r>
            <a:r>
              <a:rPr lang="ru-RU" sz="1600" dirty="0" err="1"/>
              <a:t>Голобуцкий</a:t>
            </a:r>
            <a:r>
              <a:rPr lang="ru-RU" sz="1600" baseline="30000" dirty="0" smtClean="0">
                <a:hlinkClick r:id="rId2"/>
              </a:rPr>
              <a:t>[</a:t>
            </a:r>
            <a:endParaRPr lang="ru-RU" sz="1600" dirty="0"/>
          </a:p>
        </p:txBody>
      </p:sp>
      <p:pic>
        <p:nvPicPr>
          <p:cNvPr id="10244" name="Picture 4" descr="Войско верных каза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8090787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ru/thumb/2/2f/%D0%97%D0%B0%D0%BF%D0%BE%D1%80%D0%BE%D0%B6%D1%81%D0%BA%D0%B0%D1%8F_%D1%81%D0%B5%D1%87%D1%8C.gif/350px-%D0%97%D0%B0%D0%BF%D0%BE%D1%80%D0%BE%D0%B6%D1%81%D0%BA%D0%B0%D1%8F_%D1%81%D0%B5%D1%87%D1%8C.gif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251520" y="188640"/>
            <a:ext cx="8568952" cy="6438957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772816"/>
            <a:ext cx="74888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</a:rPr>
              <a:t>Сѣчъ</a:t>
            </a:r>
            <a:r>
              <a:rPr lang="ru-RU" sz="3600" dirty="0" err="1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происходит от слова </a:t>
            </a:r>
            <a:r>
              <a:rPr lang="ru-RU" sz="2400" b="1" dirty="0" smtClean="0">
                <a:solidFill>
                  <a:srgbClr val="C00000"/>
                </a:solidFill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</a:rPr>
              <a:t>сѣкти</a:t>
            </a:r>
            <a:r>
              <a:rPr lang="ru-RU" sz="2400" b="1" dirty="0" smtClean="0">
                <a:solidFill>
                  <a:srgbClr val="C00000"/>
                </a:solidFill>
              </a:rPr>
              <a:t>», «</a:t>
            </a:r>
            <a:r>
              <a:rPr lang="ru-RU" sz="2400" b="1" dirty="0" err="1" smtClean="0">
                <a:solidFill>
                  <a:srgbClr val="C00000"/>
                </a:solidFill>
              </a:rPr>
              <a:t>высѣкать</a:t>
            </a:r>
            <a:r>
              <a:rPr lang="ru-RU" sz="2400" b="1" dirty="0" smtClean="0">
                <a:solidFill>
                  <a:srgbClr val="C00000"/>
                </a:solidFill>
              </a:rPr>
              <a:t>», </a:t>
            </a:r>
            <a:r>
              <a:rPr lang="ru-RU" sz="2400" dirty="0" smtClean="0"/>
              <a:t>и связано с </a:t>
            </a:r>
            <a:r>
              <a:rPr lang="ru-RU" sz="2400" b="1" dirty="0" smtClean="0">
                <a:solidFill>
                  <a:srgbClr val="C00000"/>
                </a:solidFill>
              </a:rPr>
              <a:t>частоколом</a:t>
            </a:r>
            <a:r>
              <a:rPr lang="ru-RU" sz="2400" dirty="0" smtClean="0"/>
              <a:t>, окружающим поселение, у которого были </a:t>
            </a:r>
            <a:r>
              <a:rPr lang="ru-RU" sz="2400" b="1" dirty="0" smtClean="0">
                <a:solidFill>
                  <a:srgbClr val="C00000"/>
                </a:solidFill>
              </a:rPr>
              <a:t>высеченные острые края</a:t>
            </a:r>
            <a:r>
              <a:rPr lang="ru-RU" sz="2400" dirty="0" smtClean="0"/>
              <a:t>. (Иногда для обозначения крепостного сооружения Сечи применяли слово </a:t>
            </a:r>
            <a:r>
              <a:rPr lang="ru-RU" sz="2400" b="1" dirty="0" smtClean="0">
                <a:solidFill>
                  <a:srgbClr val="C00000"/>
                </a:solidFill>
              </a:rPr>
              <a:t>«паланка»</a:t>
            </a:r>
            <a:r>
              <a:rPr lang="ru-RU" sz="2400" dirty="0" smtClean="0"/>
              <a:t>.)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293096"/>
            <a:ext cx="727280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Часто со словом «Сечь» (или вместо него) употреблялось слово </a:t>
            </a:r>
            <a:r>
              <a:rPr lang="ru-RU" sz="2400" b="1" dirty="0" smtClean="0">
                <a:solidFill>
                  <a:srgbClr val="C00000"/>
                </a:solidFill>
              </a:rPr>
              <a:t>«Кош» </a:t>
            </a:r>
            <a:r>
              <a:rPr lang="ru-RU" dirty="0" smtClean="0"/>
              <a:t>от татарского </a:t>
            </a:r>
            <a:r>
              <a:rPr lang="ru-RU" sz="2400" b="1" dirty="0" err="1" smtClean="0">
                <a:solidFill>
                  <a:srgbClr val="C00000"/>
                </a:solidFill>
              </a:rPr>
              <a:t>Кохш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сводное стадо овец </a:t>
            </a:r>
            <a:r>
              <a:rPr lang="ru-RU" smtClean="0"/>
              <a:t>по тысяче </a:t>
            </a:r>
            <a:r>
              <a:rPr lang="ru-RU" dirty="0" smtClean="0"/>
              <a:t>в гурте.</a:t>
            </a:r>
          </a:p>
          <a:p>
            <a:r>
              <a:rPr lang="ru-RU" dirty="0" smtClean="0"/>
              <a:t>(Отсюда очевидно образовались и фамилии южнорусские и польские – Кошевой, </a:t>
            </a:r>
            <a:r>
              <a:rPr lang="ru-RU" dirty="0" err="1" smtClean="0"/>
              <a:t>Кохшанский</a:t>
            </a:r>
            <a:r>
              <a:rPr lang="ru-RU" dirty="0" smtClean="0"/>
              <a:t>, </a:t>
            </a:r>
            <a:r>
              <a:rPr lang="ru-RU" dirty="0" err="1" smtClean="0"/>
              <a:t>Коширский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260648"/>
            <a:ext cx="5310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Хортицкая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крепость —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прототип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Запорожской Сечи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4293096"/>
            <a:ext cx="66602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 острове 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Малая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Хортица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(остров Байда) в 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1552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году волынским князем Дмитрием Вишневецким был заложен деревянно-земляной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замок,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называнный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Хортицкой </a:t>
            </a:r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сечью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6" name="AutoShape 2" descr="Малая Хортица (Украина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Малая Хортица (Украина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3632213" cy="2438773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7524328" y="2708920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92" name="Picture 8" descr="https://upload.wikimedia.org/wikipedia/ru/thumb/a/a9/%D0%92%D0%B8%D0%B4_%D0%97%D0%B0%D0%BF%D0%BE%D1%80%D0%BE%D0%B6%D1%81%D0%BA%D0%BE%D0%B9_%D0%A1%D0%B5%D1%87%D0%B8_%28%D1%80%D0%B5%D0%BA%D0%BE%D0%BD%D1%81%D1%82%D1%80%D1%83%D0%BA%D1%86%D0%B8%D1%8F_%D0%B4%D0%BB%D1%8F_%D1%84%D0%B8%D0%BB%D1%8C%D0%BC%D0%B0_%22%D0%A2%D0%B0%D1%80%D0%B0%D1%81_%D0%91%D1%83%D0%BB%D1%8C%D0%B1%D0%B0%22%29.jpg/350px-%D0%92%D0%B8%D0%B4_%D0%97%D0%B0%D0%BF%D0%BE%D1%80%D0%BE%D0%B6%D1%81%D0%BA%D0%BE%D0%B9_%D0%A1%D0%B5%D1%87%D0%B8_%28%D1%80%D0%B5%D0%BA%D0%BE%D0%BD%D1%81%D1%82%D1%80%D1%83%D0%BA%D1%86%D0%B8%D1%8F_%D0%B4%D0%BB%D1%8F_%D1%84%D0%B8%D0%BB%D1%8C%D0%BC%D0%B0_%22%D0%A2%D0%B0%D1%80%D0%B0%D1%81_%D0%91%D1%83%D0%BB%D1%8C%D0%B1%D0%B0%22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3333750" cy="249555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upload.wikimedia.org/wikipedia/commons/thumb/6/6a/3P1010197.JPG/260px-3P10101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068960"/>
            <a:ext cx="2476500" cy="286702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188640"/>
            <a:ext cx="626469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Речь </a:t>
            </a:r>
            <a:r>
              <a:rPr lang="ru-RU" b="1" dirty="0" smtClean="0">
                <a:solidFill>
                  <a:srgbClr val="C00000"/>
                </a:solidFill>
              </a:rPr>
              <a:t>Посполитая(т.к. сама образовалась  позже в 1569г?)</a:t>
            </a:r>
            <a:r>
              <a:rPr lang="ru-RU" dirty="0"/>
              <a:t> </a:t>
            </a:r>
            <a:endParaRPr lang="ru-RU" dirty="0" smtClean="0"/>
          </a:p>
          <a:p>
            <a:r>
              <a:rPr lang="ru-RU" dirty="0" smtClean="0"/>
              <a:t>не </a:t>
            </a:r>
            <a:r>
              <a:rPr lang="ru-RU" dirty="0"/>
              <a:t>оказала никакой помощи в строительстве крепости, она строилась на личные средства </a:t>
            </a:r>
            <a:r>
              <a:rPr lang="ru-RU" dirty="0">
                <a:solidFill>
                  <a:srgbClr val="C00000"/>
                </a:solidFill>
              </a:rPr>
              <a:t>Вишневецкого. </a:t>
            </a:r>
            <a:r>
              <a:rPr lang="ru-RU" dirty="0"/>
              <a:t>Будучи родственником </a:t>
            </a:r>
            <a:r>
              <a:rPr lang="ru-RU" dirty="0">
                <a:solidFill>
                  <a:srgbClr val="C00000"/>
                </a:solidFill>
              </a:rPr>
              <a:t>Ивана Грозного</a:t>
            </a:r>
            <a:r>
              <a:rPr lang="ru-RU" dirty="0"/>
              <a:t>, Дмитрий Вишневецкий обратился за помощью к</a:t>
            </a:r>
            <a:r>
              <a:rPr lang="ru-RU" dirty="0">
                <a:solidFill>
                  <a:srgbClr val="C00000"/>
                </a:solidFill>
              </a:rPr>
              <a:t> Московскому царству. </a:t>
            </a:r>
            <a:r>
              <a:rPr lang="ru-RU" dirty="0"/>
              <a:t>Опираясь на этот форпост, </a:t>
            </a:r>
            <a:r>
              <a:rPr lang="ru-RU" dirty="0">
                <a:solidFill>
                  <a:srgbClr val="C00000"/>
                </a:solidFill>
              </a:rPr>
              <a:t>в 1556 </a:t>
            </a:r>
            <a:r>
              <a:rPr lang="ru-RU" dirty="0"/>
              <a:t>г. организовал поход запорожских казаков, который </a:t>
            </a:r>
            <a:r>
              <a:rPr lang="ru-RU" dirty="0">
                <a:solidFill>
                  <a:srgbClr val="C00000"/>
                </a:solidFill>
              </a:rPr>
              <a:t>был частью </a:t>
            </a:r>
            <a:r>
              <a:rPr lang="ru-RU" dirty="0"/>
              <a:t>крупной операции </a:t>
            </a:r>
            <a:r>
              <a:rPr lang="ru-RU" dirty="0">
                <a:solidFill>
                  <a:srgbClr val="C00000"/>
                </a:solidFill>
              </a:rPr>
              <a:t>московского войска</a:t>
            </a:r>
            <a:r>
              <a:rPr lang="ru-RU" dirty="0"/>
              <a:t>, возглавляемых дьяком </a:t>
            </a:r>
            <a:r>
              <a:rPr lang="ru-RU" b="1" dirty="0">
                <a:solidFill>
                  <a:srgbClr val="C00000"/>
                </a:solidFill>
              </a:rPr>
              <a:t>Матвеем Ржевским</a:t>
            </a:r>
            <a:r>
              <a:rPr lang="ru-RU" dirty="0"/>
              <a:t>, против </a:t>
            </a:r>
            <a:r>
              <a:rPr lang="ru-RU" b="1" dirty="0">
                <a:solidFill>
                  <a:srgbClr val="C00000"/>
                </a:solidFill>
              </a:rPr>
              <a:t>Крымского ханства</a:t>
            </a:r>
            <a:r>
              <a:rPr lang="ru-RU" dirty="0"/>
              <a:t>. После был организован самостоятельный поход. В результате ответных действий турецких и крымских войск в </a:t>
            </a:r>
            <a:r>
              <a:rPr lang="ru-RU" b="1" dirty="0">
                <a:solidFill>
                  <a:srgbClr val="C00000"/>
                </a:solidFill>
              </a:rPr>
              <a:t>1557</a:t>
            </a:r>
            <a:r>
              <a:rPr lang="ru-RU" b="1" dirty="0">
                <a:solidFill>
                  <a:srgbClr val="FF0000"/>
                </a:solidFill>
              </a:rPr>
              <a:t> </a:t>
            </a:r>
            <a:r>
              <a:rPr lang="ru-RU" dirty="0"/>
              <a:t>г., городок Вишневецкого на Малой </a:t>
            </a:r>
            <a:r>
              <a:rPr lang="ru-RU" dirty="0" err="1"/>
              <a:t>Хортице</a:t>
            </a:r>
            <a:r>
              <a:rPr lang="ru-RU" dirty="0"/>
              <a:t> был ими после длительной осады захвачен и разрушен. Сам </a:t>
            </a:r>
            <a:r>
              <a:rPr lang="ru-RU" b="1" dirty="0">
                <a:solidFill>
                  <a:srgbClr val="C00000"/>
                </a:solidFill>
              </a:rPr>
              <a:t>Вишневецкий </a:t>
            </a:r>
            <a:r>
              <a:rPr lang="ru-RU" dirty="0"/>
              <a:t>со своими казаками в </a:t>
            </a:r>
            <a:r>
              <a:rPr lang="ru-RU" b="1" dirty="0">
                <a:solidFill>
                  <a:srgbClr val="C00000"/>
                </a:solidFill>
              </a:rPr>
              <a:t>1558</a:t>
            </a:r>
            <a:r>
              <a:rPr lang="ru-RU" dirty="0"/>
              <a:t> году перешёл на службу </a:t>
            </a:r>
            <a:r>
              <a:rPr lang="ru-RU" b="1" dirty="0">
                <a:solidFill>
                  <a:srgbClr val="C00000"/>
                </a:solidFill>
              </a:rPr>
              <a:t>к царю Ивану IV Васильевичу</a:t>
            </a:r>
            <a:r>
              <a:rPr lang="ru-RU" dirty="0">
                <a:solidFill>
                  <a:srgbClr val="C00000"/>
                </a:solidFill>
              </a:rPr>
              <a:t>;</a:t>
            </a:r>
            <a:r>
              <a:rPr lang="ru-RU" dirty="0"/>
              <a:t> ему были пожалованы «в вотчину» </a:t>
            </a:r>
            <a:r>
              <a:rPr lang="ru-RU" b="1" dirty="0">
                <a:solidFill>
                  <a:srgbClr val="C00000"/>
                </a:solidFill>
              </a:rPr>
              <a:t>город Белёв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/>
              <a:t>(ныне в Тульской области) и земли в окрестностях </a:t>
            </a:r>
            <a:r>
              <a:rPr lang="ru-RU" b="1" dirty="0">
                <a:solidFill>
                  <a:srgbClr val="C00000"/>
                </a:solidFill>
              </a:rPr>
              <a:t>Москвы.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/>
              <a:t>Князь «за всё это клялся животворящим крестом служить царю всю жизнь и платить добром его государству</a:t>
            </a:r>
            <a:r>
              <a:rPr lang="ru-RU" dirty="0" smtClean="0"/>
              <a:t>».</a:t>
            </a:r>
            <a:endParaRPr lang="ru-RU" dirty="0"/>
          </a:p>
          <a:p>
            <a:pPr algn="ctr"/>
            <a:r>
              <a:rPr lang="ru-RU" dirty="0"/>
              <a:t>После смерти Д. И. Вишневецкого о крепости позабыли, но </a:t>
            </a:r>
            <a:r>
              <a:rPr lang="ru-RU" b="1" dirty="0">
                <a:solidFill>
                  <a:srgbClr val="C00000"/>
                </a:solidFill>
              </a:rPr>
              <a:t>идею об отражении набегов </a:t>
            </a:r>
            <a:r>
              <a:rPr lang="ru-RU" b="1" dirty="0" err="1">
                <a:solidFill>
                  <a:srgbClr val="C00000"/>
                </a:solidFill>
              </a:rPr>
              <a:t>крымцев</a:t>
            </a:r>
            <a:r>
              <a:rPr lang="ru-RU" b="1" dirty="0">
                <a:solidFill>
                  <a:srgbClr val="C00000"/>
                </a:solidFill>
              </a:rPr>
              <a:t> в низовьях Днепра </a:t>
            </a:r>
            <a:r>
              <a:rPr lang="ru-RU" dirty="0"/>
              <a:t>казаки помнили. Вскоре эта идея возродилась — появились хорошо укреплённые военные лагеря казаков — </a:t>
            </a:r>
            <a:r>
              <a:rPr lang="ru-RU" sz="2400" b="1" dirty="0">
                <a:solidFill>
                  <a:srgbClr val="C00000"/>
                </a:solidFill>
              </a:rPr>
              <a:t>Запорожская Сечь.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32240" y="6021288"/>
            <a:ext cx="2196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Церковь Покрова Пресвятой Богородицы, остров </a:t>
            </a:r>
            <a:r>
              <a:rPr lang="ru-RU" sz="1200" dirty="0" err="1"/>
              <a:t>Хортица</a:t>
            </a:r>
            <a:r>
              <a:rPr lang="ru-RU" sz="1200" dirty="0"/>
              <a:t>, Современная реконструкция</a:t>
            </a:r>
          </a:p>
        </p:txBody>
      </p:sp>
      <p:pic>
        <p:nvPicPr>
          <p:cNvPr id="15364" name="Picture 4" descr="Дневник Русалл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620688"/>
            <a:ext cx="2388020" cy="18002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20688"/>
            <a:ext cx="3960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1572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году польский король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Сигизмунд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 Август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принял на государственную службу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300 казаков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Так было организовано новое воинское соединение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«Войско Его Королевской Милости Запорожское»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4653136"/>
            <a:ext cx="86764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1654 г. Войско Его Королевской Милости Запорожское, изменив присяге королю, перешло, вместе с подконтрольными ему землями, на службу московскому царю. Возникло новое государственное образование в составе Московского государства — </a:t>
            </a:r>
            <a:r>
              <a:rPr lang="ru-RU" b="1" dirty="0">
                <a:solidFill>
                  <a:srgbClr val="C00000"/>
                </a:solidFill>
              </a:rPr>
              <a:t>«Гетманщина». </a:t>
            </a:r>
            <a:r>
              <a:rPr lang="ru-RU" dirty="0"/>
              <a:t>Войско Запорожское Низовое также перешло в подданство к московскому царю, который рассматривал его независимой автономной военной силой. </a:t>
            </a:r>
            <a:r>
              <a:rPr lang="ru-RU" b="1" dirty="0">
                <a:solidFill>
                  <a:srgbClr val="C00000"/>
                </a:solidFill>
              </a:rPr>
              <a:t>Войско </a:t>
            </a:r>
            <a:r>
              <a:rPr lang="ru-RU" b="1" dirty="0" err="1">
                <a:solidFill>
                  <a:srgbClr val="C00000"/>
                </a:solidFill>
              </a:rPr>
              <a:t>Eго</a:t>
            </a:r>
            <a:r>
              <a:rPr lang="ru-RU" b="1" dirty="0">
                <a:solidFill>
                  <a:srgbClr val="C00000"/>
                </a:solidFill>
              </a:rPr>
              <a:t> Царского Величества Запорожское </a:t>
            </a:r>
            <a:r>
              <a:rPr lang="ru-RU" dirty="0"/>
              <a:t>было распущено </a:t>
            </a:r>
            <a:r>
              <a:rPr lang="ru-RU" b="1" dirty="0">
                <a:solidFill>
                  <a:srgbClr val="C00000"/>
                </a:solidFill>
              </a:rPr>
              <a:t>1775 </a:t>
            </a:r>
            <a:r>
              <a:rPr lang="ru-RU" dirty="0"/>
              <a:t>году указом </a:t>
            </a:r>
            <a:r>
              <a:rPr lang="ru-RU" b="1" dirty="0">
                <a:solidFill>
                  <a:srgbClr val="C00000"/>
                </a:solidFill>
              </a:rPr>
              <a:t>Екатерины Великой</a:t>
            </a:r>
          </a:p>
        </p:txBody>
      </p:sp>
      <p:pic>
        <p:nvPicPr>
          <p:cNvPr id="18434" name="Picture 2" descr="СИГИЗМУНД II Авгус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404664"/>
            <a:ext cx="3074499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3501008"/>
            <a:ext cx="77048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Я, султан и владыка Блистательной Порты, брат Солнца и Луны, наместник Аллаха на Земле, властелин царств — Македонского, Вавилонского, Иерусалимского, Большого и Малого Египта, царь над царями, властелин над властелинами, несравненный рыцарь, никем непобедимый воин, владетель древа жизни,  неотступный хранитель гроба Иисуса Христа, исполнитель воли самого Бога, надежда и утешитель мусульман, 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устрашитель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 и великий защитник христиан, повелеваю вам, запорожские казаки, сдаться мне добровольно и без всякого сопротивления и меня вашими нападениями не заставлять беспокоиться.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60648"/>
            <a:ext cx="446449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Письмо</a:t>
            </a:r>
          </a:p>
          <a:p>
            <a:pPr algn="ctr"/>
            <a:r>
              <a:rPr lang="ru-RU" sz="2400" b="1" dirty="0" smtClean="0"/>
              <a:t> Султана Мохаммеда IV  </a:t>
            </a:r>
          </a:p>
          <a:p>
            <a:pPr algn="ctr"/>
            <a:r>
              <a:rPr lang="ru-RU" sz="2400" b="1" dirty="0" smtClean="0"/>
              <a:t>запорожским казакам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628800"/>
            <a:ext cx="46085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Вначале лета 1663 года султан Османской империи Мохаммед IV обратился к казакам Запорожской Сечи с весьма пафосным письмом. Возмущенный постоянными набегами казаков на его владения, султан тем не менее показал себя интеллигентным человеком, сумев сохранить выдержку и самообладание. </a:t>
            </a:r>
            <a:endParaRPr lang="ru-RU" sz="1400" dirty="0"/>
          </a:p>
        </p:txBody>
      </p:sp>
      <p:pic>
        <p:nvPicPr>
          <p:cNvPr id="39938" name="Picture 2" descr="http://ic.pics.livejournal.com/lesnojvolk/45081425/886686/886686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436096" y="188640"/>
            <a:ext cx="3168352" cy="321223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upload.wikimedia.org/wikipedia/commons/thumb/7/73/Repin_Cossacks.jpg/1024px-Repin_Cossacks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214282" y="1571612"/>
            <a:ext cx="8343013" cy="4929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39552" y="404664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Картина И.Репина «Запорожцы пишут письмо турецкому султану», 1880—1891. С Д. И.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Яворицкого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написан портрет писаря, за ним, с трубкой, атаман Иван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Сирко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908720"/>
            <a:ext cx="469019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Ответ запорожцев Мохаммеду </a:t>
            </a:r>
            <a:r>
              <a:rPr lang="en-US" sz="2400" b="1" dirty="0" smtClean="0"/>
              <a:t>IV</a:t>
            </a:r>
            <a:endParaRPr lang="ru-RU" sz="2400" dirty="0"/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251520" y="1772816"/>
            <a:ext cx="853244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султан,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чорт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турецький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проклятого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чорта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брат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товариш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самого Люципера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секретар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чорта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лицар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коли голою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сракою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їжака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вб’єш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Чорт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висирає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військо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пожирає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будеш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сукин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сину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синів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християнських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собой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твойого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війська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ми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боїмось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землею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водою будем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битися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тобою,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розпрости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твою мать.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Вавілонський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кухар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Македонський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колесник,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Ієрусалимський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бравирник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Олександрійський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козолуп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Великого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Малого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Єгипта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свинар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Вірменська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злодиюка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Татарський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сагайдак,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Каменецький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кат,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всього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світу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підсвіту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блазень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самого гаспида внук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нашого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хрена крюк. Свиняча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морда,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кобиляча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срака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різницька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собака,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нехрещений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лоб, мать твою… От так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тобі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запорожці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висказали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плюгавче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будеш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свиней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христіанських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пасти.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Тепер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кончаємо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числа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знаємо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календаря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маємо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−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місяць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небі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год 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книзя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а день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такий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нас,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 Вас, за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це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поцілуй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сраку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нас!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Підписали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кошовий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отаман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Іван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Сірко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всім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кошем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Запоріжськім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0"/>
            <a:ext cx="8280920" cy="47089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 err="1" smtClean="0"/>
              <a:t>Ти</a:t>
            </a:r>
            <a:r>
              <a:rPr lang="ru-RU" sz="2000" dirty="0" smtClean="0"/>
              <a:t>, султан, </a:t>
            </a:r>
            <a:r>
              <a:rPr lang="ru-RU" sz="2000" dirty="0" err="1" smtClean="0"/>
              <a:t>чорт</a:t>
            </a:r>
            <a:r>
              <a:rPr lang="ru-RU" sz="2000" dirty="0" smtClean="0"/>
              <a:t> </a:t>
            </a:r>
            <a:r>
              <a:rPr lang="ru-RU" sz="2000" dirty="0" err="1" smtClean="0"/>
              <a:t>турецький</a:t>
            </a:r>
            <a:r>
              <a:rPr lang="ru-RU" sz="2000" dirty="0" smtClean="0"/>
              <a:t>, </a:t>
            </a:r>
            <a:r>
              <a:rPr lang="ru-RU" sz="2000" dirty="0" err="1" smtClean="0"/>
              <a:t>і</a:t>
            </a:r>
            <a:r>
              <a:rPr lang="ru-RU" sz="2000" dirty="0" smtClean="0"/>
              <a:t> проклятого </a:t>
            </a:r>
            <a:r>
              <a:rPr lang="ru-RU" sz="2000" dirty="0" err="1" smtClean="0"/>
              <a:t>чорта</a:t>
            </a:r>
            <a:r>
              <a:rPr lang="ru-RU" sz="2000" dirty="0" smtClean="0"/>
              <a:t> брат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товариш</a:t>
            </a:r>
            <a:r>
              <a:rPr lang="ru-RU" sz="2000" dirty="0" smtClean="0"/>
              <a:t>, самого Люципера </a:t>
            </a:r>
            <a:r>
              <a:rPr lang="ru-RU" sz="2000" dirty="0" err="1" smtClean="0"/>
              <a:t>секретар</a:t>
            </a:r>
            <a:r>
              <a:rPr lang="ru-RU" sz="2000" dirty="0" smtClean="0"/>
              <a:t>. </a:t>
            </a:r>
            <a:r>
              <a:rPr lang="ru-RU" sz="2000" dirty="0" err="1" smtClean="0"/>
              <a:t>Який</a:t>
            </a:r>
            <a:r>
              <a:rPr lang="ru-RU" sz="2000" dirty="0" smtClean="0"/>
              <a:t> </a:t>
            </a:r>
            <a:r>
              <a:rPr lang="ru-RU" sz="2000" dirty="0" err="1" smtClean="0"/>
              <a:t>ти</a:t>
            </a:r>
            <a:r>
              <a:rPr lang="ru-RU" sz="2000" dirty="0" smtClean="0"/>
              <a:t> в </a:t>
            </a:r>
            <a:r>
              <a:rPr lang="ru-RU" sz="2000" dirty="0" err="1" smtClean="0"/>
              <a:t>чорта</a:t>
            </a:r>
            <a:r>
              <a:rPr lang="ru-RU" sz="2000" dirty="0" smtClean="0"/>
              <a:t> </a:t>
            </a:r>
            <a:r>
              <a:rPr lang="ru-RU" sz="2000" dirty="0" err="1" smtClean="0"/>
              <a:t>лицар</a:t>
            </a:r>
            <a:r>
              <a:rPr lang="ru-RU" sz="2000" dirty="0" smtClean="0"/>
              <a:t>, </a:t>
            </a:r>
            <a:r>
              <a:rPr lang="ru-RU" sz="2000" dirty="0" smtClean="0">
                <a:solidFill>
                  <a:schemeClr val="bg1"/>
                </a:solidFill>
              </a:rPr>
              <a:t>коли голою </a:t>
            </a:r>
            <a:r>
              <a:rPr lang="ru-RU" sz="2000" dirty="0" err="1" smtClean="0">
                <a:solidFill>
                  <a:schemeClr val="bg1"/>
                </a:solidFill>
              </a:rPr>
              <a:t>сракою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їжака</a:t>
            </a:r>
            <a:r>
              <a:rPr lang="ru-RU" sz="2000" dirty="0" smtClean="0">
                <a:solidFill>
                  <a:schemeClr val="bg1"/>
                </a:solidFill>
              </a:rPr>
              <a:t> не </a:t>
            </a:r>
            <a:r>
              <a:rPr lang="ru-RU" sz="2000" dirty="0" err="1" smtClean="0">
                <a:solidFill>
                  <a:schemeClr val="bg1"/>
                </a:solidFill>
              </a:rPr>
              <a:t>вб’єш</a:t>
            </a:r>
            <a:r>
              <a:rPr lang="ru-RU" sz="2000" dirty="0" smtClean="0">
                <a:solidFill>
                  <a:schemeClr val="bg1"/>
                </a:solidFill>
              </a:rPr>
              <a:t>. </a:t>
            </a:r>
            <a:r>
              <a:rPr lang="ru-RU" sz="2000" dirty="0" err="1" smtClean="0"/>
              <a:t>Чорт</a:t>
            </a:r>
            <a:r>
              <a:rPr lang="ru-RU" sz="2000" dirty="0" smtClean="0"/>
              <a:t> </a:t>
            </a:r>
            <a:r>
              <a:rPr lang="ru-RU" sz="2000" dirty="0" err="1" smtClean="0"/>
              <a:t>висирає</a:t>
            </a:r>
            <a:r>
              <a:rPr lang="ru-RU" sz="2000" dirty="0" smtClean="0"/>
              <a:t>, а </a:t>
            </a:r>
            <a:r>
              <a:rPr lang="ru-RU" sz="2000" dirty="0" err="1" smtClean="0"/>
              <a:t>твоє</a:t>
            </a:r>
            <a:r>
              <a:rPr lang="ru-RU" sz="2000" dirty="0" smtClean="0"/>
              <a:t> </a:t>
            </a:r>
            <a:r>
              <a:rPr lang="ru-RU" sz="2000" dirty="0" err="1" smtClean="0"/>
              <a:t>військо</a:t>
            </a:r>
            <a:r>
              <a:rPr lang="ru-RU" sz="2000" dirty="0" smtClean="0"/>
              <a:t> </a:t>
            </a:r>
            <a:r>
              <a:rPr lang="ru-RU" sz="2000" dirty="0" err="1" smtClean="0"/>
              <a:t>пожирає</a:t>
            </a:r>
            <a:r>
              <a:rPr lang="ru-RU" sz="2000" dirty="0" smtClean="0"/>
              <a:t>. Не </a:t>
            </a:r>
            <a:r>
              <a:rPr lang="ru-RU" sz="2000" dirty="0" err="1" smtClean="0"/>
              <a:t>будеш</a:t>
            </a:r>
            <a:r>
              <a:rPr lang="ru-RU" sz="2000" dirty="0" smtClean="0"/>
              <a:t> </a:t>
            </a:r>
            <a:r>
              <a:rPr lang="ru-RU" sz="2000" dirty="0" err="1" smtClean="0"/>
              <a:t>ти</a:t>
            </a:r>
            <a:r>
              <a:rPr lang="ru-RU" sz="2000" dirty="0" smtClean="0"/>
              <a:t>, </a:t>
            </a:r>
            <a:r>
              <a:rPr lang="ru-RU" sz="2000" dirty="0" err="1" smtClean="0"/>
              <a:t>сукин</a:t>
            </a:r>
            <a:r>
              <a:rPr lang="ru-RU" sz="2000" dirty="0" smtClean="0"/>
              <a:t> </a:t>
            </a:r>
            <a:r>
              <a:rPr lang="ru-RU" sz="2000" dirty="0" err="1" smtClean="0"/>
              <a:t>ти</a:t>
            </a:r>
            <a:r>
              <a:rPr lang="ru-RU" sz="2000" dirty="0" smtClean="0"/>
              <a:t> </a:t>
            </a:r>
            <a:r>
              <a:rPr lang="ru-RU" sz="2000" dirty="0" err="1" smtClean="0"/>
              <a:t>сину</a:t>
            </a:r>
            <a:r>
              <a:rPr lang="ru-RU" sz="2000" dirty="0" smtClean="0"/>
              <a:t>, </a:t>
            </a:r>
            <a:r>
              <a:rPr lang="ru-RU" sz="2000" dirty="0" err="1" smtClean="0"/>
              <a:t>синів</a:t>
            </a:r>
            <a:r>
              <a:rPr lang="ru-RU" sz="2000" dirty="0" smtClean="0"/>
              <a:t> </a:t>
            </a:r>
            <a:r>
              <a:rPr lang="ru-RU" sz="2000" dirty="0" err="1" smtClean="0"/>
              <a:t>християнських</a:t>
            </a:r>
            <a:r>
              <a:rPr lang="ru-RU" sz="2000" dirty="0" smtClean="0"/>
              <a:t> </a:t>
            </a:r>
            <a:r>
              <a:rPr lang="ru-RU" sz="2000" dirty="0" err="1" smtClean="0"/>
              <a:t>під</a:t>
            </a:r>
            <a:r>
              <a:rPr lang="ru-RU" sz="2000" dirty="0" smtClean="0"/>
              <a:t> собой </a:t>
            </a:r>
            <a:r>
              <a:rPr lang="ru-RU" sz="2000" dirty="0" err="1" smtClean="0"/>
              <a:t>мати</a:t>
            </a:r>
            <a:r>
              <a:rPr lang="ru-RU" sz="2000" dirty="0" smtClean="0"/>
              <a:t>, </a:t>
            </a:r>
            <a:r>
              <a:rPr lang="ru-RU" sz="2000" dirty="0" err="1" smtClean="0"/>
              <a:t>твойого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війська</a:t>
            </a:r>
            <a:r>
              <a:rPr lang="ru-RU" sz="2000" dirty="0" smtClean="0"/>
              <a:t> ми не </a:t>
            </a:r>
            <a:r>
              <a:rPr lang="ru-RU" sz="2000" dirty="0" err="1" smtClean="0"/>
              <a:t>боїмось</a:t>
            </a:r>
            <a:r>
              <a:rPr lang="ru-RU" sz="2000" dirty="0" smtClean="0"/>
              <a:t>, землею </a:t>
            </a:r>
            <a:r>
              <a:rPr lang="ru-RU" sz="2000" dirty="0" err="1" smtClean="0"/>
              <a:t>і</a:t>
            </a:r>
            <a:r>
              <a:rPr lang="ru-RU" sz="2000" dirty="0" smtClean="0"/>
              <a:t> водою будем </a:t>
            </a:r>
            <a:r>
              <a:rPr lang="ru-RU" sz="2000" dirty="0" err="1" smtClean="0"/>
              <a:t>битися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тобою, </a:t>
            </a:r>
            <a:r>
              <a:rPr lang="ru-RU" sz="2000" dirty="0" err="1" smtClean="0"/>
              <a:t>розпрости</a:t>
            </a:r>
            <a:r>
              <a:rPr lang="ru-RU" sz="2000" dirty="0" smtClean="0"/>
              <a:t> твою мать. </a:t>
            </a:r>
          </a:p>
          <a:p>
            <a:r>
              <a:rPr lang="ru-RU" sz="2000" dirty="0" err="1" smtClean="0"/>
              <a:t>Вавілонський</a:t>
            </a:r>
            <a:r>
              <a:rPr lang="ru-RU" sz="2000" dirty="0" smtClean="0"/>
              <a:t> </a:t>
            </a:r>
            <a:r>
              <a:rPr lang="ru-RU" sz="2000" dirty="0" err="1" smtClean="0"/>
              <a:t>ти</a:t>
            </a:r>
            <a:r>
              <a:rPr lang="ru-RU" sz="2000" dirty="0" smtClean="0"/>
              <a:t> </a:t>
            </a:r>
            <a:r>
              <a:rPr lang="ru-RU" sz="2000" dirty="0" err="1" smtClean="0"/>
              <a:t>кухар</a:t>
            </a:r>
            <a:r>
              <a:rPr lang="ru-RU" sz="2000" dirty="0" smtClean="0"/>
              <a:t>, </a:t>
            </a:r>
            <a:r>
              <a:rPr lang="ru-RU" sz="2000" dirty="0" err="1" smtClean="0"/>
              <a:t>Македонський</a:t>
            </a:r>
            <a:r>
              <a:rPr lang="ru-RU" sz="2000" dirty="0" smtClean="0"/>
              <a:t> колесник, </a:t>
            </a:r>
            <a:r>
              <a:rPr lang="ru-RU" sz="2000" dirty="0" err="1" smtClean="0"/>
              <a:t>Ієрусалимський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бравирник</a:t>
            </a:r>
            <a:r>
              <a:rPr lang="ru-RU" sz="2000" dirty="0" smtClean="0"/>
              <a:t>, </a:t>
            </a:r>
            <a:r>
              <a:rPr lang="ru-RU" sz="2000" dirty="0" err="1" smtClean="0"/>
              <a:t>Олександрійський</a:t>
            </a:r>
            <a:r>
              <a:rPr lang="ru-RU" sz="2000" dirty="0" smtClean="0"/>
              <a:t> </a:t>
            </a:r>
            <a:r>
              <a:rPr lang="ru-RU" sz="2000" dirty="0" err="1" smtClean="0"/>
              <a:t>козолуп</a:t>
            </a:r>
            <a:r>
              <a:rPr lang="ru-RU" sz="2000" dirty="0" smtClean="0"/>
              <a:t>, Великого </a:t>
            </a:r>
            <a:r>
              <a:rPr lang="ru-RU" sz="2000" dirty="0" err="1" smtClean="0"/>
              <a:t>і</a:t>
            </a:r>
            <a:r>
              <a:rPr lang="ru-RU" sz="2000" dirty="0" smtClean="0"/>
              <a:t> Малого </a:t>
            </a:r>
            <a:r>
              <a:rPr lang="ru-RU" sz="2000" dirty="0" err="1" smtClean="0"/>
              <a:t>Єгипта</a:t>
            </a:r>
            <a:r>
              <a:rPr lang="ru-RU" sz="2000" dirty="0" smtClean="0"/>
              <a:t> </a:t>
            </a:r>
            <a:r>
              <a:rPr lang="ru-RU" sz="2000" dirty="0" err="1" smtClean="0"/>
              <a:t>свинар</a:t>
            </a:r>
            <a:r>
              <a:rPr lang="ru-RU" sz="2000" dirty="0" smtClean="0"/>
              <a:t>, </a:t>
            </a:r>
            <a:r>
              <a:rPr lang="ru-RU" sz="2000" dirty="0" err="1" smtClean="0"/>
              <a:t>Вірменська</a:t>
            </a:r>
            <a:r>
              <a:rPr lang="ru-RU" sz="2000" dirty="0" smtClean="0"/>
              <a:t> </a:t>
            </a:r>
            <a:r>
              <a:rPr lang="ru-RU" sz="2000" dirty="0" err="1" smtClean="0"/>
              <a:t>злодиюка</a:t>
            </a:r>
            <a:r>
              <a:rPr lang="ru-RU" sz="2000" dirty="0" smtClean="0"/>
              <a:t>, </a:t>
            </a:r>
            <a:r>
              <a:rPr lang="ru-RU" sz="2000" dirty="0" err="1" smtClean="0"/>
              <a:t>Татарський</a:t>
            </a:r>
            <a:r>
              <a:rPr lang="ru-RU" sz="2000" dirty="0" smtClean="0"/>
              <a:t> сагайдак, </a:t>
            </a:r>
            <a:r>
              <a:rPr lang="ru-RU" sz="2000" dirty="0" err="1" smtClean="0"/>
              <a:t>Каменецький</a:t>
            </a:r>
            <a:r>
              <a:rPr lang="ru-RU" sz="2000" dirty="0" smtClean="0"/>
              <a:t> кат, у </a:t>
            </a:r>
            <a:r>
              <a:rPr lang="ru-RU" sz="2000" dirty="0" err="1" smtClean="0"/>
              <a:t>всього</a:t>
            </a:r>
            <a:r>
              <a:rPr lang="ru-RU" sz="2000" dirty="0" smtClean="0"/>
              <a:t> </a:t>
            </a:r>
            <a:r>
              <a:rPr lang="ru-RU" sz="2000" dirty="0" err="1" smtClean="0"/>
              <a:t>світу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підсвіту</a:t>
            </a:r>
            <a:r>
              <a:rPr lang="ru-RU" sz="2000" dirty="0" smtClean="0"/>
              <a:t> </a:t>
            </a:r>
            <a:r>
              <a:rPr lang="ru-RU" sz="2000" dirty="0" err="1" smtClean="0"/>
              <a:t>блазень</a:t>
            </a:r>
            <a:r>
              <a:rPr lang="ru-RU" sz="2000" dirty="0" smtClean="0"/>
              <a:t>, самого гаспида внук </a:t>
            </a:r>
            <a:r>
              <a:rPr lang="ru-RU" sz="2000" dirty="0" err="1" smtClean="0">
                <a:solidFill>
                  <a:schemeClr val="bg1"/>
                </a:solidFill>
              </a:rPr>
              <a:t>й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нашого</a:t>
            </a:r>
            <a:r>
              <a:rPr lang="ru-RU" sz="2000" dirty="0" smtClean="0">
                <a:solidFill>
                  <a:schemeClr val="bg1"/>
                </a:solidFill>
              </a:rPr>
              <a:t> хрена крюк. </a:t>
            </a:r>
            <a:r>
              <a:rPr lang="ru-RU" sz="2000" dirty="0" smtClean="0"/>
              <a:t>Свиняча </a:t>
            </a:r>
            <a:r>
              <a:rPr lang="ru-RU" sz="2000" dirty="0" err="1" smtClean="0"/>
              <a:t>ти</a:t>
            </a:r>
            <a:r>
              <a:rPr lang="ru-RU" sz="2000" dirty="0" smtClean="0"/>
              <a:t> морда, </a:t>
            </a:r>
            <a:r>
              <a:rPr lang="ru-RU" sz="2000" dirty="0" err="1" smtClean="0"/>
              <a:t>кобиляча</a:t>
            </a:r>
            <a:r>
              <a:rPr lang="ru-RU" sz="2000" dirty="0" smtClean="0"/>
              <a:t> </a:t>
            </a:r>
            <a:r>
              <a:rPr lang="ru-RU" sz="2000" dirty="0" err="1" smtClean="0"/>
              <a:t>срака</a:t>
            </a:r>
            <a:r>
              <a:rPr lang="ru-RU" sz="2000" dirty="0" smtClean="0"/>
              <a:t>, </a:t>
            </a:r>
            <a:r>
              <a:rPr lang="ru-RU" sz="2000" dirty="0" err="1" smtClean="0"/>
              <a:t>різницька</a:t>
            </a:r>
            <a:r>
              <a:rPr lang="ru-RU" sz="2000" dirty="0" smtClean="0"/>
              <a:t> собака, </a:t>
            </a:r>
            <a:r>
              <a:rPr lang="ru-RU" sz="2000" dirty="0" err="1" smtClean="0"/>
              <a:t>нехрещений</a:t>
            </a:r>
            <a:r>
              <a:rPr lang="ru-RU" sz="2000" dirty="0" smtClean="0"/>
              <a:t> лоб, мать твою… От так </a:t>
            </a:r>
            <a:r>
              <a:rPr lang="ru-RU" sz="2000" dirty="0" err="1" smtClean="0"/>
              <a:t>тобі</a:t>
            </a:r>
            <a:r>
              <a:rPr lang="ru-RU" sz="2000" dirty="0" smtClean="0"/>
              <a:t> </a:t>
            </a:r>
            <a:r>
              <a:rPr lang="ru-RU" sz="2000" dirty="0" err="1" smtClean="0"/>
              <a:t>запорожці</a:t>
            </a:r>
            <a:r>
              <a:rPr lang="ru-RU" sz="2000" dirty="0" smtClean="0"/>
              <a:t> </a:t>
            </a:r>
            <a:r>
              <a:rPr lang="ru-RU" sz="2000" dirty="0" err="1" smtClean="0"/>
              <a:t>висказали</a:t>
            </a:r>
            <a:r>
              <a:rPr lang="ru-RU" sz="2000" dirty="0" smtClean="0"/>
              <a:t>, </a:t>
            </a:r>
            <a:r>
              <a:rPr lang="ru-RU" sz="2000" dirty="0" err="1" smtClean="0"/>
              <a:t>плюгавче</a:t>
            </a:r>
            <a:r>
              <a:rPr lang="ru-RU" sz="2000" dirty="0" smtClean="0"/>
              <a:t>. Не </a:t>
            </a:r>
            <a:r>
              <a:rPr lang="ru-RU" sz="2000" dirty="0" err="1" smtClean="0"/>
              <a:t>будеш</a:t>
            </a:r>
            <a:r>
              <a:rPr lang="ru-RU" sz="2000" dirty="0" smtClean="0"/>
              <a:t> </a:t>
            </a:r>
            <a:r>
              <a:rPr lang="ru-RU" sz="2000" dirty="0" err="1" smtClean="0"/>
              <a:t>ти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свиней </a:t>
            </a:r>
            <a:r>
              <a:rPr lang="ru-RU" sz="2000" dirty="0" err="1" smtClean="0"/>
              <a:t>христіанських</a:t>
            </a:r>
            <a:r>
              <a:rPr lang="ru-RU" sz="2000" dirty="0" smtClean="0"/>
              <a:t> пасти. </a:t>
            </a:r>
            <a:r>
              <a:rPr lang="ru-RU" sz="2000" dirty="0" err="1" smtClean="0"/>
              <a:t>Тепер</a:t>
            </a:r>
            <a:r>
              <a:rPr lang="ru-RU" sz="2000" dirty="0" smtClean="0"/>
              <a:t> </a:t>
            </a:r>
            <a:r>
              <a:rPr lang="ru-RU" sz="2000" dirty="0" err="1" smtClean="0"/>
              <a:t>кончаємо</a:t>
            </a:r>
            <a:r>
              <a:rPr lang="ru-RU" sz="2000" dirty="0" smtClean="0"/>
              <a:t>, </a:t>
            </a:r>
            <a:r>
              <a:rPr lang="ru-RU" sz="2000" dirty="0" err="1" smtClean="0"/>
              <a:t>бо</a:t>
            </a:r>
            <a:r>
              <a:rPr lang="ru-RU" sz="2000" dirty="0" smtClean="0"/>
              <a:t> числа не </a:t>
            </a:r>
            <a:r>
              <a:rPr lang="ru-RU" sz="2000" dirty="0" err="1" smtClean="0"/>
              <a:t>знаємо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календаря не </a:t>
            </a:r>
            <a:r>
              <a:rPr lang="ru-RU" sz="2000" dirty="0" err="1" smtClean="0"/>
              <a:t>маємо</a:t>
            </a:r>
            <a:r>
              <a:rPr lang="ru-RU" sz="2000" dirty="0" smtClean="0"/>
              <a:t>, − </a:t>
            </a:r>
            <a:r>
              <a:rPr lang="ru-RU" sz="2000" dirty="0" err="1" smtClean="0"/>
              <a:t>місяць</a:t>
            </a:r>
            <a:r>
              <a:rPr lang="ru-RU" sz="2000" dirty="0" smtClean="0"/>
              <a:t> у </a:t>
            </a:r>
            <a:r>
              <a:rPr lang="ru-RU" sz="2000" dirty="0" err="1" smtClean="0"/>
              <a:t>небі</a:t>
            </a:r>
            <a:r>
              <a:rPr lang="ru-RU" sz="2000" dirty="0" smtClean="0"/>
              <a:t>, год у </a:t>
            </a:r>
            <a:r>
              <a:rPr lang="ru-RU" sz="2000" dirty="0" err="1" smtClean="0"/>
              <a:t>книзя</a:t>
            </a:r>
            <a:r>
              <a:rPr lang="ru-RU" sz="2000" dirty="0" smtClean="0"/>
              <a:t>, а день </a:t>
            </a:r>
            <a:r>
              <a:rPr lang="ru-RU" sz="2000" dirty="0" err="1" smtClean="0"/>
              <a:t>такий</a:t>
            </a:r>
            <a:r>
              <a:rPr lang="ru-RU" sz="2000" dirty="0" smtClean="0"/>
              <a:t> у нас, </a:t>
            </a:r>
            <a:r>
              <a:rPr lang="ru-RU" sz="2000" dirty="0" err="1" smtClean="0"/>
              <a:t>який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у Вас, </a:t>
            </a:r>
            <a:r>
              <a:rPr lang="ru-RU" sz="2000" dirty="0" smtClean="0">
                <a:solidFill>
                  <a:schemeClr val="bg1"/>
                </a:solidFill>
              </a:rPr>
              <a:t>за </a:t>
            </a:r>
            <a:r>
              <a:rPr lang="ru-RU" sz="2000" dirty="0" err="1" smtClean="0">
                <a:solidFill>
                  <a:schemeClr val="bg1"/>
                </a:solidFill>
              </a:rPr>
              <a:t>це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</a:rPr>
              <a:t>поцілуй</a:t>
            </a:r>
            <a:r>
              <a:rPr lang="ru-RU" sz="2000" dirty="0" smtClean="0">
                <a:solidFill>
                  <a:schemeClr val="bg1"/>
                </a:solidFill>
              </a:rPr>
              <a:t> в </a:t>
            </a:r>
            <a:r>
              <a:rPr lang="ru-RU" sz="2000" dirty="0" err="1" smtClean="0">
                <a:solidFill>
                  <a:schemeClr val="bg1"/>
                </a:solidFill>
              </a:rPr>
              <a:t>сраку</a:t>
            </a:r>
            <a:r>
              <a:rPr lang="ru-RU" sz="2000" dirty="0" smtClean="0">
                <a:solidFill>
                  <a:schemeClr val="bg1"/>
                </a:solidFill>
              </a:rPr>
              <a:t> нас! </a:t>
            </a:r>
          </a:p>
          <a:p>
            <a:r>
              <a:rPr lang="ru-RU" sz="2000" dirty="0" err="1" smtClean="0"/>
              <a:t>Підписали</a:t>
            </a:r>
            <a:r>
              <a:rPr lang="ru-RU" sz="2000" dirty="0" smtClean="0"/>
              <a:t>: </a:t>
            </a:r>
            <a:r>
              <a:rPr lang="ru-RU" sz="2000" dirty="0" err="1" smtClean="0"/>
              <a:t>кошовий</a:t>
            </a:r>
            <a:r>
              <a:rPr lang="ru-RU" sz="2000" dirty="0" smtClean="0"/>
              <a:t> </a:t>
            </a:r>
            <a:r>
              <a:rPr lang="ru-RU" sz="2000" dirty="0" err="1" smtClean="0"/>
              <a:t>отаман</a:t>
            </a:r>
            <a:r>
              <a:rPr lang="ru-RU" sz="2000" dirty="0" smtClean="0"/>
              <a:t> </a:t>
            </a:r>
            <a:r>
              <a:rPr lang="ru-RU" sz="2000" dirty="0" err="1" smtClean="0"/>
              <a:t>Іван</a:t>
            </a:r>
            <a:r>
              <a:rPr lang="ru-RU" sz="2000" dirty="0" smtClean="0"/>
              <a:t> </a:t>
            </a:r>
            <a:r>
              <a:rPr lang="ru-RU" sz="2000" dirty="0" err="1" smtClean="0"/>
              <a:t>Сірко</a:t>
            </a:r>
            <a:r>
              <a:rPr lang="ru-RU" sz="2000" dirty="0" smtClean="0"/>
              <a:t> </a:t>
            </a:r>
            <a:r>
              <a:rPr lang="ru-RU" sz="2000" dirty="0" err="1" smtClean="0"/>
              <a:t>зо</a:t>
            </a:r>
            <a:r>
              <a:rPr lang="ru-RU" sz="2000" dirty="0" smtClean="0"/>
              <a:t> </a:t>
            </a:r>
            <a:r>
              <a:rPr lang="ru-RU" sz="2000" dirty="0" err="1" smtClean="0"/>
              <a:t>всім</a:t>
            </a:r>
            <a:r>
              <a:rPr lang="ru-RU" sz="2000" dirty="0" smtClean="0"/>
              <a:t> кошем </a:t>
            </a:r>
            <a:r>
              <a:rPr lang="ru-RU" sz="2000" dirty="0" err="1" smtClean="0"/>
              <a:t>Запоріжськім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1196752"/>
            <a:ext cx="282320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Бравирник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 хвастун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187624" y="2132856"/>
            <a:ext cx="4546566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err="1" smtClean="0"/>
              <a:t>Козолуп</a:t>
            </a:r>
            <a:r>
              <a:rPr lang="ru-RU" sz="2400" dirty="0" smtClean="0"/>
              <a:t> – </a:t>
            </a:r>
            <a:r>
              <a:rPr lang="ru-RU" sz="2400" dirty="0" err="1" smtClean="0"/>
              <a:t>кострированный</a:t>
            </a:r>
            <a:r>
              <a:rPr lang="ru-RU" sz="2400" dirty="0" smtClean="0"/>
              <a:t> козёл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2924944"/>
            <a:ext cx="255095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Колесник - болтун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3717032"/>
            <a:ext cx="361041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Сагайдак -  чехол для лука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619672" y="4869160"/>
            <a:ext cx="153548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Кат -палач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5589240"/>
            <a:ext cx="370934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Блазень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дурак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придурок</a:t>
            </a:r>
            <a:endParaRPr lang="ru-RU" sz="2400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214290"/>
            <a:ext cx="41117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 w="0"/>
                <a:solidFill>
                  <a:schemeClr val="tx2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Экспресс – Вопрос</a:t>
            </a:r>
            <a:endParaRPr lang="ru-RU" sz="2800" b="1" cap="all" dirty="0">
              <a:ln w="0"/>
              <a:solidFill>
                <a:schemeClr val="tx2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642918"/>
            <a:ext cx="61275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Задание: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Задайте вопрос к отрывку текста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1071546"/>
            <a:ext cx="8358246" cy="646331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1.Николай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Васильевич Гоголь родился в 1809 году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местечке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Великие Сорочинцы Полтавской губернии.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785926"/>
            <a:ext cx="8715436" cy="646331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Его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отец, Василий Афанасьевич, был человеком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образованным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одним из первых украинских писателей, автором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комедий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народной жизни.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500306"/>
            <a:ext cx="8429684" cy="646331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1818 году Н. В. Гоголь поступил в Полтавское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уездное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училище, потом 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Нежинскую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гимназию высших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наук.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214686"/>
            <a:ext cx="8286808" cy="36933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30-е годы писатель знакомится с Пушкиным,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Жуковским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3714752"/>
            <a:ext cx="8429684" cy="646331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Историческая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повесть «Тарас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Бульба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комедии 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Женитьба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«Ревизор» явились событиями для читающей публики.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4429132"/>
            <a:ext cx="7964424" cy="369332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«Тарасе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Бульбе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Гоголь стремится к соблюдению исторической точности.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4929198"/>
            <a:ext cx="8715436" cy="1200329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Постановка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«Ревизора» вызвала негодующий отклик реакционных кругов. «Теперь я вижу, — пишет Гоголь в это время, — что значит быть комическим писателем. Малейший признак истины — и против тебя восстают, и не один человек, а целые сословия»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5608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Приём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Запорожскую Сечь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новоприбывшего осуществлялся при выполнении следующих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условий: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он должен был быть вольным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неженатым;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должен был хорошо говорить на «казацком языке»;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XVII веке язык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надднепрянских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казаков называли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руським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или казацким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должен был исповедовать православную веру, знать символы веры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молитвы;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должен был пройти полное обучение по прибытии в Сечь — изучить войсковые порядки (выучиться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сечевому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рыцарству»), и только после этого записываться в «испытанные товарищи», что могло произойти не раньше, чем через семь лет.</a:t>
            </a:r>
          </a:p>
        </p:txBody>
      </p:sp>
      <p:pic>
        <p:nvPicPr>
          <p:cNvPr id="20482" name="Picture 2" descr="https://upload.wikimedia.org/wikipedia/ru/thumb/6/6a/%D0%9A%D0%BE%D0%BF%D0%B8%D1%8F_P1010202.JPG/260px-%D0%9A%D0%BE%D0%BF%D0%B8%D1%8F_P1010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293096"/>
            <a:ext cx="2476500" cy="2209801"/>
          </a:xfrm>
          <a:prstGeom prst="rect">
            <a:avLst/>
          </a:prstGeom>
          <a:noFill/>
        </p:spPr>
      </p:pic>
      <p:pic>
        <p:nvPicPr>
          <p:cNvPr id="20484" name="Picture 4" descr="Казаки-бюджетники - Дось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4149080"/>
            <a:ext cx="3963467" cy="247811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Днепропетровская область на кар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988840"/>
            <a:ext cx="4996350" cy="3364211"/>
          </a:xfrm>
          <a:prstGeom prst="rect">
            <a:avLst/>
          </a:prstGeom>
          <a:noFill/>
        </p:spPr>
      </p:pic>
      <p:sp>
        <p:nvSpPr>
          <p:cNvPr id="6" name="Полилиния 5"/>
          <p:cNvSpPr/>
          <p:nvPr/>
        </p:nvSpPr>
        <p:spPr>
          <a:xfrm>
            <a:off x="6588224" y="3789040"/>
            <a:ext cx="766098" cy="649552"/>
          </a:xfrm>
          <a:custGeom>
            <a:avLst/>
            <a:gdLst>
              <a:gd name="connsiteX0" fmla="*/ 481077 w 766098"/>
              <a:gd name="connsiteY0" fmla="*/ 126609 h 649552"/>
              <a:gd name="connsiteX1" fmla="*/ 424807 w 766098"/>
              <a:gd name="connsiteY1" fmla="*/ 112542 h 649552"/>
              <a:gd name="connsiteX2" fmla="*/ 382604 w 766098"/>
              <a:gd name="connsiteY2" fmla="*/ 42203 h 649552"/>
              <a:gd name="connsiteX3" fmla="*/ 241927 w 766098"/>
              <a:gd name="connsiteY3" fmla="*/ 0 h 649552"/>
              <a:gd name="connsiteX4" fmla="*/ 227859 w 766098"/>
              <a:gd name="connsiteY4" fmla="*/ 42203 h 649552"/>
              <a:gd name="connsiteX5" fmla="*/ 270062 w 766098"/>
              <a:gd name="connsiteY5" fmla="*/ 126609 h 649552"/>
              <a:gd name="connsiteX6" fmla="*/ 255994 w 766098"/>
              <a:gd name="connsiteY6" fmla="*/ 225083 h 649552"/>
              <a:gd name="connsiteX7" fmla="*/ 30911 w 766098"/>
              <a:gd name="connsiteY7" fmla="*/ 267286 h 649552"/>
              <a:gd name="connsiteX8" fmla="*/ 30911 w 766098"/>
              <a:gd name="connsiteY8" fmla="*/ 365760 h 649552"/>
              <a:gd name="connsiteX9" fmla="*/ 87182 w 766098"/>
              <a:gd name="connsiteY9" fmla="*/ 379828 h 649552"/>
              <a:gd name="connsiteX10" fmla="*/ 101250 w 766098"/>
              <a:gd name="connsiteY10" fmla="*/ 576776 h 649552"/>
              <a:gd name="connsiteX11" fmla="*/ 115317 w 766098"/>
              <a:gd name="connsiteY11" fmla="*/ 618979 h 649552"/>
              <a:gd name="connsiteX12" fmla="*/ 199724 w 766098"/>
              <a:gd name="connsiteY12" fmla="*/ 633046 h 649552"/>
              <a:gd name="connsiteX13" fmla="*/ 241927 w 766098"/>
              <a:gd name="connsiteY13" fmla="*/ 647114 h 649552"/>
              <a:gd name="connsiteX14" fmla="*/ 410739 w 766098"/>
              <a:gd name="connsiteY14" fmla="*/ 576776 h 649552"/>
              <a:gd name="connsiteX15" fmla="*/ 467010 w 766098"/>
              <a:gd name="connsiteY15" fmla="*/ 562708 h 649552"/>
              <a:gd name="connsiteX16" fmla="*/ 509213 w 766098"/>
              <a:gd name="connsiteY16" fmla="*/ 534573 h 649552"/>
              <a:gd name="connsiteX17" fmla="*/ 692093 w 766098"/>
              <a:gd name="connsiteY17" fmla="*/ 379828 h 649552"/>
              <a:gd name="connsiteX18" fmla="*/ 663957 w 766098"/>
              <a:gd name="connsiteY18" fmla="*/ 351693 h 649552"/>
              <a:gd name="connsiteX19" fmla="*/ 706161 w 766098"/>
              <a:gd name="connsiteY19" fmla="*/ 323557 h 649552"/>
              <a:gd name="connsiteX20" fmla="*/ 706161 w 766098"/>
              <a:gd name="connsiteY20" fmla="*/ 239151 h 649552"/>
              <a:gd name="connsiteX21" fmla="*/ 607687 w 766098"/>
              <a:gd name="connsiteY21" fmla="*/ 225083 h 649552"/>
              <a:gd name="connsiteX22" fmla="*/ 593619 w 766098"/>
              <a:gd name="connsiteY22" fmla="*/ 182880 h 649552"/>
              <a:gd name="connsiteX23" fmla="*/ 579551 w 766098"/>
              <a:gd name="connsiteY23" fmla="*/ 98474 h 649552"/>
              <a:gd name="connsiteX24" fmla="*/ 509213 w 766098"/>
              <a:gd name="connsiteY24" fmla="*/ 112542 h 649552"/>
              <a:gd name="connsiteX25" fmla="*/ 481077 w 766098"/>
              <a:gd name="connsiteY25" fmla="*/ 140677 h 649552"/>
              <a:gd name="connsiteX26" fmla="*/ 410739 w 766098"/>
              <a:gd name="connsiteY26" fmla="*/ 126609 h 649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766098" h="649552">
                <a:moveTo>
                  <a:pt x="481077" y="126609"/>
                </a:moveTo>
                <a:cubicBezTo>
                  <a:pt x="462320" y="121920"/>
                  <a:pt x="439904" y="124620"/>
                  <a:pt x="424807" y="112542"/>
                </a:cubicBezTo>
                <a:cubicBezTo>
                  <a:pt x="344594" y="48372"/>
                  <a:pt x="476635" y="89219"/>
                  <a:pt x="382604" y="42203"/>
                </a:cubicBezTo>
                <a:cubicBezTo>
                  <a:pt x="348360" y="25081"/>
                  <a:pt x="282310" y="10096"/>
                  <a:pt x="241927" y="0"/>
                </a:cubicBezTo>
                <a:cubicBezTo>
                  <a:pt x="237238" y="14068"/>
                  <a:pt x="227859" y="27374"/>
                  <a:pt x="227859" y="42203"/>
                </a:cubicBezTo>
                <a:cubicBezTo>
                  <a:pt x="227859" y="71323"/>
                  <a:pt x="255838" y="105272"/>
                  <a:pt x="270062" y="126609"/>
                </a:cubicBezTo>
                <a:cubicBezTo>
                  <a:pt x="265373" y="159434"/>
                  <a:pt x="276351" y="198910"/>
                  <a:pt x="255994" y="225083"/>
                </a:cubicBezTo>
                <a:cubicBezTo>
                  <a:pt x="230585" y="257752"/>
                  <a:pt x="36309" y="266746"/>
                  <a:pt x="30911" y="267286"/>
                </a:cubicBezTo>
                <a:cubicBezTo>
                  <a:pt x="20891" y="297348"/>
                  <a:pt x="0" y="334848"/>
                  <a:pt x="30911" y="365760"/>
                </a:cubicBezTo>
                <a:cubicBezTo>
                  <a:pt x="44582" y="379432"/>
                  <a:pt x="68425" y="375139"/>
                  <a:pt x="87182" y="379828"/>
                </a:cubicBezTo>
                <a:cubicBezTo>
                  <a:pt x="91871" y="445477"/>
                  <a:pt x="93560" y="511410"/>
                  <a:pt x="101250" y="576776"/>
                </a:cubicBezTo>
                <a:cubicBezTo>
                  <a:pt x="102983" y="591503"/>
                  <a:pt x="102442" y="611622"/>
                  <a:pt x="115317" y="618979"/>
                </a:cubicBezTo>
                <a:cubicBezTo>
                  <a:pt x="140083" y="633131"/>
                  <a:pt x="171588" y="628357"/>
                  <a:pt x="199724" y="633046"/>
                </a:cubicBezTo>
                <a:cubicBezTo>
                  <a:pt x="213792" y="637735"/>
                  <a:pt x="227300" y="649552"/>
                  <a:pt x="241927" y="647114"/>
                </a:cubicBezTo>
                <a:cubicBezTo>
                  <a:pt x="483280" y="606889"/>
                  <a:pt x="294008" y="626803"/>
                  <a:pt x="410739" y="576776"/>
                </a:cubicBezTo>
                <a:cubicBezTo>
                  <a:pt x="428510" y="569160"/>
                  <a:pt x="448253" y="567397"/>
                  <a:pt x="467010" y="562708"/>
                </a:cubicBezTo>
                <a:cubicBezTo>
                  <a:pt x="481078" y="553330"/>
                  <a:pt x="492536" y="537353"/>
                  <a:pt x="509213" y="534573"/>
                </a:cubicBezTo>
                <a:cubicBezTo>
                  <a:pt x="720705" y="499324"/>
                  <a:pt x="766098" y="601841"/>
                  <a:pt x="692093" y="379828"/>
                </a:cubicBezTo>
                <a:cubicBezTo>
                  <a:pt x="687899" y="367245"/>
                  <a:pt x="673336" y="361071"/>
                  <a:pt x="663957" y="351693"/>
                </a:cubicBezTo>
                <a:cubicBezTo>
                  <a:pt x="678025" y="342314"/>
                  <a:pt x="694205" y="335513"/>
                  <a:pt x="706161" y="323557"/>
                </a:cubicBezTo>
                <a:cubicBezTo>
                  <a:pt x="729246" y="300472"/>
                  <a:pt x="758102" y="262236"/>
                  <a:pt x="706161" y="239151"/>
                </a:cubicBezTo>
                <a:cubicBezTo>
                  <a:pt x="675861" y="225684"/>
                  <a:pt x="640512" y="229772"/>
                  <a:pt x="607687" y="225083"/>
                </a:cubicBezTo>
                <a:cubicBezTo>
                  <a:pt x="602998" y="211015"/>
                  <a:pt x="596836" y="197356"/>
                  <a:pt x="593619" y="182880"/>
                </a:cubicBezTo>
                <a:cubicBezTo>
                  <a:pt x="587431" y="155036"/>
                  <a:pt x="601463" y="116734"/>
                  <a:pt x="579551" y="98474"/>
                </a:cubicBezTo>
                <a:cubicBezTo>
                  <a:pt x="561183" y="83167"/>
                  <a:pt x="532659" y="107853"/>
                  <a:pt x="509213" y="112542"/>
                </a:cubicBezTo>
                <a:cubicBezTo>
                  <a:pt x="499834" y="121920"/>
                  <a:pt x="494207" y="138801"/>
                  <a:pt x="481077" y="140677"/>
                </a:cubicBezTo>
                <a:cubicBezTo>
                  <a:pt x="457407" y="144058"/>
                  <a:pt x="410739" y="126609"/>
                  <a:pt x="410739" y="126609"/>
                </a:cubicBezTo>
              </a:path>
            </a:pathLst>
          </a:custGeom>
          <a:solidFill>
            <a:srgbClr val="FFC00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5964702" y="4121834"/>
            <a:ext cx="787790" cy="492369"/>
          </a:xfrm>
          <a:custGeom>
            <a:avLst/>
            <a:gdLst>
              <a:gd name="connsiteX0" fmla="*/ 787790 w 787790"/>
              <a:gd name="connsiteY0" fmla="*/ 351692 h 492369"/>
              <a:gd name="connsiteX1" fmla="*/ 745587 w 787790"/>
              <a:gd name="connsiteY1" fmla="*/ 337624 h 492369"/>
              <a:gd name="connsiteX2" fmla="*/ 703384 w 787790"/>
              <a:gd name="connsiteY2" fmla="*/ 253218 h 492369"/>
              <a:gd name="connsiteX3" fmla="*/ 689316 w 787790"/>
              <a:gd name="connsiteY3" fmla="*/ 98474 h 492369"/>
              <a:gd name="connsiteX4" fmla="*/ 647113 w 787790"/>
              <a:gd name="connsiteY4" fmla="*/ 84406 h 492369"/>
              <a:gd name="connsiteX5" fmla="*/ 590843 w 787790"/>
              <a:gd name="connsiteY5" fmla="*/ 0 h 492369"/>
              <a:gd name="connsiteX6" fmla="*/ 520504 w 787790"/>
              <a:gd name="connsiteY6" fmla="*/ 14068 h 492369"/>
              <a:gd name="connsiteX7" fmla="*/ 478301 w 787790"/>
              <a:gd name="connsiteY7" fmla="*/ 28135 h 492369"/>
              <a:gd name="connsiteX8" fmla="*/ 464233 w 787790"/>
              <a:gd name="connsiteY8" fmla="*/ 70338 h 492369"/>
              <a:gd name="connsiteX9" fmla="*/ 450166 w 787790"/>
              <a:gd name="connsiteY9" fmla="*/ 140677 h 492369"/>
              <a:gd name="connsiteX10" fmla="*/ 407963 w 787790"/>
              <a:gd name="connsiteY10" fmla="*/ 168812 h 492369"/>
              <a:gd name="connsiteX11" fmla="*/ 253218 w 787790"/>
              <a:gd name="connsiteY11" fmla="*/ 196948 h 492369"/>
              <a:gd name="connsiteX12" fmla="*/ 225083 w 787790"/>
              <a:gd name="connsiteY12" fmla="*/ 239151 h 492369"/>
              <a:gd name="connsiteX13" fmla="*/ 140676 w 787790"/>
              <a:gd name="connsiteY13" fmla="*/ 267286 h 492369"/>
              <a:gd name="connsiteX14" fmla="*/ 98473 w 787790"/>
              <a:gd name="connsiteY14" fmla="*/ 281354 h 492369"/>
              <a:gd name="connsiteX15" fmla="*/ 56270 w 787790"/>
              <a:gd name="connsiteY15" fmla="*/ 309489 h 492369"/>
              <a:gd name="connsiteX16" fmla="*/ 0 w 787790"/>
              <a:gd name="connsiteY16" fmla="*/ 323557 h 492369"/>
              <a:gd name="connsiteX17" fmla="*/ 28135 w 787790"/>
              <a:gd name="connsiteY17" fmla="*/ 365760 h 492369"/>
              <a:gd name="connsiteX18" fmla="*/ 42203 w 787790"/>
              <a:gd name="connsiteY18" fmla="*/ 407963 h 492369"/>
              <a:gd name="connsiteX19" fmla="*/ 84406 w 787790"/>
              <a:gd name="connsiteY19" fmla="*/ 422031 h 492369"/>
              <a:gd name="connsiteX20" fmla="*/ 126609 w 787790"/>
              <a:gd name="connsiteY20" fmla="*/ 450166 h 492369"/>
              <a:gd name="connsiteX21" fmla="*/ 267286 w 787790"/>
              <a:gd name="connsiteY21" fmla="*/ 436098 h 492369"/>
              <a:gd name="connsiteX22" fmla="*/ 309489 w 787790"/>
              <a:gd name="connsiteY22" fmla="*/ 422031 h 492369"/>
              <a:gd name="connsiteX23" fmla="*/ 323556 w 787790"/>
              <a:gd name="connsiteY23" fmla="*/ 464234 h 492369"/>
              <a:gd name="connsiteX24" fmla="*/ 351692 w 787790"/>
              <a:gd name="connsiteY24" fmla="*/ 492369 h 492369"/>
              <a:gd name="connsiteX25" fmla="*/ 365760 w 787790"/>
              <a:gd name="connsiteY25" fmla="*/ 450166 h 492369"/>
              <a:gd name="connsiteX26" fmla="*/ 379827 w 787790"/>
              <a:gd name="connsiteY26" fmla="*/ 393895 h 492369"/>
              <a:gd name="connsiteX27" fmla="*/ 464233 w 787790"/>
              <a:gd name="connsiteY27" fmla="*/ 407963 h 492369"/>
              <a:gd name="connsiteX28" fmla="*/ 506436 w 787790"/>
              <a:gd name="connsiteY28" fmla="*/ 450166 h 492369"/>
              <a:gd name="connsiteX29" fmla="*/ 562707 w 787790"/>
              <a:gd name="connsiteY29" fmla="*/ 379828 h 492369"/>
              <a:gd name="connsiteX30" fmla="*/ 604910 w 787790"/>
              <a:gd name="connsiteY30" fmla="*/ 407963 h 492369"/>
              <a:gd name="connsiteX31" fmla="*/ 787790 w 787790"/>
              <a:gd name="connsiteY31" fmla="*/ 379828 h 492369"/>
              <a:gd name="connsiteX32" fmla="*/ 787790 w 787790"/>
              <a:gd name="connsiteY32" fmla="*/ 351692 h 49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87790" h="492369">
                <a:moveTo>
                  <a:pt x="787790" y="351692"/>
                </a:moveTo>
                <a:cubicBezTo>
                  <a:pt x="773722" y="347003"/>
                  <a:pt x="757166" y="346887"/>
                  <a:pt x="745587" y="337624"/>
                </a:cubicBezTo>
                <a:cubicBezTo>
                  <a:pt x="720796" y="317791"/>
                  <a:pt x="712651" y="281019"/>
                  <a:pt x="703384" y="253218"/>
                </a:cubicBezTo>
                <a:cubicBezTo>
                  <a:pt x="698695" y="201637"/>
                  <a:pt x="705695" y="147610"/>
                  <a:pt x="689316" y="98474"/>
                </a:cubicBezTo>
                <a:cubicBezTo>
                  <a:pt x="684627" y="84406"/>
                  <a:pt x="657598" y="94891"/>
                  <a:pt x="647113" y="84406"/>
                </a:cubicBezTo>
                <a:cubicBezTo>
                  <a:pt x="623203" y="60496"/>
                  <a:pt x="590843" y="0"/>
                  <a:pt x="590843" y="0"/>
                </a:cubicBezTo>
                <a:cubicBezTo>
                  <a:pt x="567397" y="4689"/>
                  <a:pt x="543701" y="8269"/>
                  <a:pt x="520504" y="14068"/>
                </a:cubicBezTo>
                <a:cubicBezTo>
                  <a:pt x="506118" y="17664"/>
                  <a:pt x="488786" y="17650"/>
                  <a:pt x="478301" y="28135"/>
                </a:cubicBezTo>
                <a:cubicBezTo>
                  <a:pt x="467815" y="38620"/>
                  <a:pt x="467829" y="55952"/>
                  <a:pt x="464233" y="70338"/>
                </a:cubicBezTo>
                <a:cubicBezTo>
                  <a:pt x="458434" y="93535"/>
                  <a:pt x="462029" y="119917"/>
                  <a:pt x="450166" y="140677"/>
                </a:cubicBezTo>
                <a:cubicBezTo>
                  <a:pt x="441778" y="155357"/>
                  <a:pt x="423503" y="162152"/>
                  <a:pt x="407963" y="168812"/>
                </a:cubicBezTo>
                <a:cubicBezTo>
                  <a:pt x="374797" y="183026"/>
                  <a:pt x="276039" y="193688"/>
                  <a:pt x="253218" y="196948"/>
                </a:cubicBezTo>
                <a:cubicBezTo>
                  <a:pt x="243840" y="211016"/>
                  <a:pt x="239420" y="230190"/>
                  <a:pt x="225083" y="239151"/>
                </a:cubicBezTo>
                <a:cubicBezTo>
                  <a:pt x="199933" y="254869"/>
                  <a:pt x="168812" y="257908"/>
                  <a:pt x="140676" y="267286"/>
                </a:cubicBezTo>
                <a:cubicBezTo>
                  <a:pt x="126608" y="271975"/>
                  <a:pt x="110811" y="273129"/>
                  <a:pt x="98473" y="281354"/>
                </a:cubicBezTo>
                <a:cubicBezTo>
                  <a:pt x="84405" y="290732"/>
                  <a:pt x="71810" y="302829"/>
                  <a:pt x="56270" y="309489"/>
                </a:cubicBezTo>
                <a:cubicBezTo>
                  <a:pt x="38499" y="317105"/>
                  <a:pt x="18757" y="318868"/>
                  <a:pt x="0" y="323557"/>
                </a:cubicBezTo>
                <a:cubicBezTo>
                  <a:pt x="9378" y="337625"/>
                  <a:pt x="20574" y="350638"/>
                  <a:pt x="28135" y="365760"/>
                </a:cubicBezTo>
                <a:cubicBezTo>
                  <a:pt x="34767" y="379023"/>
                  <a:pt x="31718" y="397478"/>
                  <a:pt x="42203" y="407963"/>
                </a:cubicBezTo>
                <a:cubicBezTo>
                  <a:pt x="52688" y="418448"/>
                  <a:pt x="71143" y="415399"/>
                  <a:pt x="84406" y="422031"/>
                </a:cubicBezTo>
                <a:cubicBezTo>
                  <a:pt x="99528" y="429592"/>
                  <a:pt x="112541" y="440788"/>
                  <a:pt x="126609" y="450166"/>
                </a:cubicBezTo>
                <a:cubicBezTo>
                  <a:pt x="173501" y="445477"/>
                  <a:pt x="220708" y="443264"/>
                  <a:pt x="267286" y="436098"/>
                </a:cubicBezTo>
                <a:cubicBezTo>
                  <a:pt x="281942" y="433843"/>
                  <a:pt x="296226" y="415399"/>
                  <a:pt x="309489" y="422031"/>
                </a:cubicBezTo>
                <a:cubicBezTo>
                  <a:pt x="322752" y="428663"/>
                  <a:pt x="315927" y="451519"/>
                  <a:pt x="323556" y="464234"/>
                </a:cubicBezTo>
                <a:cubicBezTo>
                  <a:pt x="330380" y="475607"/>
                  <a:pt x="342313" y="482991"/>
                  <a:pt x="351692" y="492369"/>
                </a:cubicBezTo>
                <a:cubicBezTo>
                  <a:pt x="356381" y="478301"/>
                  <a:pt x="361686" y="464424"/>
                  <a:pt x="365760" y="450166"/>
                </a:cubicBezTo>
                <a:cubicBezTo>
                  <a:pt x="371071" y="431576"/>
                  <a:pt x="362056" y="401511"/>
                  <a:pt x="379827" y="393895"/>
                </a:cubicBezTo>
                <a:cubicBezTo>
                  <a:pt x="406044" y="382659"/>
                  <a:pt x="436098" y="403274"/>
                  <a:pt x="464233" y="407963"/>
                </a:cubicBezTo>
                <a:cubicBezTo>
                  <a:pt x="478301" y="422031"/>
                  <a:pt x="486812" y="446895"/>
                  <a:pt x="506436" y="450166"/>
                </a:cubicBezTo>
                <a:cubicBezTo>
                  <a:pt x="546626" y="456864"/>
                  <a:pt x="555881" y="400307"/>
                  <a:pt x="562707" y="379828"/>
                </a:cubicBezTo>
                <a:cubicBezTo>
                  <a:pt x="576775" y="389206"/>
                  <a:pt x="588053" y="406666"/>
                  <a:pt x="604910" y="407963"/>
                </a:cubicBezTo>
                <a:cubicBezTo>
                  <a:pt x="693309" y="414763"/>
                  <a:pt x="721971" y="401767"/>
                  <a:pt x="787790" y="379828"/>
                </a:cubicBezTo>
                <a:lnTo>
                  <a:pt x="787790" y="351692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5343396" y="3404382"/>
            <a:ext cx="1057404" cy="520504"/>
          </a:xfrm>
          <a:custGeom>
            <a:avLst/>
            <a:gdLst>
              <a:gd name="connsiteX0" fmla="*/ 1057404 w 1057404"/>
              <a:gd name="connsiteY0" fmla="*/ 126609 h 520504"/>
              <a:gd name="connsiteX1" fmla="*/ 972998 w 1057404"/>
              <a:gd name="connsiteY1" fmla="*/ 70338 h 520504"/>
              <a:gd name="connsiteX2" fmla="*/ 930795 w 1057404"/>
              <a:gd name="connsiteY2" fmla="*/ 42203 h 520504"/>
              <a:gd name="connsiteX3" fmla="*/ 860456 w 1057404"/>
              <a:gd name="connsiteY3" fmla="*/ 0 h 520504"/>
              <a:gd name="connsiteX4" fmla="*/ 818253 w 1057404"/>
              <a:gd name="connsiteY4" fmla="*/ 14067 h 520504"/>
              <a:gd name="connsiteX5" fmla="*/ 790118 w 1057404"/>
              <a:gd name="connsiteY5" fmla="*/ 42203 h 520504"/>
              <a:gd name="connsiteX6" fmla="*/ 663509 w 1057404"/>
              <a:gd name="connsiteY6" fmla="*/ 14067 h 520504"/>
              <a:gd name="connsiteX7" fmla="*/ 635373 w 1057404"/>
              <a:gd name="connsiteY7" fmla="*/ 42203 h 520504"/>
              <a:gd name="connsiteX8" fmla="*/ 494696 w 1057404"/>
              <a:gd name="connsiteY8" fmla="*/ 42203 h 520504"/>
              <a:gd name="connsiteX9" fmla="*/ 438426 w 1057404"/>
              <a:gd name="connsiteY9" fmla="*/ 98473 h 520504"/>
              <a:gd name="connsiteX10" fmla="*/ 396222 w 1057404"/>
              <a:gd name="connsiteY10" fmla="*/ 112541 h 520504"/>
              <a:gd name="connsiteX11" fmla="*/ 213342 w 1057404"/>
              <a:gd name="connsiteY11" fmla="*/ 140676 h 520504"/>
              <a:gd name="connsiteX12" fmla="*/ 199275 w 1057404"/>
              <a:gd name="connsiteY12" fmla="*/ 196947 h 520504"/>
              <a:gd name="connsiteX13" fmla="*/ 157072 w 1057404"/>
              <a:gd name="connsiteY13" fmla="*/ 211015 h 520504"/>
              <a:gd name="connsiteX14" fmla="*/ 100801 w 1057404"/>
              <a:gd name="connsiteY14" fmla="*/ 239150 h 520504"/>
              <a:gd name="connsiteX15" fmla="*/ 72666 w 1057404"/>
              <a:gd name="connsiteY15" fmla="*/ 267286 h 520504"/>
              <a:gd name="connsiteX16" fmla="*/ 44530 w 1057404"/>
              <a:gd name="connsiteY16" fmla="*/ 337624 h 520504"/>
              <a:gd name="connsiteX17" fmla="*/ 86733 w 1057404"/>
              <a:gd name="connsiteY17" fmla="*/ 351692 h 520504"/>
              <a:gd name="connsiteX18" fmla="*/ 114869 w 1057404"/>
              <a:gd name="connsiteY18" fmla="*/ 379827 h 520504"/>
              <a:gd name="connsiteX19" fmla="*/ 283681 w 1057404"/>
              <a:gd name="connsiteY19" fmla="*/ 379827 h 520504"/>
              <a:gd name="connsiteX20" fmla="*/ 382155 w 1057404"/>
              <a:gd name="connsiteY20" fmla="*/ 393895 h 520504"/>
              <a:gd name="connsiteX21" fmla="*/ 494696 w 1057404"/>
              <a:gd name="connsiteY21" fmla="*/ 407963 h 520504"/>
              <a:gd name="connsiteX22" fmla="*/ 508764 w 1057404"/>
              <a:gd name="connsiteY22" fmla="*/ 450166 h 520504"/>
              <a:gd name="connsiteX23" fmla="*/ 565035 w 1057404"/>
              <a:gd name="connsiteY23" fmla="*/ 520504 h 520504"/>
              <a:gd name="connsiteX24" fmla="*/ 635373 w 1057404"/>
              <a:gd name="connsiteY24" fmla="*/ 506436 h 520504"/>
              <a:gd name="connsiteX25" fmla="*/ 663509 w 1057404"/>
              <a:gd name="connsiteY25" fmla="*/ 464233 h 520504"/>
              <a:gd name="connsiteX26" fmla="*/ 705712 w 1057404"/>
              <a:gd name="connsiteY26" fmla="*/ 436098 h 520504"/>
              <a:gd name="connsiteX27" fmla="*/ 761982 w 1057404"/>
              <a:gd name="connsiteY27" fmla="*/ 492369 h 520504"/>
              <a:gd name="connsiteX28" fmla="*/ 804186 w 1057404"/>
              <a:gd name="connsiteY28" fmla="*/ 506436 h 520504"/>
              <a:gd name="connsiteX29" fmla="*/ 846389 w 1057404"/>
              <a:gd name="connsiteY29" fmla="*/ 478301 h 520504"/>
              <a:gd name="connsiteX30" fmla="*/ 874524 w 1057404"/>
              <a:gd name="connsiteY30" fmla="*/ 422030 h 52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57404" h="520504">
                <a:moveTo>
                  <a:pt x="1057404" y="126609"/>
                </a:moveTo>
                <a:lnTo>
                  <a:pt x="972998" y="70338"/>
                </a:lnTo>
                <a:cubicBezTo>
                  <a:pt x="958930" y="60960"/>
                  <a:pt x="942750" y="54158"/>
                  <a:pt x="930795" y="42203"/>
                </a:cubicBezTo>
                <a:cubicBezTo>
                  <a:pt x="892174" y="3582"/>
                  <a:pt x="915242" y="18261"/>
                  <a:pt x="860456" y="0"/>
                </a:cubicBezTo>
                <a:cubicBezTo>
                  <a:pt x="846388" y="4689"/>
                  <a:pt x="830968" y="6438"/>
                  <a:pt x="818253" y="14067"/>
                </a:cubicBezTo>
                <a:cubicBezTo>
                  <a:pt x="806880" y="20891"/>
                  <a:pt x="803279" y="40558"/>
                  <a:pt x="790118" y="42203"/>
                </a:cubicBezTo>
                <a:cubicBezTo>
                  <a:pt x="754106" y="46705"/>
                  <a:pt x="700009" y="26234"/>
                  <a:pt x="663509" y="14067"/>
                </a:cubicBezTo>
                <a:cubicBezTo>
                  <a:pt x="654130" y="23446"/>
                  <a:pt x="646746" y="35379"/>
                  <a:pt x="635373" y="42203"/>
                </a:cubicBezTo>
                <a:cubicBezTo>
                  <a:pt x="588157" y="70532"/>
                  <a:pt x="548720" y="49920"/>
                  <a:pt x="494696" y="42203"/>
                </a:cubicBezTo>
                <a:cubicBezTo>
                  <a:pt x="382155" y="79715"/>
                  <a:pt x="513453" y="23446"/>
                  <a:pt x="438426" y="98473"/>
                </a:cubicBezTo>
                <a:cubicBezTo>
                  <a:pt x="427940" y="108959"/>
                  <a:pt x="410480" y="108467"/>
                  <a:pt x="396222" y="112541"/>
                </a:cubicBezTo>
                <a:cubicBezTo>
                  <a:pt x="318690" y="134693"/>
                  <a:pt x="315389" y="129338"/>
                  <a:pt x="213342" y="140676"/>
                </a:cubicBezTo>
                <a:cubicBezTo>
                  <a:pt x="208653" y="159433"/>
                  <a:pt x="211353" y="181849"/>
                  <a:pt x="199275" y="196947"/>
                </a:cubicBezTo>
                <a:cubicBezTo>
                  <a:pt x="190012" y="208526"/>
                  <a:pt x="170702" y="205174"/>
                  <a:pt x="157072" y="211015"/>
                </a:cubicBezTo>
                <a:cubicBezTo>
                  <a:pt x="137797" y="219276"/>
                  <a:pt x="119558" y="229772"/>
                  <a:pt x="100801" y="239150"/>
                </a:cubicBezTo>
                <a:cubicBezTo>
                  <a:pt x="91423" y="248529"/>
                  <a:pt x="83023" y="259001"/>
                  <a:pt x="72666" y="267286"/>
                </a:cubicBezTo>
                <a:cubicBezTo>
                  <a:pt x="46760" y="288011"/>
                  <a:pt x="0" y="293094"/>
                  <a:pt x="44530" y="337624"/>
                </a:cubicBezTo>
                <a:cubicBezTo>
                  <a:pt x="55015" y="348109"/>
                  <a:pt x="72665" y="347003"/>
                  <a:pt x="86733" y="351692"/>
                </a:cubicBezTo>
                <a:cubicBezTo>
                  <a:pt x="96112" y="361070"/>
                  <a:pt x="103496" y="373003"/>
                  <a:pt x="114869" y="379827"/>
                </a:cubicBezTo>
                <a:cubicBezTo>
                  <a:pt x="166425" y="410760"/>
                  <a:pt x="230907" y="385691"/>
                  <a:pt x="283681" y="379827"/>
                </a:cubicBezTo>
                <a:lnTo>
                  <a:pt x="382155" y="393895"/>
                </a:lnTo>
                <a:cubicBezTo>
                  <a:pt x="419629" y="398892"/>
                  <a:pt x="460149" y="392609"/>
                  <a:pt x="494696" y="407963"/>
                </a:cubicBezTo>
                <a:cubicBezTo>
                  <a:pt x="508247" y="413986"/>
                  <a:pt x="502132" y="436903"/>
                  <a:pt x="508764" y="450166"/>
                </a:cubicBezTo>
                <a:cubicBezTo>
                  <a:pt x="526511" y="485661"/>
                  <a:pt x="538864" y="494334"/>
                  <a:pt x="565035" y="520504"/>
                </a:cubicBezTo>
                <a:cubicBezTo>
                  <a:pt x="588481" y="515815"/>
                  <a:pt x="614613" y="518299"/>
                  <a:pt x="635373" y="506436"/>
                </a:cubicBezTo>
                <a:cubicBezTo>
                  <a:pt x="650053" y="498048"/>
                  <a:pt x="651554" y="476188"/>
                  <a:pt x="663509" y="464233"/>
                </a:cubicBezTo>
                <a:cubicBezTo>
                  <a:pt x="675464" y="452278"/>
                  <a:pt x="691644" y="445476"/>
                  <a:pt x="705712" y="436098"/>
                </a:cubicBezTo>
                <a:cubicBezTo>
                  <a:pt x="818258" y="473614"/>
                  <a:pt x="686951" y="417340"/>
                  <a:pt x="761982" y="492369"/>
                </a:cubicBezTo>
                <a:cubicBezTo>
                  <a:pt x="772468" y="502855"/>
                  <a:pt x="790118" y="501747"/>
                  <a:pt x="804186" y="506436"/>
                </a:cubicBezTo>
                <a:cubicBezTo>
                  <a:pt x="818254" y="497058"/>
                  <a:pt x="837011" y="492369"/>
                  <a:pt x="846389" y="478301"/>
                </a:cubicBezTo>
                <a:cubicBezTo>
                  <a:pt x="886935" y="417481"/>
                  <a:pt x="834975" y="422030"/>
                  <a:pt x="874524" y="422030"/>
                </a:cubicBezTo>
              </a:path>
            </a:pathLst>
          </a:custGeom>
          <a:solidFill>
            <a:srgbClr val="00B0F0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5137694" y="3755372"/>
            <a:ext cx="546011" cy="822135"/>
          </a:xfrm>
          <a:custGeom>
            <a:avLst/>
            <a:gdLst>
              <a:gd name="connsiteX0" fmla="*/ 236164 w 546011"/>
              <a:gd name="connsiteY0" fmla="*/ 702 h 822135"/>
              <a:gd name="connsiteX1" fmla="*/ 123623 w 546011"/>
              <a:gd name="connsiteY1" fmla="*/ 28837 h 822135"/>
              <a:gd name="connsiteX2" fmla="*/ 25149 w 546011"/>
              <a:gd name="connsiteY2" fmla="*/ 56973 h 822135"/>
              <a:gd name="connsiteX3" fmla="*/ 11081 w 546011"/>
              <a:gd name="connsiteY3" fmla="*/ 113243 h 822135"/>
              <a:gd name="connsiteX4" fmla="*/ 53284 w 546011"/>
              <a:gd name="connsiteY4" fmla="*/ 127311 h 822135"/>
              <a:gd name="connsiteX5" fmla="*/ 81420 w 546011"/>
              <a:gd name="connsiteY5" fmla="*/ 155446 h 822135"/>
              <a:gd name="connsiteX6" fmla="*/ 95488 w 546011"/>
              <a:gd name="connsiteY6" fmla="*/ 310191 h 822135"/>
              <a:gd name="connsiteX7" fmla="*/ 165826 w 546011"/>
              <a:gd name="connsiteY7" fmla="*/ 324259 h 822135"/>
              <a:gd name="connsiteX8" fmla="*/ 179894 w 546011"/>
              <a:gd name="connsiteY8" fmla="*/ 366462 h 822135"/>
              <a:gd name="connsiteX9" fmla="*/ 193961 w 546011"/>
              <a:gd name="connsiteY9" fmla="*/ 507139 h 822135"/>
              <a:gd name="connsiteX10" fmla="*/ 236164 w 546011"/>
              <a:gd name="connsiteY10" fmla="*/ 521206 h 822135"/>
              <a:gd name="connsiteX11" fmla="*/ 264300 w 546011"/>
              <a:gd name="connsiteY11" fmla="*/ 549342 h 822135"/>
              <a:gd name="connsiteX12" fmla="*/ 278368 w 546011"/>
              <a:gd name="connsiteY12" fmla="*/ 591545 h 822135"/>
              <a:gd name="connsiteX13" fmla="*/ 320571 w 546011"/>
              <a:gd name="connsiteY13" fmla="*/ 718154 h 822135"/>
              <a:gd name="connsiteX14" fmla="*/ 362774 w 546011"/>
              <a:gd name="connsiteY14" fmla="*/ 732222 h 822135"/>
              <a:gd name="connsiteX15" fmla="*/ 404977 w 546011"/>
              <a:gd name="connsiteY15" fmla="*/ 816628 h 822135"/>
              <a:gd name="connsiteX16" fmla="*/ 447180 w 546011"/>
              <a:gd name="connsiteY16" fmla="*/ 802560 h 822135"/>
              <a:gd name="connsiteX17" fmla="*/ 475315 w 546011"/>
              <a:gd name="connsiteY17" fmla="*/ 760357 h 822135"/>
              <a:gd name="connsiteX18" fmla="*/ 461248 w 546011"/>
              <a:gd name="connsiteY18" fmla="*/ 647816 h 822135"/>
              <a:gd name="connsiteX19" fmla="*/ 433112 w 546011"/>
              <a:gd name="connsiteY19" fmla="*/ 619680 h 822135"/>
              <a:gd name="connsiteX20" fmla="*/ 404977 w 546011"/>
              <a:gd name="connsiteY20" fmla="*/ 577477 h 822135"/>
              <a:gd name="connsiteX21" fmla="*/ 419044 w 546011"/>
              <a:gd name="connsiteY21" fmla="*/ 535274 h 822135"/>
              <a:gd name="connsiteX22" fmla="*/ 447180 w 546011"/>
              <a:gd name="connsiteY22" fmla="*/ 563410 h 822135"/>
              <a:gd name="connsiteX23" fmla="*/ 489383 w 546011"/>
              <a:gd name="connsiteY23" fmla="*/ 591545 h 822135"/>
              <a:gd name="connsiteX24" fmla="*/ 503451 w 546011"/>
              <a:gd name="connsiteY24" fmla="*/ 380530 h 822135"/>
              <a:gd name="connsiteX25" fmla="*/ 503451 w 546011"/>
              <a:gd name="connsiteY25" fmla="*/ 267988 h 822135"/>
              <a:gd name="connsiteX26" fmla="*/ 461248 w 546011"/>
              <a:gd name="connsiteY26" fmla="*/ 253920 h 822135"/>
              <a:gd name="connsiteX27" fmla="*/ 404977 w 546011"/>
              <a:gd name="connsiteY27" fmla="*/ 239853 h 822135"/>
              <a:gd name="connsiteX28" fmla="*/ 390909 w 546011"/>
              <a:gd name="connsiteY28" fmla="*/ 155446 h 822135"/>
              <a:gd name="connsiteX29" fmla="*/ 278368 w 546011"/>
              <a:gd name="connsiteY29" fmla="*/ 42905 h 822135"/>
              <a:gd name="connsiteX30" fmla="*/ 222097 w 546011"/>
              <a:gd name="connsiteY30" fmla="*/ 28837 h 822135"/>
              <a:gd name="connsiteX31" fmla="*/ 222097 w 546011"/>
              <a:gd name="connsiteY31" fmla="*/ 28837 h 822135"/>
              <a:gd name="connsiteX32" fmla="*/ 222097 w 546011"/>
              <a:gd name="connsiteY32" fmla="*/ 28837 h 822135"/>
              <a:gd name="connsiteX33" fmla="*/ 236164 w 546011"/>
              <a:gd name="connsiteY33" fmla="*/ 702 h 822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46011" h="822135">
                <a:moveTo>
                  <a:pt x="236164" y="702"/>
                </a:moveTo>
                <a:cubicBezTo>
                  <a:pt x="93167" y="29302"/>
                  <a:pt x="224553" y="0"/>
                  <a:pt x="123623" y="28837"/>
                </a:cubicBezTo>
                <a:cubicBezTo>
                  <a:pt x="0" y="64157"/>
                  <a:pt x="126317" y="23250"/>
                  <a:pt x="25149" y="56973"/>
                </a:cubicBezTo>
                <a:cubicBezTo>
                  <a:pt x="20460" y="75730"/>
                  <a:pt x="3901" y="95292"/>
                  <a:pt x="11081" y="113243"/>
                </a:cubicBezTo>
                <a:cubicBezTo>
                  <a:pt x="16588" y="127011"/>
                  <a:pt x="40568" y="119682"/>
                  <a:pt x="53284" y="127311"/>
                </a:cubicBezTo>
                <a:cubicBezTo>
                  <a:pt x="64657" y="134135"/>
                  <a:pt x="72041" y="146068"/>
                  <a:pt x="81420" y="155446"/>
                </a:cubicBezTo>
                <a:cubicBezTo>
                  <a:pt x="86109" y="207028"/>
                  <a:pt x="72325" y="263865"/>
                  <a:pt x="95488" y="310191"/>
                </a:cubicBezTo>
                <a:cubicBezTo>
                  <a:pt x="106181" y="331577"/>
                  <a:pt x="145931" y="310996"/>
                  <a:pt x="165826" y="324259"/>
                </a:cubicBezTo>
                <a:cubicBezTo>
                  <a:pt x="178164" y="332484"/>
                  <a:pt x="175205" y="352394"/>
                  <a:pt x="179894" y="366462"/>
                </a:cubicBezTo>
                <a:cubicBezTo>
                  <a:pt x="184583" y="413354"/>
                  <a:pt x="177856" y="462850"/>
                  <a:pt x="193961" y="507139"/>
                </a:cubicBezTo>
                <a:cubicBezTo>
                  <a:pt x="199029" y="521075"/>
                  <a:pt x="223449" y="513577"/>
                  <a:pt x="236164" y="521206"/>
                </a:cubicBezTo>
                <a:cubicBezTo>
                  <a:pt x="247537" y="528030"/>
                  <a:pt x="254921" y="539963"/>
                  <a:pt x="264300" y="549342"/>
                </a:cubicBezTo>
                <a:cubicBezTo>
                  <a:pt x="268989" y="563410"/>
                  <a:pt x="275460" y="577004"/>
                  <a:pt x="278368" y="591545"/>
                </a:cubicBezTo>
                <a:cubicBezTo>
                  <a:pt x="289836" y="648886"/>
                  <a:pt x="270778" y="688279"/>
                  <a:pt x="320571" y="718154"/>
                </a:cubicBezTo>
                <a:cubicBezTo>
                  <a:pt x="333287" y="725783"/>
                  <a:pt x="348706" y="727533"/>
                  <a:pt x="362774" y="732222"/>
                </a:cubicBezTo>
                <a:cubicBezTo>
                  <a:pt x="368696" y="749989"/>
                  <a:pt x="383998" y="808237"/>
                  <a:pt x="404977" y="816628"/>
                </a:cubicBezTo>
                <a:cubicBezTo>
                  <a:pt x="418745" y="822135"/>
                  <a:pt x="433112" y="807249"/>
                  <a:pt x="447180" y="802560"/>
                </a:cubicBezTo>
                <a:cubicBezTo>
                  <a:pt x="456558" y="788492"/>
                  <a:pt x="473784" y="777195"/>
                  <a:pt x="475315" y="760357"/>
                </a:cubicBezTo>
                <a:cubicBezTo>
                  <a:pt x="478738" y="722707"/>
                  <a:pt x="472111" y="684027"/>
                  <a:pt x="461248" y="647816"/>
                </a:cubicBezTo>
                <a:cubicBezTo>
                  <a:pt x="457437" y="635112"/>
                  <a:pt x="441398" y="630037"/>
                  <a:pt x="433112" y="619680"/>
                </a:cubicBezTo>
                <a:cubicBezTo>
                  <a:pt x="422550" y="606478"/>
                  <a:pt x="414355" y="591545"/>
                  <a:pt x="404977" y="577477"/>
                </a:cubicBezTo>
                <a:cubicBezTo>
                  <a:pt x="409666" y="563409"/>
                  <a:pt x="404976" y="539963"/>
                  <a:pt x="419044" y="535274"/>
                </a:cubicBezTo>
                <a:cubicBezTo>
                  <a:pt x="431627" y="531080"/>
                  <a:pt x="436823" y="555124"/>
                  <a:pt x="447180" y="563410"/>
                </a:cubicBezTo>
                <a:cubicBezTo>
                  <a:pt x="460382" y="573972"/>
                  <a:pt x="475315" y="582167"/>
                  <a:pt x="489383" y="591545"/>
                </a:cubicBezTo>
                <a:cubicBezTo>
                  <a:pt x="494072" y="521207"/>
                  <a:pt x="495666" y="450593"/>
                  <a:pt x="503451" y="380530"/>
                </a:cubicBezTo>
                <a:cubicBezTo>
                  <a:pt x="509211" y="328690"/>
                  <a:pt x="546011" y="331829"/>
                  <a:pt x="503451" y="267988"/>
                </a:cubicBezTo>
                <a:cubicBezTo>
                  <a:pt x="495226" y="255650"/>
                  <a:pt x="475506" y="257994"/>
                  <a:pt x="461248" y="253920"/>
                </a:cubicBezTo>
                <a:cubicBezTo>
                  <a:pt x="442658" y="248609"/>
                  <a:pt x="423734" y="244542"/>
                  <a:pt x="404977" y="239853"/>
                </a:cubicBezTo>
                <a:cubicBezTo>
                  <a:pt x="400288" y="211717"/>
                  <a:pt x="401880" y="181776"/>
                  <a:pt x="390909" y="155446"/>
                </a:cubicBezTo>
                <a:cubicBezTo>
                  <a:pt x="361796" y="85576"/>
                  <a:pt x="340826" y="66327"/>
                  <a:pt x="278368" y="42905"/>
                </a:cubicBezTo>
                <a:cubicBezTo>
                  <a:pt x="260265" y="36116"/>
                  <a:pt x="240854" y="33526"/>
                  <a:pt x="222097" y="28837"/>
                </a:cubicBezTo>
                <a:lnTo>
                  <a:pt x="222097" y="28837"/>
                </a:lnTo>
                <a:lnTo>
                  <a:pt x="222097" y="28837"/>
                </a:lnTo>
                <a:lnTo>
                  <a:pt x="236164" y="702"/>
                </a:lnTo>
                <a:close/>
              </a:path>
            </a:pathLst>
          </a:custGeom>
          <a:solidFill>
            <a:srgbClr val="C80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4994031" y="4431323"/>
            <a:ext cx="548640" cy="506437"/>
          </a:xfrm>
          <a:custGeom>
            <a:avLst/>
            <a:gdLst>
              <a:gd name="connsiteX0" fmla="*/ 464234 w 548640"/>
              <a:gd name="connsiteY0" fmla="*/ 70339 h 506437"/>
              <a:gd name="connsiteX1" fmla="*/ 351692 w 548640"/>
              <a:gd name="connsiteY1" fmla="*/ 42203 h 506437"/>
              <a:gd name="connsiteX2" fmla="*/ 309489 w 548640"/>
              <a:gd name="connsiteY2" fmla="*/ 14068 h 506437"/>
              <a:gd name="connsiteX3" fmla="*/ 211015 w 548640"/>
              <a:gd name="connsiteY3" fmla="*/ 0 h 506437"/>
              <a:gd name="connsiteX4" fmla="*/ 182880 w 548640"/>
              <a:gd name="connsiteY4" fmla="*/ 42203 h 506437"/>
              <a:gd name="connsiteX5" fmla="*/ 168812 w 548640"/>
              <a:gd name="connsiteY5" fmla="*/ 182880 h 506437"/>
              <a:gd name="connsiteX6" fmla="*/ 56271 w 548640"/>
              <a:gd name="connsiteY6" fmla="*/ 196948 h 506437"/>
              <a:gd name="connsiteX7" fmla="*/ 42203 w 548640"/>
              <a:gd name="connsiteY7" fmla="*/ 309489 h 506437"/>
              <a:gd name="connsiteX8" fmla="*/ 14067 w 548640"/>
              <a:gd name="connsiteY8" fmla="*/ 337625 h 506437"/>
              <a:gd name="connsiteX9" fmla="*/ 0 w 548640"/>
              <a:gd name="connsiteY9" fmla="*/ 379828 h 506437"/>
              <a:gd name="connsiteX10" fmla="*/ 14067 w 548640"/>
              <a:gd name="connsiteY10" fmla="*/ 478302 h 506437"/>
              <a:gd name="connsiteX11" fmla="*/ 42203 w 548640"/>
              <a:gd name="connsiteY11" fmla="*/ 506437 h 506437"/>
              <a:gd name="connsiteX12" fmla="*/ 84406 w 548640"/>
              <a:gd name="connsiteY12" fmla="*/ 478302 h 506437"/>
              <a:gd name="connsiteX13" fmla="*/ 253218 w 548640"/>
              <a:gd name="connsiteY13" fmla="*/ 436099 h 506437"/>
              <a:gd name="connsiteX14" fmla="*/ 267286 w 548640"/>
              <a:gd name="connsiteY14" fmla="*/ 393895 h 506437"/>
              <a:gd name="connsiteX15" fmla="*/ 253218 w 548640"/>
              <a:gd name="connsiteY15" fmla="*/ 337625 h 506437"/>
              <a:gd name="connsiteX16" fmla="*/ 281354 w 548640"/>
              <a:gd name="connsiteY16" fmla="*/ 365760 h 506437"/>
              <a:gd name="connsiteX17" fmla="*/ 323557 w 548640"/>
              <a:gd name="connsiteY17" fmla="*/ 379828 h 506437"/>
              <a:gd name="connsiteX18" fmla="*/ 337624 w 548640"/>
              <a:gd name="connsiteY18" fmla="*/ 337625 h 506437"/>
              <a:gd name="connsiteX19" fmla="*/ 478301 w 548640"/>
              <a:gd name="connsiteY19" fmla="*/ 267286 h 506437"/>
              <a:gd name="connsiteX20" fmla="*/ 520504 w 548640"/>
              <a:gd name="connsiteY20" fmla="*/ 253219 h 506437"/>
              <a:gd name="connsiteX21" fmla="*/ 534572 w 548640"/>
              <a:gd name="connsiteY21" fmla="*/ 182880 h 506437"/>
              <a:gd name="connsiteX22" fmla="*/ 548640 w 548640"/>
              <a:gd name="connsiteY22" fmla="*/ 140677 h 506437"/>
              <a:gd name="connsiteX23" fmla="*/ 492369 w 548640"/>
              <a:gd name="connsiteY23" fmla="*/ 112542 h 506437"/>
              <a:gd name="connsiteX24" fmla="*/ 464234 w 548640"/>
              <a:gd name="connsiteY24" fmla="*/ 70339 h 506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48640" h="506437">
                <a:moveTo>
                  <a:pt x="464234" y="70339"/>
                </a:moveTo>
                <a:cubicBezTo>
                  <a:pt x="440788" y="58616"/>
                  <a:pt x="383866" y="63652"/>
                  <a:pt x="351692" y="42203"/>
                </a:cubicBezTo>
                <a:cubicBezTo>
                  <a:pt x="337624" y="32825"/>
                  <a:pt x="325683" y="18926"/>
                  <a:pt x="309489" y="14068"/>
                </a:cubicBezTo>
                <a:cubicBezTo>
                  <a:pt x="277729" y="4540"/>
                  <a:pt x="243840" y="4689"/>
                  <a:pt x="211015" y="0"/>
                </a:cubicBezTo>
                <a:cubicBezTo>
                  <a:pt x="201637" y="14068"/>
                  <a:pt x="186682" y="25729"/>
                  <a:pt x="182880" y="42203"/>
                </a:cubicBezTo>
                <a:cubicBezTo>
                  <a:pt x="172283" y="88122"/>
                  <a:pt x="198654" y="146406"/>
                  <a:pt x="168812" y="182880"/>
                </a:cubicBezTo>
                <a:cubicBezTo>
                  <a:pt x="144872" y="212140"/>
                  <a:pt x="93785" y="192259"/>
                  <a:pt x="56271" y="196948"/>
                </a:cubicBezTo>
                <a:cubicBezTo>
                  <a:pt x="51582" y="234462"/>
                  <a:pt x="53067" y="273278"/>
                  <a:pt x="42203" y="309489"/>
                </a:cubicBezTo>
                <a:cubicBezTo>
                  <a:pt x="38392" y="322193"/>
                  <a:pt x="20891" y="326252"/>
                  <a:pt x="14067" y="337625"/>
                </a:cubicBezTo>
                <a:cubicBezTo>
                  <a:pt x="6438" y="350340"/>
                  <a:pt x="4689" y="365760"/>
                  <a:pt x="0" y="379828"/>
                </a:cubicBezTo>
                <a:cubicBezTo>
                  <a:pt x="4689" y="412653"/>
                  <a:pt x="3582" y="446846"/>
                  <a:pt x="14067" y="478302"/>
                </a:cubicBezTo>
                <a:cubicBezTo>
                  <a:pt x="18261" y="490885"/>
                  <a:pt x="28940" y="506437"/>
                  <a:pt x="42203" y="506437"/>
                </a:cubicBezTo>
                <a:cubicBezTo>
                  <a:pt x="59110" y="506437"/>
                  <a:pt x="68956" y="485169"/>
                  <a:pt x="84406" y="478302"/>
                </a:cubicBezTo>
                <a:cubicBezTo>
                  <a:pt x="151289" y="448576"/>
                  <a:pt x="182436" y="447895"/>
                  <a:pt x="253218" y="436099"/>
                </a:cubicBezTo>
                <a:cubicBezTo>
                  <a:pt x="257907" y="422031"/>
                  <a:pt x="267286" y="408724"/>
                  <a:pt x="267286" y="393895"/>
                </a:cubicBezTo>
                <a:cubicBezTo>
                  <a:pt x="267286" y="374561"/>
                  <a:pt x="244571" y="354918"/>
                  <a:pt x="253218" y="337625"/>
                </a:cubicBezTo>
                <a:cubicBezTo>
                  <a:pt x="259150" y="325762"/>
                  <a:pt x="269981" y="358936"/>
                  <a:pt x="281354" y="365760"/>
                </a:cubicBezTo>
                <a:cubicBezTo>
                  <a:pt x="294070" y="373389"/>
                  <a:pt x="309489" y="375139"/>
                  <a:pt x="323557" y="379828"/>
                </a:cubicBezTo>
                <a:cubicBezTo>
                  <a:pt x="328246" y="365760"/>
                  <a:pt x="333550" y="351883"/>
                  <a:pt x="337624" y="337625"/>
                </a:cubicBezTo>
                <a:cubicBezTo>
                  <a:pt x="365585" y="239760"/>
                  <a:pt x="324582" y="284366"/>
                  <a:pt x="478301" y="267286"/>
                </a:cubicBezTo>
                <a:cubicBezTo>
                  <a:pt x="492369" y="262597"/>
                  <a:pt x="512279" y="265557"/>
                  <a:pt x="520504" y="253219"/>
                </a:cubicBezTo>
                <a:cubicBezTo>
                  <a:pt x="533767" y="233324"/>
                  <a:pt x="528773" y="206077"/>
                  <a:pt x="534572" y="182880"/>
                </a:cubicBezTo>
                <a:cubicBezTo>
                  <a:pt x="538169" y="168494"/>
                  <a:pt x="543951" y="154745"/>
                  <a:pt x="548640" y="140677"/>
                </a:cubicBezTo>
                <a:cubicBezTo>
                  <a:pt x="529883" y="131299"/>
                  <a:pt x="511644" y="120803"/>
                  <a:pt x="492369" y="112542"/>
                </a:cubicBezTo>
                <a:cubicBezTo>
                  <a:pt x="435793" y="88295"/>
                  <a:pt x="487680" y="82062"/>
                  <a:pt x="464234" y="70339"/>
                </a:cubicBezTo>
                <a:close/>
              </a:path>
            </a:pathLst>
          </a:custGeom>
          <a:solidFill>
            <a:srgbClr val="C80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5361995" y="3752542"/>
            <a:ext cx="898128" cy="620033"/>
          </a:xfrm>
          <a:custGeom>
            <a:avLst/>
            <a:gdLst>
              <a:gd name="connsiteX0" fmla="*/ 855925 w 898128"/>
              <a:gd name="connsiteY0" fmla="*/ 214547 h 620033"/>
              <a:gd name="connsiteX1" fmla="*/ 841857 w 898128"/>
              <a:gd name="connsiteY1" fmla="*/ 425563 h 620033"/>
              <a:gd name="connsiteX2" fmla="*/ 813722 w 898128"/>
              <a:gd name="connsiteY2" fmla="*/ 524036 h 620033"/>
              <a:gd name="connsiteX3" fmla="*/ 771519 w 898128"/>
              <a:gd name="connsiteY3" fmla="*/ 538104 h 620033"/>
              <a:gd name="connsiteX4" fmla="*/ 715248 w 898128"/>
              <a:gd name="connsiteY4" fmla="*/ 566240 h 620033"/>
              <a:gd name="connsiteX5" fmla="*/ 574571 w 898128"/>
              <a:gd name="connsiteY5" fmla="*/ 580307 h 620033"/>
              <a:gd name="connsiteX6" fmla="*/ 602707 w 898128"/>
              <a:gd name="connsiteY6" fmla="*/ 552172 h 620033"/>
              <a:gd name="connsiteX7" fmla="*/ 560503 w 898128"/>
              <a:gd name="connsiteY7" fmla="*/ 439630 h 620033"/>
              <a:gd name="connsiteX8" fmla="*/ 518300 w 898128"/>
              <a:gd name="connsiteY8" fmla="*/ 425563 h 620033"/>
              <a:gd name="connsiteX9" fmla="*/ 490165 w 898128"/>
              <a:gd name="connsiteY9" fmla="*/ 467766 h 620033"/>
              <a:gd name="connsiteX10" fmla="*/ 504233 w 898128"/>
              <a:gd name="connsiteY10" fmla="*/ 509969 h 620033"/>
              <a:gd name="connsiteX11" fmla="*/ 462030 w 898128"/>
              <a:gd name="connsiteY11" fmla="*/ 580307 h 620033"/>
              <a:gd name="connsiteX12" fmla="*/ 419827 w 898128"/>
              <a:gd name="connsiteY12" fmla="*/ 566240 h 620033"/>
              <a:gd name="connsiteX13" fmla="*/ 405759 w 898128"/>
              <a:gd name="connsiteY13" fmla="*/ 608443 h 620033"/>
              <a:gd name="connsiteX14" fmla="*/ 391691 w 898128"/>
              <a:gd name="connsiteY14" fmla="*/ 552172 h 620033"/>
              <a:gd name="connsiteX15" fmla="*/ 363556 w 898128"/>
              <a:gd name="connsiteY15" fmla="*/ 524036 h 620033"/>
              <a:gd name="connsiteX16" fmla="*/ 391691 w 898128"/>
              <a:gd name="connsiteY16" fmla="*/ 481833 h 620033"/>
              <a:gd name="connsiteX17" fmla="*/ 321353 w 898128"/>
              <a:gd name="connsiteY17" fmla="*/ 425563 h 620033"/>
              <a:gd name="connsiteX18" fmla="*/ 265082 w 898128"/>
              <a:gd name="connsiteY18" fmla="*/ 341156 h 620033"/>
              <a:gd name="connsiteX19" fmla="*/ 251014 w 898128"/>
              <a:gd name="connsiteY19" fmla="*/ 298953 h 620033"/>
              <a:gd name="connsiteX20" fmla="*/ 208811 w 898128"/>
              <a:gd name="connsiteY20" fmla="*/ 284886 h 620033"/>
              <a:gd name="connsiteX21" fmla="*/ 194743 w 898128"/>
              <a:gd name="connsiteY21" fmla="*/ 200480 h 620033"/>
              <a:gd name="connsiteX22" fmla="*/ 166608 w 898128"/>
              <a:gd name="connsiteY22" fmla="*/ 172344 h 620033"/>
              <a:gd name="connsiteX23" fmla="*/ 152540 w 898128"/>
              <a:gd name="connsiteY23" fmla="*/ 102006 h 620033"/>
              <a:gd name="connsiteX24" fmla="*/ 82202 w 898128"/>
              <a:gd name="connsiteY24" fmla="*/ 59803 h 620033"/>
              <a:gd name="connsiteX25" fmla="*/ 39999 w 898128"/>
              <a:gd name="connsiteY25" fmla="*/ 31667 h 620033"/>
              <a:gd name="connsiteX26" fmla="*/ 11863 w 898128"/>
              <a:gd name="connsiteY26" fmla="*/ 3532 h 620033"/>
              <a:gd name="connsiteX27" fmla="*/ 110337 w 898128"/>
              <a:gd name="connsiteY27" fmla="*/ 31667 h 620033"/>
              <a:gd name="connsiteX28" fmla="*/ 138473 w 898128"/>
              <a:gd name="connsiteY28" fmla="*/ 59803 h 620033"/>
              <a:gd name="connsiteX29" fmla="*/ 349488 w 898128"/>
              <a:gd name="connsiteY29" fmla="*/ 102006 h 620033"/>
              <a:gd name="connsiteX30" fmla="*/ 391691 w 898128"/>
              <a:gd name="connsiteY30" fmla="*/ 116073 h 620033"/>
              <a:gd name="connsiteX31" fmla="*/ 476097 w 898128"/>
              <a:gd name="connsiteY31" fmla="*/ 87938 h 620033"/>
              <a:gd name="connsiteX32" fmla="*/ 546436 w 898128"/>
              <a:gd name="connsiteY32" fmla="*/ 130141 h 620033"/>
              <a:gd name="connsiteX33" fmla="*/ 588639 w 898128"/>
              <a:gd name="connsiteY33" fmla="*/ 158276 h 620033"/>
              <a:gd name="connsiteX34" fmla="*/ 855925 w 898128"/>
              <a:gd name="connsiteY34" fmla="*/ 214547 h 620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98128" h="620033">
                <a:moveTo>
                  <a:pt x="855925" y="214547"/>
                </a:moveTo>
                <a:cubicBezTo>
                  <a:pt x="898128" y="259095"/>
                  <a:pt x="849237" y="355456"/>
                  <a:pt x="841857" y="425563"/>
                </a:cubicBezTo>
                <a:cubicBezTo>
                  <a:pt x="841814" y="425973"/>
                  <a:pt x="820390" y="517368"/>
                  <a:pt x="813722" y="524036"/>
                </a:cubicBezTo>
                <a:cubicBezTo>
                  <a:pt x="803237" y="534521"/>
                  <a:pt x="785149" y="532263"/>
                  <a:pt x="771519" y="538104"/>
                </a:cubicBezTo>
                <a:cubicBezTo>
                  <a:pt x="752244" y="546365"/>
                  <a:pt x="735754" y="561846"/>
                  <a:pt x="715248" y="566240"/>
                </a:cubicBezTo>
                <a:cubicBezTo>
                  <a:pt x="669168" y="576114"/>
                  <a:pt x="621463" y="575618"/>
                  <a:pt x="574571" y="580307"/>
                </a:cubicBezTo>
                <a:cubicBezTo>
                  <a:pt x="583950" y="570929"/>
                  <a:pt x="601062" y="565333"/>
                  <a:pt x="602707" y="552172"/>
                </a:cubicBezTo>
                <a:cubicBezTo>
                  <a:pt x="608078" y="509208"/>
                  <a:pt x="598755" y="462581"/>
                  <a:pt x="560503" y="439630"/>
                </a:cubicBezTo>
                <a:cubicBezTo>
                  <a:pt x="547788" y="432001"/>
                  <a:pt x="532368" y="430252"/>
                  <a:pt x="518300" y="425563"/>
                </a:cubicBezTo>
                <a:cubicBezTo>
                  <a:pt x="508922" y="439631"/>
                  <a:pt x="492944" y="451089"/>
                  <a:pt x="490165" y="467766"/>
                </a:cubicBezTo>
                <a:cubicBezTo>
                  <a:pt x="487727" y="482393"/>
                  <a:pt x="497032" y="497006"/>
                  <a:pt x="504233" y="509969"/>
                </a:cubicBezTo>
                <a:cubicBezTo>
                  <a:pt x="565379" y="620033"/>
                  <a:pt x="607231" y="601051"/>
                  <a:pt x="462030" y="580307"/>
                </a:cubicBezTo>
                <a:cubicBezTo>
                  <a:pt x="447962" y="575618"/>
                  <a:pt x="433090" y="559608"/>
                  <a:pt x="419827" y="566240"/>
                </a:cubicBezTo>
                <a:cubicBezTo>
                  <a:pt x="406564" y="572872"/>
                  <a:pt x="419022" y="615075"/>
                  <a:pt x="405759" y="608443"/>
                </a:cubicBezTo>
                <a:cubicBezTo>
                  <a:pt x="388466" y="599796"/>
                  <a:pt x="400337" y="569465"/>
                  <a:pt x="391691" y="552172"/>
                </a:cubicBezTo>
                <a:cubicBezTo>
                  <a:pt x="385760" y="540309"/>
                  <a:pt x="372934" y="533415"/>
                  <a:pt x="363556" y="524036"/>
                </a:cubicBezTo>
                <a:cubicBezTo>
                  <a:pt x="372934" y="509968"/>
                  <a:pt x="391691" y="498740"/>
                  <a:pt x="391691" y="481833"/>
                </a:cubicBezTo>
                <a:cubicBezTo>
                  <a:pt x="391691" y="439411"/>
                  <a:pt x="347706" y="434347"/>
                  <a:pt x="321353" y="425563"/>
                </a:cubicBezTo>
                <a:cubicBezTo>
                  <a:pt x="283774" y="387984"/>
                  <a:pt x="290633" y="400774"/>
                  <a:pt x="265082" y="341156"/>
                </a:cubicBezTo>
                <a:cubicBezTo>
                  <a:pt x="259241" y="327526"/>
                  <a:pt x="261500" y="309438"/>
                  <a:pt x="251014" y="298953"/>
                </a:cubicBezTo>
                <a:cubicBezTo>
                  <a:pt x="240529" y="288468"/>
                  <a:pt x="222879" y="289575"/>
                  <a:pt x="208811" y="284886"/>
                </a:cubicBezTo>
                <a:cubicBezTo>
                  <a:pt x="204122" y="256751"/>
                  <a:pt x="204758" y="227187"/>
                  <a:pt x="194743" y="200480"/>
                </a:cubicBezTo>
                <a:cubicBezTo>
                  <a:pt x="190086" y="188061"/>
                  <a:pt x="171833" y="184535"/>
                  <a:pt x="166608" y="172344"/>
                </a:cubicBezTo>
                <a:cubicBezTo>
                  <a:pt x="157189" y="150367"/>
                  <a:pt x="161959" y="123983"/>
                  <a:pt x="152540" y="102006"/>
                </a:cubicBezTo>
                <a:cubicBezTo>
                  <a:pt x="139666" y="71966"/>
                  <a:pt x="108203" y="68470"/>
                  <a:pt x="82202" y="59803"/>
                </a:cubicBezTo>
                <a:cubicBezTo>
                  <a:pt x="68134" y="50424"/>
                  <a:pt x="53201" y="42229"/>
                  <a:pt x="39999" y="31667"/>
                </a:cubicBezTo>
                <a:cubicBezTo>
                  <a:pt x="29642" y="23382"/>
                  <a:pt x="0" y="9463"/>
                  <a:pt x="11863" y="3532"/>
                </a:cubicBezTo>
                <a:cubicBezTo>
                  <a:pt x="18927" y="0"/>
                  <a:pt x="98564" y="27743"/>
                  <a:pt x="110337" y="31667"/>
                </a:cubicBezTo>
                <a:cubicBezTo>
                  <a:pt x="119716" y="41046"/>
                  <a:pt x="128116" y="51517"/>
                  <a:pt x="138473" y="59803"/>
                </a:cubicBezTo>
                <a:cubicBezTo>
                  <a:pt x="211065" y="117876"/>
                  <a:pt x="219245" y="91152"/>
                  <a:pt x="349488" y="102006"/>
                </a:cubicBezTo>
                <a:cubicBezTo>
                  <a:pt x="363556" y="106695"/>
                  <a:pt x="376953" y="117711"/>
                  <a:pt x="391691" y="116073"/>
                </a:cubicBezTo>
                <a:cubicBezTo>
                  <a:pt x="421167" y="112798"/>
                  <a:pt x="476097" y="87938"/>
                  <a:pt x="476097" y="87938"/>
                </a:cubicBezTo>
                <a:cubicBezTo>
                  <a:pt x="531053" y="142892"/>
                  <a:pt x="473388" y="93617"/>
                  <a:pt x="546436" y="130141"/>
                </a:cubicBezTo>
                <a:cubicBezTo>
                  <a:pt x="561558" y="137702"/>
                  <a:pt x="571962" y="155496"/>
                  <a:pt x="588639" y="158276"/>
                </a:cubicBezTo>
                <a:cubicBezTo>
                  <a:pt x="876559" y="206263"/>
                  <a:pt x="813722" y="169999"/>
                  <a:pt x="855925" y="214547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7094013" y="3334043"/>
            <a:ext cx="658502" cy="924288"/>
          </a:xfrm>
          <a:custGeom>
            <a:avLst/>
            <a:gdLst>
              <a:gd name="connsiteX0" fmla="*/ 460338 w 658502"/>
              <a:gd name="connsiteY0" fmla="*/ 126609 h 924288"/>
              <a:gd name="connsiteX1" fmla="*/ 446270 w 658502"/>
              <a:gd name="connsiteY1" fmla="*/ 42203 h 924288"/>
              <a:gd name="connsiteX2" fmla="*/ 361864 w 658502"/>
              <a:gd name="connsiteY2" fmla="*/ 0 h 924288"/>
              <a:gd name="connsiteX3" fmla="*/ 319661 w 658502"/>
              <a:gd name="connsiteY3" fmla="*/ 14068 h 924288"/>
              <a:gd name="connsiteX4" fmla="*/ 249322 w 658502"/>
              <a:gd name="connsiteY4" fmla="*/ 70339 h 924288"/>
              <a:gd name="connsiteX5" fmla="*/ 235255 w 658502"/>
              <a:gd name="connsiteY5" fmla="*/ 112542 h 924288"/>
              <a:gd name="connsiteX6" fmla="*/ 122713 w 658502"/>
              <a:gd name="connsiteY6" fmla="*/ 168812 h 924288"/>
              <a:gd name="connsiteX7" fmla="*/ 80510 w 658502"/>
              <a:gd name="connsiteY7" fmla="*/ 182880 h 924288"/>
              <a:gd name="connsiteX8" fmla="*/ 80510 w 658502"/>
              <a:gd name="connsiteY8" fmla="*/ 281354 h 924288"/>
              <a:gd name="connsiteX9" fmla="*/ 122713 w 658502"/>
              <a:gd name="connsiteY9" fmla="*/ 295422 h 924288"/>
              <a:gd name="connsiteX10" fmla="*/ 80510 w 658502"/>
              <a:gd name="connsiteY10" fmla="*/ 337625 h 924288"/>
              <a:gd name="connsiteX11" fmla="*/ 122713 w 658502"/>
              <a:gd name="connsiteY11" fmla="*/ 436099 h 924288"/>
              <a:gd name="connsiteX12" fmla="*/ 108645 w 658502"/>
              <a:gd name="connsiteY12" fmla="*/ 478302 h 924288"/>
              <a:gd name="connsiteX13" fmla="*/ 38307 w 658502"/>
              <a:gd name="connsiteY13" fmla="*/ 492369 h 924288"/>
              <a:gd name="connsiteX14" fmla="*/ 108645 w 658502"/>
              <a:gd name="connsiteY14" fmla="*/ 576775 h 924288"/>
              <a:gd name="connsiteX15" fmla="*/ 193052 w 658502"/>
              <a:gd name="connsiteY15" fmla="*/ 689317 h 924288"/>
              <a:gd name="connsiteX16" fmla="*/ 235255 w 658502"/>
              <a:gd name="connsiteY16" fmla="*/ 703385 h 924288"/>
              <a:gd name="connsiteX17" fmla="*/ 249322 w 658502"/>
              <a:gd name="connsiteY17" fmla="*/ 900332 h 924288"/>
              <a:gd name="connsiteX18" fmla="*/ 277458 w 658502"/>
              <a:gd name="connsiteY18" fmla="*/ 829994 h 924288"/>
              <a:gd name="connsiteX19" fmla="*/ 389999 w 658502"/>
              <a:gd name="connsiteY19" fmla="*/ 858129 h 924288"/>
              <a:gd name="connsiteX20" fmla="*/ 418135 w 658502"/>
              <a:gd name="connsiteY20" fmla="*/ 829994 h 924288"/>
              <a:gd name="connsiteX21" fmla="*/ 460338 w 658502"/>
              <a:gd name="connsiteY21" fmla="*/ 815926 h 924288"/>
              <a:gd name="connsiteX22" fmla="*/ 474405 w 658502"/>
              <a:gd name="connsiteY22" fmla="*/ 717452 h 924288"/>
              <a:gd name="connsiteX23" fmla="*/ 629150 w 658502"/>
              <a:gd name="connsiteY23" fmla="*/ 675249 h 924288"/>
              <a:gd name="connsiteX24" fmla="*/ 629150 w 658502"/>
              <a:gd name="connsiteY24" fmla="*/ 506437 h 924288"/>
              <a:gd name="connsiteX25" fmla="*/ 586947 w 658502"/>
              <a:gd name="connsiteY25" fmla="*/ 478302 h 924288"/>
              <a:gd name="connsiteX26" fmla="*/ 544744 w 658502"/>
              <a:gd name="connsiteY26" fmla="*/ 436099 h 924288"/>
              <a:gd name="connsiteX27" fmla="*/ 516609 w 658502"/>
              <a:gd name="connsiteY27" fmla="*/ 351692 h 924288"/>
              <a:gd name="connsiteX28" fmla="*/ 502541 w 658502"/>
              <a:gd name="connsiteY28" fmla="*/ 309489 h 924288"/>
              <a:gd name="connsiteX29" fmla="*/ 488473 w 658502"/>
              <a:gd name="connsiteY29" fmla="*/ 196948 h 924288"/>
              <a:gd name="connsiteX30" fmla="*/ 460338 w 658502"/>
              <a:gd name="connsiteY30" fmla="*/ 126609 h 924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58502" h="924288">
                <a:moveTo>
                  <a:pt x="460338" y="126609"/>
                </a:moveTo>
                <a:cubicBezTo>
                  <a:pt x="453304" y="100818"/>
                  <a:pt x="459026" y="67715"/>
                  <a:pt x="446270" y="42203"/>
                </a:cubicBezTo>
                <a:cubicBezTo>
                  <a:pt x="435362" y="20387"/>
                  <a:pt x="381837" y="6658"/>
                  <a:pt x="361864" y="0"/>
                </a:cubicBezTo>
                <a:cubicBezTo>
                  <a:pt x="347796" y="4689"/>
                  <a:pt x="332924" y="7436"/>
                  <a:pt x="319661" y="14068"/>
                </a:cubicBezTo>
                <a:cubicBezTo>
                  <a:pt x="284168" y="31815"/>
                  <a:pt x="275492" y="44169"/>
                  <a:pt x="249322" y="70339"/>
                </a:cubicBezTo>
                <a:cubicBezTo>
                  <a:pt x="244633" y="84407"/>
                  <a:pt x="242884" y="99827"/>
                  <a:pt x="235255" y="112542"/>
                </a:cubicBezTo>
                <a:cubicBezTo>
                  <a:pt x="210702" y="153463"/>
                  <a:pt x="164796" y="154784"/>
                  <a:pt x="122713" y="168812"/>
                </a:cubicBezTo>
                <a:lnTo>
                  <a:pt x="80510" y="182880"/>
                </a:lnTo>
                <a:cubicBezTo>
                  <a:pt x="69094" y="217127"/>
                  <a:pt x="51416" y="244986"/>
                  <a:pt x="80510" y="281354"/>
                </a:cubicBezTo>
                <a:cubicBezTo>
                  <a:pt x="89773" y="292933"/>
                  <a:pt x="108645" y="290733"/>
                  <a:pt x="122713" y="295422"/>
                </a:cubicBezTo>
                <a:cubicBezTo>
                  <a:pt x="108645" y="309490"/>
                  <a:pt x="85335" y="318324"/>
                  <a:pt x="80510" y="337625"/>
                </a:cubicBezTo>
                <a:cubicBezTo>
                  <a:pt x="67175" y="390964"/>
                  <a:pt x="94314" y="407699"/>
                  <a:pt x="122713" y="436099"/>
                </a:cubicBezTo>
                <a:cubicBezTo>
                  <a:pt x="118024" y="450167"/>
                  <a:pt x="120983" y="470077"/>
                  <a:pt x="108645" y="478302"/>
                </a:cubicBezTo>
                <a:cubicBezTo>
                  <a:pt x="88750" y="491565"/>
                  <a:pt x="53244" y="473698"/>
                  <a:pt x="38307" y="492369"/>
                </a:cubicBezTo>
                <a:cubicBezTo>
                  <a:pt x="0" y="540254"/>
                  <a:pt x="97407" y="571156"/>
                  <a:pt x="108645" y="576775"/>
                </a:cubicBezTo>
                <a:cubicBezTo>
                  <a:pt x="140160" y="671320"/>
                  <a:pt x="112554" y="654818"/>
                  <a:pt x="193052" y="689317"/>
                </a:cubicBezTo>
                <a:cubicBezTo>
                  <a:pt x="206682" y="695158"/>
                  <a:pt x="221187" y="698696"/>
                  <a:pt x="235255" y="703385"/>
                </a:cubicBezTo>
                <a:cubicBezTo>
                  <a:pt x="239944" y="769034"/>
                  <a:pt x="228509" y="837893"/>
                  <a:pt x="249322" y="900332"/>
                </a:cubicBezTo>
                <a:cubicBezTo>
                  <a:pt x="257307" y="924288"/>
                  <a:pt x="255533" y="842522"/>
                  <a:pt x="277458" y="829994"/>
                </a:cubicBezTo>
                <a:cubicBezTo>
                  <a:pt x="289965" y="822847"/>
                  <a:pt x="369996" y="851462"/>
                  <a:pt x="389999" y="858129"/>
                </a:cubicBezTo>
                <a:cubicBezTo>
                  <a:pt x="399378" y="848751"/>
                  <a:pt x="411311" y="841367"/>
                  <a:pt x="418135" y="829994"/>
                </a:cubicBezTo>
                <a:cubicBezTo>
                  <a:pt x="445528" y="784340"/>
                  <a:pt x="413549" y="769138"/>
                  <a:pt x="460338" y="815926"/>
                </a:cubicBezTo>
                <a:cubicBezTo>
                  <a:pt x="465027" y="783101"/>
                  <a:pt x="463920" y="748908"/>
                  <a:pt x="474405" y="717452"/>
                </a:cubicBezTo>
                <a:cubicBezTo>
                  <a:pt x="492300" y="663766"/>
                  <a:pt x="618275" y="676457"/>
                  <a:pt x="629150" y="675249"/>
                </a:cubicBezTo>
                <a:cubicBezTo>
                  <a:pt x="633659" y="639178"/>
                  <a:pt x="658502" y="550465"/>
                  <a:pt x="629150" y="506437"/>
                </a:cubicBezTo>
                <a:cubicBezTo>
                  <a:pt x="619772" y="492369"/>
                  <a:pt x="599935" y="489126"/>
                  <a:pt x="586947" y="478302"/>
                </a:cubicBezTo>
                <a:cubicBezTo>
                  <a:pt x="571663" y="465566"/>
                  <a:pt x="558812" y="450167"/>
                  <a:pt x="544744" y="436099"/>
                </a:cubicBezTo>
                <a:lnTo>
                  <a:pt x="516609" y="351692"/>
                </a:lnTo>
                <a:lnTo>
                  <a:pt x="502541" y="309489"/>
                </a:lnTo>
                <a:cubicBezTo>
                  <a:pt x="497852" y="271975"/>
                  <a:pt x="495236" y="234144"/>
                  <a:pt x="488473" y="196948"/>
                </a:cubicBezTo>
                <a:cubicBezTo>
                  <a:pt x="479991" y="150297"/>
                  <a:pt x="467372" y="152400"/>
                  <a:pt x="460338" y="126609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188640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конца XV в. на протяжении трёх столетий земли на сотни километров к северу от Чёрного моря были малонаселенным так называемым Диким полем. Они контролировались (значительная территория) Крымским ханством, подвластным Оттоманской империи; а территории-местности (вышеописанные) были заселены разношерстным беглым людом, который в исторической литературе принято называть запорожскими казаками (в широком понимании этого определения)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276872"/>
            <a:ext cx="29523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 есть, владение Сечи 3апорожской охватывали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земли современной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Днепропетровской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Запорожской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и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Херсонской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частично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Кировоградской,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Одесской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Николаевской,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Донецкой областей.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20688"/>
            <a:ext cx="6246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1648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году казаки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Никитинской Сечи поднимают восстание.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Предводитель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Богдан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Хмельницкий,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1412776"/>
            <a:ext cx="540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Победный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поход завершен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декабря 1648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года торжественным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входом казаков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 Киев.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2348880"/>
            <a:ext cx="46440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Однако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1651 году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восставшие терпят ощутимое поражение от польской армии в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Берестецкой битве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3356992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1654 году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была созвана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Переяславская Рада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заявившая о переходе подконтрольных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восставшим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территорий под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протекторат России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https://upload.wikimedia.org/wikipedia/ru/thumb/3/31/%D0%9A%D0%BE%D0%BF%D0%B8%D1%8F_P1010182.JPG/250px-%D0%9A%D0%BE%D0%BF%D0%B8%D1%8F_P10101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365104"/>
            <a:ext cx="1656184" cy="1954298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051720" y="5013176"/>
            <a:ext cx="28803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Памятный знак в ознаменование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первых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побед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Богдана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Хмельницкого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войсками Речи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Посполитой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Музей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запорожского казачества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острове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Хортица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544" y="188640"/>
            <a:ext cx="8292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Восстание под предводительством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Богдана Хмельницкого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10" name="Picture 6" descr="&quot;Богдан Хмельницкий, гетьман Украины&quot;. Картины художника. Позняк Сергей Витальевич. Художники. Картины, картинная галерея, про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580112" y="1268760"/>
            <a:ext cx="3240360" cy="457889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Борьба за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Запорожскую Сечь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период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Северной войны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 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1700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по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1721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год,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052736"/>
            <a:ext cx="7848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период Великой Северной войны после перехода гетмана Мазепы на сторону Карла XII, на Запорожье начали поступать письма от Петра І и Мазепы.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964353"/>
            <a:ext cx="42484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1708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года царь написал кошевому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атаману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Константину Гордиенко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грамоту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которой просил запорожцев быть верным присяге русскому царю и православной вере, за что обещал «умножить» к ним свою милость, которой они раньше того были лишены из-за наветов на них </a:t>
            </a: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Мазепой</a:t>
            </a:r>
          </a:p>
        </p:txBody>
      </p:sp>
      <p:pic>
        <p:nvPicPr>
          <p:cNvPr id="23554" name="Picture 2" descr="HY chatting: петр первый админитративная дел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72816"/>
            <a:ext cx="3589956" cy="470284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7944" y="332656"/>
            <a:ext cx="489654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том же самом хлопотал и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Мазепа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отправил в Сечь «знатную особу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с универсалом 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письмом низовому войску. В универсале Мазепа извещал о переходе на сторону шведского короля, чтобы защищать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Украйну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от тирании московского царя, который не раз говорил Мазепе о желании истребить запорожских казаков. Гетман писал, точно знает, что москали, отступая перед шведами, завлекли его на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Украйну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но король, не имеет дурных намерений относительно запорожского войска; запорожцы должны воспользоваться таким счастливейшим случаем, свергнуть с себя «иго московское» и сделаться навсегда народом свободным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Последняя исповедь Царевны Софьи . Часть 2.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3476906" cy="5328592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Дипломатическую войну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царь  Пётр І проиграл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27 марта (7 апреля) 1709 года кошевой атаман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Гордиенко и гетман Мазепа подписали союзнический договор с королем Карлом XII. В этом договоре Запорожье присоединилось к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гетманско-шведскому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союзу против царя Петра I. </a:t>
            </a:r>
          </a:p>
        </p:txBody>
      </p:sp>
      <p:pic>
        <p:nvPicPr>
          <p:cNvPr id="28674" name="Picture 2" descr="Кость Гордиенко - неукротимый поборник запорожской вольн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44824"/>
            <a:ext cx="3471543" cy="4320480"/>
          </a:xfrm>
          <a:prstGeom prst="rect">
            <a:avLst/>
          </a:prstGeom>
          <a:noFill/>
        </p:spPr>
      </p:pic>
      <p:pic>
        <p:nvPicPr>
          <p:cNvPr id="28676" name="Picture 4" descr="Файл:Portret Mazepa.jpg - Запорожская Сеч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844824"/>
            <a:ext cx="2919168" cy="437041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4128" y="6237312"/>
            <a:ext cx="1699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Кост</a:t>
            </a:r>
            <a:r>
              <a:rPr lang="ru-RU" dirty="0" smtClean="0"/>
              <a:t> Гордиенко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6237312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Мазепа</a:t>
            </a:r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496855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После того, как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Кость Гордиенко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гетман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Мазепа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подписали с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Карлом XII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союзнический договор, царь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Пётр I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отдал приказание князю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Меншикову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двинуть из Киева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Запорожскую Сечь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три полка русских войск под командованием полковника 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Яковлева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с тем, чтобы «истребить всё гнездо бунтовщиков до основания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Подошедший к Сечи полковник Яковлев, чтобы избежать кровопролития, пытался договориться с запорожцами «добрым способом», но зная, что на помощь осаждённым из Крыма может подойти кошевой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Сорочинский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 татарами, начал штурмовать Сечь. Первый штурм запорожцы сумели отбить, при этом Яковлев потерял до трёхсот солдат и офицеров. Запорожцам даже удалось захватить какое-то количество пленных, которых они «срамно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тирански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убили.</a:t>
            </a:r>
          </a:p>
        </p:txBody>
      </p:sp>
      <p:pic>
        <p:nvPicPr>
          <p:cNvPr id="27650" name="Picture 2" descr="Яковлев Петр Ивано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908720"/>
            <a:ext cx="3024802" cy="424847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868144" y="5445224"/>
            <a:ext cx="2576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Петр Иванович Яковлев</a:t>
            </a:r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692696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 мая 1709 года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с помощью казацкого полковника 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Игната Галагана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который знал систему оборонительных укреплений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Сечи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крепость была взята, сожжена и полностью разрушена.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780928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Из доклада Царю:</a:t>
            </a:r>
          </a:p>
          <a:p>
            <a:r>
              <a:rPr lang="ru-RU" sz="2400" dirty="0" smtClean="0">
                <a:latin typeface="Monotype Corsiva" pitchFamily="66" charset="0"/>
              </a:rPr>
              <a:t>Живьем </a:t>
            </a:r>
            <a:r>
              <a:rPr lang="ru-RU" sz="2400" dirty="0">
                <a:latin typeface="Monotype Corsiva" pitchFamily="66" charset="0"/>
              </a:rPr>
              <a:t>взято старшин и казаков с 300 </a:t>
            </a:r>
            <a:r>
              <a:rPr lang="ru-RU" sz="2400" dirty="0" err="1">
                <a:latin typeface="Monotype Corsiva" pitchFamily="66" charset="0"/>
              </a:rPr>
              <a:t>человѣк</a:t>
            </a:r>
            <a:r>
              <a:rPr lang="ru-RU" sz="2400" dirty="0">
                <a:latin typeface="Monotype Corsiva" pitchFamily="66" charset="0"/>
              </a:rPr>
              <a:t>, пушек, </a:t>
            </a:r>
            <a:r>
              <a:rPr lang="ru-RU" sz="2400" dirty="0" err="1">
                <a:latin typeface="Monotype Corsiva" pitchFamily="66" charset="0"/>
              </a:rPr>
              <a:t>також</a:t>
            </a:r>
            <a:r>
              <a:rPr lang="ru-RU" sz="2400" dirty="0">
                <a:latin typeface="Monotype Corsiva" pitchFamily="66" charset="0"/>
              </a:rPr>
              <a:t> и </a:t>
            </a:r>
            <a:r>
              <a:rPr lang="ru-RU" sz="2400" dirty="0" err="1">
                <a:latin typeface="Monotype Corsiva" pitchFamily="66" charset="0"/>
              </a:rPr>
              <a:t>амуниціи</a:t>
            </a:r>
            <a:r>
              <a:rPr lang="ru-RU" sz="2400" dirty="0">
                <a:latin typeface="Monotype Corsiva" pitchFamily="66" charset="0"/>
              </a:rPr>
              <a:t> взято в оном </a:t>
            </a:r>
            <a:r>
              <a:rPr lang="ru-RU" sz="2400" dirty="0" err="1">
                <a:latin typeface="Monotype Corsiva" pitchFamily="66" charset="0"/>
              </a:rPr>
              <a:t>городѣ </a:t>
            </a:r>
            <a:r>
              <a:rPr lang="ru-RU" sz="2400" dirty="0">
                <a:latin typeface="Monotype Corsiva" pitchFamily="66" charset="0"/>
              </a:rPr>
              <a:t>многое число… А </a:t>
            </a:r>
            <a:r>
              <a:rPr lang="ru-RU" sz="2400" dirty="0" err="1">
                <a:latin typeface="Monotype Corsiva" pitchFamily="66" charset="0"/>
              </a:rPr>
              <a:t>ис</a:t>
            </a:r>
            <a:r>
              <a:rPr lang="ru-RU" sz="2400" dirty="0">
                <a:latin typeface="Monotype Corsiva" pitchFamily="66" charset="0"/>
              </a:rPr>
              <a:t> помянутых живьем </a:t>
            </a:r>
            <a:r>
              <a:rPr lang="ru-RU" sz="2400" dirty="0" err="1">
                <a:latin typeface="Monotype Corsiva" pitchFamily="66" charset="0"/>
              </a:rPr>
              <a:t>взятих</a:t>
            </a:r>
            <a:r>
              <a:rPr lang="ru-RU" sz="2400" dirty="0">
                <a:latin typeface="Monotype Corsiva" pitchFamily="66" charset="0"/>
              </a:rPr>
              <a:t> воров </a:t>
            </a:r>
            <a:r>
              <a:rPr lang="ru-RU" sz="2400" dirty="0" err="1">
                <a:latin typeface="Monotype Corsiva" pitchFamily="66" charset="0"/>
              </a:rPr>
              <a:t>знатнѣйших велѣл </a:t>
            </a:r>
            <a:r>
              <a:rPr lang="ru-RU" sz="2400" dirty="0">
                <a:latin typeface="Monotype Corsiva" pitchFamily="66" charset="0"/>
              </a:rPr>
              <a:t>я удержать, а </a:t>
            </a:r>
            <a:r>
              <a:rPr lang="ru-RU" sz="2400" dirty="0" err="1">
                <a:latin typeface="Monotype Corsiva" pitchFamily="66" charset="0"/>
              </a:rPr>
              <a:t>протчих</a:t>
            </a:r>
            <a:r>
              <a:rPr lang="ru-RU" sz="2400" dirty="0">
                <a:latin typeface="Monotype Corsiva" pitchFamily="66" charset="0"/>
              </a:rPr>
              <a:t> по достойности казнить и над </a:t>
            </a:r>
            <a:r>
              <a:rPr lang="ru-RU" sz="2400" dirty="0" err="1">
                <a:latin typeface="Monotype Corsiva" pitchFamily="66" charset="0"/>
              </a:rPr>
              <a:t>Сѣчею </a:t>
            </a:r>
            <a:r>
              <a:rPr lang="ru-RU" sz="2400" dirty="0">
                <a:latin typeface="Monotype Corsiva" pitchFamily="66" charset="0"/>
              </a:rPr>
              <a:t>прежней указ исполнить, </a:t>
            </a:r>
            <a:r>
              <a:rPr lang="ru-RU" sz="2400" dirty="0" err="1">
                <a:latin typeface="Monotype Corsiva" pitchFamily="66" charset="0"/>
              </a:rPr>
              <a:t>також</a:t>
            </a:r>
            <a:r>
              <a:rPr lang="ru-RU" sz="2400" dirty="0">
                <a:latin typeface="Monotype Corsiva" pitchFamily="66" charset="0"/>
              </a:rPr>
              <a:t> и </a:t>
            </a:r>
            <a:r>
              <a:rPr lang="ru-RU" sz="2400" dirty="0" err="1">
                <a:latin typeface="Monotype Corsiva" pitchFamily="66" charset="0"/>
              </a:rPr>
              <a:t>всѣ </a:t>
            </a:r>
            <a:r>
              <a:rPr lang="ru-RU" sz="2400" dirty="0">
                <a:latin typeface="Monotype Corsiva" pitchFamily="66" charset="0"/>
              </a:rPr>
              <a:t>их </a:t>
            </a:r>
            <a:r>
              <a:rPr lang="ru-RU" sz="2400" dirty="0" err="1">
                <a:latin typeface="Monotype Corsiva" pitchFamily="66" charset="0"/>
              </a:rPr>
              <a:t>мѣста </a:t>
            </a:r>
            <a:r>
              <a:rPr lang="ru-RU" sz="2400" dirty="0">
                <a:latin typeface="Monotype Corsiva" pitchFamily="66" charset="0"/>
              </a:rPr>
              <a:t>разорить, дабы оное </a:t>
            </a:r>
            <a:r>
              <a:rPr lang="ru-RU" sz="2400" dirty="0" err="1">
                <a:latin typeface="Monotype Corsiva" pitchFamily="66" charset="0"/>
              </a:rPr>
              <a:t>измѣнническое гнѣздо весма</a:t>
            </a:r>
            <a:r>
              <a:rPr lang="ru-RU" sz="2400" dirty="0">
                <a:latin typeface="Monotype Corsiva" pitchFamily="66" charset="0"/>
              </a:rPr>
              <a:t> </a:t>
            </a:r>
            <a:r>
              <a:rPr lang="ru-RU" sz="2400" dirty="0" err="1">
                <a:latin typeface="Monotype Corsiva" pitchFamily="66" charset="0"/>
              </a:rPr>
              <a:t>выкорѣнить</a:t>
            </a:r>
            <a:r>
              <a:rPr lang="ru-RU" sz="2400" dirty="0">
                <a:latin typeface="Monotype Corsiva" pitchFamily="66" charset="0"/>
              </a:rPr>
              <a:t>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Для того, чтобы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ослабить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впечатление, произведённое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народ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истреблением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сечевых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казаков, царь издал 26 мая грамоту, в которой говорил, что причиной уничтожения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Сечи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была измена самих запорожцев, потому что они сносились с врагами России, шведами. Тут же Пётр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приказывал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хватать, бросать в тюрьму и казнить запорожцев, не бросивших своё оружие.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708920"/>
            <a:ext cx="49320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Царь Петр I вплоть до его смерти не разрешал восстанавливать Сечь, хотя такие попытки были. На территории подконтрольных Османской империи казаки попытались основать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Каменскую Сечь (1709−1711 годы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Однако в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1711 году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московские войска и полки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гетмана И.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И. Скоропадского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напали на крепость и разрушили её. После этого была основана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Алёшковская Сечь (1711−1734 годы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на этот раз под протекторатом крымского хана, но и она просуществовала недолго</a:t>
            </a:r>
          </a:p>
        </p:txBody>
      </p:sp>
      <p:pic>
        <p:nvPicPr>
          <p:cNvPr id="25602" name="Picture 2" descr="I.Skoropadsk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204864"/>
            <a:ext cx="2735186" cy="352839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652120" y="5949280"/>
            <a:ext cx="3070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Иван Ильич Скоропадский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908720"/>
            <a:ext cx="48245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Только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1733 г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., когда началась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война России с Турцией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крымский хан приказал запорожцам двинуться к русской границе, генерал </a:t>
            </a:r>
            <a:r>
              <a:rPr lang="ru-RU" sz="24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Вейсбах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устраивавший украинскую линию крепостей, вручил им в урочище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Красный Кут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4 верстах от старой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Чертомлыцкой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Сечи, грамоту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императрицы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Анны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Иоанновны 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помиловании и принятии в русское подданство; здесь запорожцы прожили до 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1775 г.</a:t>
            </a:r>
          </a:p>
        </p:txBody>
      </p:sp>
      <p:pic>
        <p:nvPicPr>
          <p:cNvPr id="29698" name="Picture 2" descr="Louis Caravaque, Portrait of Empress Anna Ioannovna (173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3888" y="1844824"/>
            <a:ext cx="3177328" cy="408286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0" y="214313"/>
            <a:ext cx="8929688" cy="923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8. 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Париже он узнает о гибели Пушкина. «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Никакой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вести нельзя хуже было получить из России, — писал он. — Все наслаждение моей жизни, все мое высшее наслаждение исчезло с ним».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285860"/>
            <a:ext cx="8786874" cy="92333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Вышедшие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1842 году из печати «Мертвые души» Н. В. Гоголя, по словам Герцена, «потрясли Россию».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Большое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место в поэме занимают раздумья автора о судьбах 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одины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428868"/>
            <a:ext cx="8715436" cy="646331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1852 году в припадке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болезненного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отчаяния он сжигает рукопись второй части 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Мертвых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душ», а через несколько дней после этого умирает от истощения сил.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286124"/>
            <a:ext cx="8501122" cy="923330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11. Гоголь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подлинный мастер языка. Яркая речь его про­изведений то поэтически проникновенная, когда писатель рисует русскую или украинскую природу... то выпуклая, наглядная,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00570"/>
            <a:ext cx="8715436" cy="646331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 Он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замечательный мастер детали, по­дробности, настолько точно и удачно найденной, что ярко передает особенности данного лица или обстановки.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47880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 русско-турецкую войну 1768−1774 гг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10 тыс.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запорожцев были причислены к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армии Румянцева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Казаки не только отличались в разведках и рейдах, но и сыграли важную роль в сражениях при Ларге и Кагуле. </a:t>
            </a:r>
          </a:p>
        </p:txBody>
      </p:sp>
      <p:pic>
        <p:nvPicPr>
          <p:cNvPr id="30724" name="Picture 4" descr="Rumjanzew-sadunais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332656"/>
            <a:ext cx="2381250" cy="32575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20072" y="3645024"/>
            <a:ext cx="34795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Пётр Александрович Румянцев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8" name="Picture 8" descr="https://upload.wikimedia.org/wikipedia/commons/6/65/Torelli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422" y="2780929"/>
            <a:ext cx="4481663" cy="26642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932040" y="4293096"/>
            <a:ext cx="3888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январе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1771 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Екатерина II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наградила кошевого атамана Запорожского войска П.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Калнишевского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 заслуги золотой медалью, «осыпанною бриллиантами». Золотых медалей были удостоены ещё 16 человек из высших чинов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Запорожского войска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55892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err="1"/>
              <a:t>Стефано</a:t>
            </a:r>
            <a:r>
              <a:rPr lang="ru-RU" b="1" dirty="0"/>
              <a:t> </a:t>
            </a:r>
            <a:r>
              <a:rPr lang="ru-RU" b="1" dirty="0" err="1"/>
              <a:t>Торелли</a:t>
            </a:r>
            <a:r>
              <a:rPr lang="ru-RU" b="1" dirty="0" smtClean="0"/>
              <a:t>. «</a:t>
            </a:r>
            <a:r>
              <a:rPr lang="ru-RU" b="1" dirty="0"/>
              <a:t>Аллегория на победу Екатерины II над турками и татарами». 1772.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Наталья\Desktop\2013- 14 работа\картинки разное\летопись\i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519700" y="-250940"/>
            <a:ext cx="5589240" cy="862863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Окончательно судьба запорожцев была решена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августа 1775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года подписанием российской императрицей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Екатериной II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манифеста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 уничтожении Запорожской Сечи и о причислении оной к Новороссийской губернии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844824"/>
            <a:ext cx="7128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восхотѣли чрезъ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сіе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объявить во всей Нашей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Имперіи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общему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извѣстію Нашимъ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всѣмъ вѣрноподданнымъ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что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Сѣчь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Запорожская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конецъ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уже разрушена, со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истребленіемъ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будущее время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самаго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названія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Запорожскихъ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Козаковъ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… сочли Мы себя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нынѣ обязянными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предъ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Богомъ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предъ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Имперіею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Нашею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предъ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самымъ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вообще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человѣчествомъ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разрушить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Сѣчу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Запорожскую и имя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Козаковъ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отъ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оной заимствованное.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слѣдствіе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того 4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Нашимъ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Генералъ-Порутчикомъ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Текелліемъ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ввѣренными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ему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отъ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насъ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войсками занята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Сѣчь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Запорожская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совершенномъ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порядкъ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полной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тишинѣ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безъ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всякаго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отъ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Козаковъ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сопротивленія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…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нѣтъ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теперь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болѣе Сѣчи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Запорожской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политическомъ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уродствѣ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слѣдовательно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же 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Козаковъ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сего имени…"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Данъ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Москвѣ, отъ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Рождества Христова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тысяща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седьмь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сотъ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семьдесятъ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пятаго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года, Августа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третьяго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дня,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Государствованія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Нашего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четвертагонадесять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лѣта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baseline="30000" dirty="0">
                <a:latin typeface="Times New Roman" pitchFamily="18" charset="0"/>
                <a:cs typeface="Times New Roman" pitchFamily="18" charset="0"/>
                <a:hlinkClick r:id="rId3"/>
              </a:rPr>
              <a:t>[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7776864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концу XVIII века после многочисленных политических и военных побед Российской империи над Турцией был заключен Кючук-Кайнарджийский мирный договор (1774), по которому Российская Империя получила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выход к Чёрному морю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была создана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Днепровская оборонительная линия,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420888"/>
            <a:ext cx="7344816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Крымское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ханство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которое на протяжении нескольких веков терроризировало окраины России,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было аннексировано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католическая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Речь Посполитая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была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грани раздела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501008"/>
            <a:ext cx="7560840" cy="14773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Между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низовыми казаками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царским правительством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приступившим к этому времени к активному освоению земель Новороссии, временами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возникали конфликты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Так, казаки неоднократно громили колонии сербских поселенцев в Таврии из-за земельных споров.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5157192"/>
            <a:ext cx="7344816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После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восстания Пугачева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 котором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участвовали запорожские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казаки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российское правительство, боясь того, что восстание перекинется на Запорожье, приняло решение ликвидировать Запорожскую Сечь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11760" y="260648"/>
            <a:ext cx="4119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Причины ликвидации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Сечи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88640"/>
            <a:ext cx="50383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Ультиматум 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генерала Текели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36712"/>
            <a:ext cx="8568952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 июня 1775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года,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троицкую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неделю, войска генерала-поручика Петра Текели вместе с валашским и венгерскими полками генерал-майора Федора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Чобры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составе пятидесяти полков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конницы-пикинеров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гусар, донцов и десяти тысяч пехоты подошли к Запорожью ночью.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276872"/>
            <a:ext cx="849694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Запорожцы праздновали зеленые святки, часовые спали, Орловский пехотный полк с эскадроном конницы прошел незаметно через все предместье и без выстрелов занял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Новосеченский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ретраншемент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429000"/>
            <a:ext cx="842493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Внезапность действия русских войск деморализовала казаков. Текели зачитал ультиматум, и кошевой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Калнышевский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получил два часа для размышления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4365104"/>
            <a:ext cx="842493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Старшины с участием духовенства после длительного обсуждения решили сдать Сечь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301208"/>
            <a:ext cx="806489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ликвидации Сечи, казаки были предоставлены своей судьбе, бывшим старшинам было дано дворянство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6165304"/>
            <a:ext cx="741682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Нижним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чинам разрешено вступить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гусарские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драгунские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полки.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Badge to Order St Alexander Nevsky 1820-1830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395536" y="188640"/>
            <a:ext cx="4416425" cy="62713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4048" y="908720"/>
            <a:ext cx="374441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бескровную операцию Текели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 награждён орденом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Святого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Благоверного Князя 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Александра Невского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орден Святого Александра Невского) —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награда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Российской империи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с 1725 до 1917 года.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Учреждён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Екатериной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 и стал третьим российским орденом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ордена Св. Андрея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Первозванного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женского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ордена Св. Великомученицы Екатерины.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Но трем казакам Екатерина не простила прежние обиды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Калнышевский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 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Павел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Головатый 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Иван </a:t>
            </a:r>
            <a:r>
              <a:rPr lang="ru-RU" sz="20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Глоба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(писарь) за измену и переход на сторону Турции были сосланы в разные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монастыри.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Калнышевский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на Соловках прожил до 112-летнего возраста и даже после амнистии Александра I предпочел остаться там.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Глоба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также прожил до глубокой старости в Белозерском монастыре</a:t>
            </a:r>
          </a:p>
        </p:txBody>
      </p:sp>
      <p:pic>
        <p:nvPicPr>
          <p:cNvPr id="35846" name="Picture 6" descr="https://upload.wikimedia.org/wikipedia/commons/f/f9/Solovki-1--07.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573016"/>
            <a:ext cx="5475615" cy="27831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27784" y="6309320"/>
            <a:ext cx="2509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Соловецкий монастырь</a:t>
            </a:r>
            <a:endParaRPr lang="ru-RU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upload.wikimedia.org/wikipedia/commons/thumb/2/20/Holovatyi.jpg/200px-Holovaty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17032"/>
            <a:ext cx="1905000" cy="24765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6165304"/>
            <a:ext cx="1846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Антон Головатый</a:t>
            </a:r>
            <a:endParaRPr lang="ru-RU" dirty="0"/>
          </a:p>
        </p:txBody>
      </p:sp>
      <p:pic>
        <p:nvPicPr>
          <p:cNvPr id="36868" name="Picture 4" descr="SydirBilyy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flipH="1">
            <a:off x="3347864" y="3717032"/>
            <a:ext cx="1728192" cy="22700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6093296"/>
            <a:ext cx="148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Сидор Белый</a:t>
            </a:r>
            <a:endParaRPr lang="ru-RU" dirty="0"/>
          </a:p>
        </p:txBody>
      </p:sp>
      <p:pic>
        <p:nvPicPr>
          <p:cNvPr id="36870" name="Picture 6" descr="ZaharCHepig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3645024"/>
            <a:ext cx="1728192" cy="24827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300192" y="6093296"/>
            <a:ext cx="1717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Захарий</a:t>
            </a:r>
            <a:r>
              <a:rPr lang="ru-RU" dirty="0" smtClean="0"/>
              <a:t> Чепига</a:t>
            </a:r>
            <a:endParaRPr lang="ru-RU" dirty="0"/>
          </a:p>
        </p:txBody>
      </p:sp>
      <p:pic>
        <p:nvPicPr>
          <p:cNvPr id="36874" name="Picture 10" descr="Joseph Kreutzinger - Portrait of Count Alexander Suvorov - WGA122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1124" y="260648"/>
            <a:ext cx="2265212" cy="295232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67544" y="404664"/>
            <a:ext cx="489654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приказу императрицы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Екатерины II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Александр Суворов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организовывал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армейские подразделения на юге России, занялся формированием нового войска из казаков бывшей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Сечи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их потомков. Так появилось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Войско верных Запорожцев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27 февраля 1788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г. в торжественной обстановке Суворов собственноручно вручил старшинам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Сидору Белому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Антону Головатому и </a:t>
            </a:r>
            <a:r>
              <a:rPr lang="ru-RU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Захарию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Чепиге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белое войсковое знамя, пожалованное императрицей Екатериной 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upload.wikimedia.org/wikipedia/commons/thumb/a/af/%D0%9B%D0%B8%D0%BD%D0%B5%D0%B9%D0%BD%D1%8B%D0%B9_%D0%BA%D0%B0%D0%B7%D0%B0%D0%BA.jpg/150px-%D0%9B%D0%B8%D0%BD%D0%B5%D0%B9%D0%BD%D1%8B%D0%B9_%D0%BA%D0%B0%D0%B7%D0%B0%D0%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365104"/>
            <a:ext cx="1428750" cy="213360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908720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Войско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Верных Запорожцев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переименованное в 1790 году 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Черноморское казачье войско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участвовало в Русско-турецкой войне 1787−1792.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772816"/>
            <a:ext cx="8028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1828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-м году,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задунайские казаки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 главе с кошевым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Йосипом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(Осипом) Гладким перешли на сторону России и были помилованы лично Императором Николаем I. Из них было сформировано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Азовское казачье войско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(1828−1860)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068960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1860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году Черноморское войско объединили с двумя левыми полками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Хопёрский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Кубанский)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Кавказского линейного войска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в 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Кубанское казачье войско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которое сохранилось по настоящие время (потомки-наследники казаков; восстановилось после упразднения и многолетнего советского запрета; некоторые части и подразделения казаков действовали также во время ВОВ).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Историзм повести Гоголя</a:t>
            </a:r>
            <a:endParaRPr lang="ru-RU" dirty="0"/>
          </a:p>
        </p:txBody>
      </p:sp>
      <p:pic>
        <p:nvPicPr>
          <p:cNvPr id="4" name="Содержимое 3" descr="т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9845" y="1600200"/>
            <a:ext cx="3484309" cy="4708525"/>
          </a:xfrm>
        </p:spPr>
      </p:pic>
    </p:spTree>
    <p:extLst>
      <p:ext uri="{BB962C8B-B14F-4D97-AF65-F5344CB8AC3E}">
        <p14:creationId xmlns:p14="http://schemas.microsoft.com/office/powerpoint/2010/main" val="2209856758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txBody>
          <a:bodyPr/>
          <a:lstStyle/>
          <a:p>
            <a:r>
              <a:rPr lang="ru-RU" dirty="0" smtClean="0"/>
              <a:t>Действие происходит в 15 веке.</a:t>
            </a:r>
          </a:p>
          <a:p>
            <a:r>
              <a:rPr lang="ru-RU" dirty="0" smtClean="0"/>
              <a:t>Казаки считали себя защитниками христианской веры и православной церкви, но во время войн с поляками занимались грабежами и совершали жестокие убийства.</a:t>
            </a:r>
          </a:p>
          <a:p>
            <a:r>
              <a:rPr lang="ru-RU" dirty="0" smtClean="0"/>
              <a:t>Казаки называют себя русскими, т.к. в то время украинцы именно так себя называли.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 descr="тарас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4869160"/>
            <a:ext cx="4429156" cy="2893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0380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57356" y="714356"/>
            <a:ext cx="4089709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Где и когда родился Н.В.Гоголь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1214422"/>
            <a:ext cx="3330079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Чем занимался его отец?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1714488"/>
            <a:ext cx="2688172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Где учился Гоголь?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2214554"/>
            <a:ext cx="6509411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Когда он познакомился с Пушкиным и Жуковским?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2643182"/>
            <a:ext cx="4310795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5. Какие произведения он написал?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3143248"/>
            <a:ext cx="864025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6. Стремится ли Гоголь  к соблюдению исторической точности в повести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«Тарас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Бульба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?»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857628"/>
            <a:ext cx="8143932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7. Какой отклик получила пьеса «Ревизор» у реакционной публики?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4286256"/>
            <a:ext cx="5347361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8. Где узнаёт Гоголь о гибели А.С.Пушкина?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28794" y="4786322"/>
            <a:ext cx="718491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9. О чём размышляет Н.В.Гоголь в поэме «Мёртвые души»?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5786454"/>
            <a:ext cx="6741625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11-12. Каковы особенности творчества Н.В. Гоголя?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71736" y="142852"/>
            <a:ext cx="2324867" cy="584775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Проверяем.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142852"/>
            <a:ext cx="2388795" cy="584775"/>
          </a:xfrm>
          <a:prstGeom prst="rect">
            <a:avLst/>
          </a:prstGeo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Оцениваем.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28794" y="5286388"/>
            <a:ext cx="556966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10. Когда и после каких событий умер Гоголь?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повести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Повесть написана в 1835 году – сложный период польско-русских отношений.  К тому времени польское государство потеряло большую часть своих земель.</a:t>
            </a:r>
          </a:p>
          <a:p>
            <a:r>
              <a:rPr lang="ru-RU" dirty="0" smtClean="0"/>
              <a:t>В 1830 году поляки восстали, стремясь отвоевать независимость. Русское общество отнеслось к повстанцам враждебно. Восстание осудили Пушкин, Гоголь и многие другие деятели культуры.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755564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3571876"/>
            <a:ext cx="4582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запишите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тетради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470" y="928670"/>
            <a:ext cx="87040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КОНТРОЛЬНЫЙ ВОПРОС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вы думаете, почему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Н.В.Гоголь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обратился к истории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Запорожской Сечи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краткий исторический комментарий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Монгольское нашествие в 13 веке привело к окончательному распаду старой Киевской Руси. Земли на западе оказались под властью литовских князей, а частично вошли в состав Польского королевства. В 1569 г. Литва и Польша объединились в государство Речь </a:t>
            </a:r>
            <a:r>
              <a:rPr lang="ru-RU" dirty="0" err="1" smtClean="0"/>
              <a:t>Посполитую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и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4653136"/>
            <a:ext cx="3571868" cy="257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16802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/>
          <a:lstStyle/>
          <a:p>
            <a:r>
              <a:rPr lang="ru-RU" dirty="0" smtClean="0"/>
              <a:t>Поляки и литовцы по вероисповеданию были католики, и официальной религией в государстве был католицизм. Но большая часть населения Украины  и Белоруссии оставалась православной. Кроме того, со временем многие польские дворяне (по –</a:t>
            </a:r>
            <a:r>
              <a:rPr lang="ru-RU" dirty="0" err="1" smtClean="0"/>
              <a:t>польски</a:t>
            </a:r>
            <a:r>
              <a:rPr lang="ru-RU" dirty="0" smtClean="0"/>
              <a:t> их называли шляхтичами) обзавелись на Украине земельными наделами, и множество украинских и белорусских крестьян превратилось в их крепостных.</a:t>
            </a:r>
            <a:endParaRPr lang="ru-RU" dirty="0"/>
          </a:p>
        </p:txBody>
      </p:sp>
      <p:pic>
        <p:nvPicPr>
          <p:cNvPr id="4" name="Рисунок 3" descr="ппш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357562"/>
            <a:ext cx="2414586" cy="3149460"/>
          </a:xfrm>
          <a:prstGeom prst="rect">
            <a:avLst/>
          </a:prstGeom>
        </p:spPr>
      </p:pic>
      <p:pic>
        <p:nvPicPr>
          <p:cNvPr id="5" name="Рисунок 4" descr="пш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357166"/>
            <a:ext cx="2223251" cy="3500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88362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/>
          <a:lstStyle/>
          <a:p>
            <a:r>
              <a:rPr lang="ru-RU" dirty="0" smtClean="0"/>
              <a:t>В 1596 году в городе </a:t>
            </a:r>
            <a:r>
              <a:rPr lang="ru-RU" dirty="0" err="1" smtClean="0"/>
              <a:t>Бресте-Литовском</a:t>
            </a:r>
            <a:r>
              <a:rPr lang="ru-RU" dirty="0" smtClean="0"/>
              <a:t> была заключена уния(т.е. объединение) православной и католической церквей, согласно которой православное население Речи </a:t>
            </a:r>
            <a:r>
              <a:rPr lang="ru-RU" dirty="0" err="1" smtClean="0"/>
              <a:t>Посполитой</a:t>
            </a:r>
            <a:r>
              <a:rPr lang="ru-RU" dirty="0" smtClean="0"/>
              <a:t> должно было признать верховную власть римского папы. Однако большая часть населения пойти на это не захотела. На Украине одно за другим стали вспыхивать восстания. Главной силой в них были украинские казаки.</a:t>
            </a:r>
            <a:endParaRPr lang="ru-RU" dirty="0"/>
          </a:p>
        </p:txBody>
      </p:sp>
      <p:pic>
        <p:nvPicPr>
          <p:cNvPr id="4" name="Рисунок 3" descr="зк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1071546"/>
            <a:ext cx="3500462" cy="4487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263637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r>
              <a:rPr lang="ru-RU" dirty="0" smtClean="0"/>
              <a:t>Запорожские казаки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6637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Казаками называли тогда вольных людей, живших в степи и не подчинявшихся государству и его законам. Нередко казаками становились беглые крепостные. Центром днепровского казачества была Запорожская Сечь. Называлась так она потому, что располагалась за труднопроходимыми порогами и была укреплена засеками (заграждения из поваленных деревьев).</a:t>
            </a:r>
          </a:p>
          <a:p>
            <a:r>
              <a:rPr lang="ru-RU" dirty="0" smtClean="0"/>
              <a:t>Здесь казаки сами выбирали и снимали атаманов, не признавали распоряжений польского короля, самостоятельно совершали набеги против крымских татар и Турции.</a:t>
            </a:r>
          </a:p>
          <a:p>
            <a:r>
              <a:rPr lang="ru-RU" dirty="0" smtClean="0"/>
              <a:t>Женщин в Запорожскую Сечь не пускали.</a:t>
            </a:r>
            <a:endParaRPr lang="ru-RU" dirty="0"/>
          </a:p>
        </p:txBody>
      </p:sp>
      <p:pic>
        <p:nvPicPr>
          <p:cNvPr id="4" name="Рисунок 3" descr="та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8" y="357166"/>
            <a:ext cx="2697739" cy="3242237"/>
          </a:xfrm>
          <a:prstGeom prst="rect">
            <a:avLst/>
          </a:prstGeom>
        </p:spPr>
      </p:pic>
      <p:pic>
        <p:nvPicPr>
          <p:cNvPr id="5" name="Рисунок 4" descr="тара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3714752"/>
            <a:ext cx="4643438" cy="284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882753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2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Запорожская сечь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Toy-world - магазин детских игрушек - Набор миниатюр &quot;Запорожские казаки&quot; : Звезда"/>
          <p:cNvPicPr>
            <a:picLocks noChangeAspect="1" noChangeArrowheads="1"/>
          </p:cNvPicPr>
          <p:nvPr/>
        </p:nvPicPr>
        <p:blipFill>
          <a:blip r:embed="rId2" cstate="print"/>
          <a:srcRect t="7049" r="1034" b="8365"/>
          <a:stretch>
            <a:fillRect/>
          </a:stretch>
        </p:blipFill>
        <p:spPr bwMode="auto">
          <a:xfrm>
            <a:off x="827584" y="1412776"/>
            <a:ext cx="7668852" cy="511256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3273</TotalTime>
  <Words>1883</Words>
  <Application>Microsoft Office PowerPoint</Application>
  <PresentationFormat>Экран (4:3)</PresentationFormat>
  <Paragraphs>179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Н.В.Гоголь Историческая основа повести «Тарас Бульба»</vt:lpstr>
      <vt:lpstr>Презентация PowerPoint</vt:lpstr>
      <vt:lpstr>Презентация PowerPoint</vt:lpstr>
      <vt:lpstr>Презентация PowerPoint</vt:lpstr>
      <vt:lpstr>краткий исторический комментарий</vt:lpstr>
      <vt:lpstr>Презентация PowerPoint</vt:lpstr>
      <vt:lpstr>Презентация PowerPoint</vt:lpstr>
      <vt:lpstr>Запорожские казаки</vt:lpstr>
      <vt:lpstr>Запорожская сечь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Историзм повести Гоголя</vt:lpstr>
      <vt:lpstr>Презентация PowerPoint</vt:lpstr>
      <vt:lpstr>История создания повести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Запорожская сечь</dc:title>
  <dc:creator>Наталья</dc:creator>
  <cp:lastModifiedBy>ПК</cp:lastModifiedBy>
  <cp:revision>48</cp:revision>
  <dcterms:created xsi:type="dcterms:W3CDTF">2014-11-21T09:50:13Z</dcterms:created>
  <dcterms:modified xsi:type="dcterms:W3CDTF">2019-12-06T00:29:59Z</dcterms:modified>
</cp:coreProperties>
</file>