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7" r:id="rId6"/>
    <p:sldId id="262" r:id="rId7"/>
    <p:sldId id="260" r:id="rId8"/>
    <p:sldId id="261" r:id="rId9"/>
    <p:sldId id="268" r:id="rId10"/>
    <p:sldId id="264" r:id="rId11"/>
    <p:sldId id="265" r:id="rId12"/>
    <p:sldId id="271" r:id="rId13"/>
    <p:sldId id="272" r:id="rId14"/>
    <p:sldId id="273" r:id="rId15"/>
    <p:sldId id="266" r:id="rId16"/>
    <p:sldId id="279" r:id="rId17"/>
    <p:sldId id="280" r:id="rId18"/>
    <p:sldId id="274" r:id="rId19"/>
    <p:sldId id="275" r:id="rId20"/>
    <p:sldId id="276"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54A925-1DDE-421A-A3A3-14D75832587D}" type="datetimeFigureOut">
              <a:rPr lang="ru-RU" smtClean="0"/>
              <a:pPr/>
              <a:t>04.01.2023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alpha val="4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4A925-1DDE-421A-A3A3-14D75832587D}" type="datetimeFigureOut">
              <a:rPr lang="ru-RU" smtClean="0"/>
              <a:pPr/>
              <a:t>04.01.2023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0257E-DB61-4527-9CFC-7306F84DAF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2411760" y="3573016"/>
            <a:ext cx="5716630" cy="2308324"/>
          </a:xfrm>
          <a:prstGeom prst="rect">
            <a:avLst/>
          </a:prstGeom>
          <a:noFill/>
        </p:spPr>
        <p:txBody>
          <a:bodyPr wrap="none" rtlCol="0">
            <a:spAutoFit/>
          </a:bodyPr>
          <a:lstStyle/>
          <a:p>
            <a:r>
              <a:rPr lang="ru-RU" sz="7200" b="1" dirty="0" smtClean="0">
                <a:latin typeface="Arial" pitchFamily="34" charset="0"/>
                <a:cs typeface="Arial" pitchFamily="34" charset="0"/>
              </a:rPr>
              <a:t>   </a:t>
            </a:r>
            <a:r>
              <a:rPr lang="ru-RU" sz="7200" b="1" dirty="0" smtClean="0">
                <a:latin typeface="Monotype Corsiva" pitchFamily="66" charset="0"/>
                <a:cs typeface="Arial" pitchFamily="34" charset="0"/>
              </a:rPr>
              <a:t>Биография </a:t>
            </a:r>
          </a:p>
          <a:p>
            <a:r>
              <a:rPr lang="ru-RU" sz="7200" b="1" dirty="0" smtClean="0">
                <a:latin typeface="Monotype Corsiva" pitchFamily="66" charset="0"/>
                <a:cs typeface="Arial" pitchFamily="34" charset="0"/>
              </a:rPr>
              <a:t>Сергея Есенина</a:t>
            </a:r>
            <a:endParaRPr lang="ru-RU" sz="7200" b="1" dirty="0">
              <a:latin typeface="Monotype Corsiva" pitchFamily="66" charset="0"/>
              <a:cs typeface="Arial" pitchFamily="34" charset="0"/>
            </a:endParaRPr>
          </a:p>
        </p:txBody>
      </p:sp>
      <p:pic>
        <p:nvPicPr>
          <p:cNvPr id="5" name="Рисунок 4" descr="sergey-esenin-36s.jpg"/>
          <p:cNvPicPr>
            <a:picLocks noChangeAspect="1"/>
          </p:cNvPicPr>
          <p:nvPr/>
        </p:nvPicPr>
        <p:blipFill>
          <a:blip r:embed="rId3" cstate="print"/>
          <a:srcRect l="7305" t="6951" r="14136" b="41600"/>
          <a:stretch>
            <a:fillRect/>
          </a:stretch>
        </p:blipFill>
        <p:spPr>
          <a:xfrm>
            <a:off x="5580112" y="260648"/>
            <a:ext cx="3312368" cy="35283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raih-34s.jpg"/>
          <p:cNvPicPr>
            <a:picLocks noChangeAspect="1"/>
          </p:cNvPicPr>
          <p:nvPr/>
        </p:nvPicPr>
        <p:blipFill>
          <a:blip r:embed="rId2" cstate="print"/>
          <a:stretch>
            <a:fillRect/>
          </a:stretch>
        </p:blipFill>
        <p:spPr>
          <a:xfrm>
            <a:off x="251520" y="548680"/>
            <a:ext cx="3708498" cy="4977482"/>
          </a:xfrm>
          <a:prstGeom prst="rect">
            <a:avLst/>
          </a:prstGeom>
          <a:ln>
            <a:noFill/>
          </a:ln>
          <a:effectLst>
            <a:softEdge rad="112500"/>
          </a:effectLst>
        </p:spPr>
      </p:pic>
      <p:sp>
        <p:nvSpPr>
          <p:cNvPr id="3" name="Прямоугольник 2"/>
          <p:cNvSpPr/>
          <p:nvPr/>
        </p:nvSpPr>
        <p:spPr>
          <a:xfrm>
            <a:off x="179512" y="5589240"/>
            <a:ext cx="4572000" cy="646331"/>
          </a:xfrm>
          <a:prstGeom prst="rect">
            <a:avLst/>
          </a:prstGeom>
        </p:spPr>
        <p:txBody>
          <a:bodyPr>
            <a:spAutoFit/>
          </a:bodyPr>
          <a:lstStyle/>
          <a:p>
            <a:r>
              <a:rPr lang="ru-RU" dirty="0" smtClean="0">
                <a:latin typeface="Monotype Corsiva" pitchFamily="66" charset="0"/>
              </a:rPr>
              <a:t>Жена Есенина, актриса -</a:t>
            </a:r>
            <a:br>
              <a:rPr lang="ru-RU" dirty="0" smtClean="0">
                <a:latin typeface="Monotype Corsiva" pitchFamily="66" charset="0"/>
              </a:rPr>
            </a:br>
            <a:r>
              <a:rPr lang="ru-RU" dirty="0" smtClean="0">
                <a:latin typeface="Monotype Corsiva" pitchFamily="66" charset="0"/>
              </a:rPr>
              <a:t>Зинаида Николаевна </a:t>
            </a:r>
            <a:r>
              <a:rPr lang="ru-RU" dirty="0" err="1" smtClean="0">
                <a:latin typeface="Monotype Corsiva" pitchFamily="66" charset="0"/>
              </a:rPr>
              <a:t>Райх</a:t>
            </a:r>
            <a:r>
              <a:rPr lang="ru-RU" dirty="0" smtClean="0">
                <a:latin typeface="Monotype Corsiva" pitchFamily="66" charset="0"/>
              </a:rPr>
              <a:t> (1894 - 1939)</a:t>
            </a:r>
            <a:endParaRPr lang="ru-RU" dirty="0">
              <a:latin typeface="Monotype Corsiva" pitchFamily="66" charset="0"/>
            </a:endParaRPr>
          </a:p>
        </p:txBody>
      </p:sp>
      <p:sp>
        <p:nvSpPr>
          <p:cNvPr id="4" name="Прямоугольник 3"/>
          <p:cNvSpPr/>
          <p:nvPr/>
        </p:nvSpPr>
        <p:spPr>
          <a:xfrm>
            <a:off x="4211960" y="302359"/>
            <a:ext cx="4572000" cy="6555641"/>
          </a:xfrm>
          <a:prstGeom prst="rect">
            <a:avLst/>
          </a:prstGeom>
        </p:spPr>
        <p:txBody>
          <a:bodyPr>
            <a:spAutoFit/>
          </a:bodyPr>
          <a:lstStyle/>
          <a:p>
            <a:r>
              <a:rPr lang="ru-RU" sz="2000" dirty="0" smtClean="0"/>
              <a:t>30 июля 1917 года Есенин (21 год) обвенчался актрисой Зинаидой </a:t>
            </a:r>
            <a:r>
              <a:rPr lang="ru-RU" sz="2000" dirty="0" err="1" smtClean="0"/>
              <a:t>Райх</a:t>
            </a:r>
            <a:r>
              <a:rPr lang="ru-RU" sz="2000" dirty="0" smtClean="0"/>
              <a:t/>
            </a:r>
            <a:br>
              <a:rPr lang="ru-RU" sz="2000" dirty="0" smtClean="0"/>
            </a:br>
            <a:r>
              <a:rPr lang="ru-RU" sz="2000" dirty="0" smtClean="0"/>
              <a:t>в церкви </a:t>
            </a:r>
            <a:r>
              <a:rPr lang="ru-RU" sz="2000" dirty="0" err="1" smtClean="0"/>
              <a:t>Кирика</a:t>
            </a:r>
            <a:r>
              <a:rPr lang="ru-RU" sz="2000" dirty="0" smtClean="0"/>
              <a:t> и Улиты Вологодского уезда. </a:t>
            </a:r>
            <a:br>
              <a:rPr lang="ru-RU" sz="2000" dirty="0" smtClean="0"/>
            </a:br>
            <a:r>
              <a:rPr lang="ru-RU" sz="2000" dirty="0" smtClean="0"/>
              <a:t>29 мая 1918 года у них родилась дочь Татьяна, которую Есенин очень любил.</a:t>
            </a:r>
            <a:br>
              <a:rPr lang="ru-RU" sz="2000" dirty="0" smtClean="0"/>
            </a:br>
            <a:r>
              <a:rPr lang="ru-RU" sz="2000" dirty="0" smtClean="0"/>
              <a:t>3 февраля 1920 года, уже после того, как Есенин разошелся с Зинаидой </a:t>
            </a:r>
            <a:r>
              <a:rPr lang="ru-RU" sz="2000" dirty="0" err="1" smtClean="0"/>
              <a:t>Райх</a:t>
            </a:r>
            <a:r>
              <a:rPr lang="ru-RU" sz="2000" dirty="0" smtClean="0"/>
              <a:t>,</a:t>
            </a:r>
            <a:br>
              <a:rPr lang="ru-RU" sz="2000" dirty="0" smtClean="0"/>
            </a:br>
            <a:r>
              <a:rPr lang="ru-RU" sz="2000" dirty="0" smtClean="0"/>
              <a:t>у них родился сын Константин. </a:t>
            </a:r>
            <a:br>
              <a:rPr lang="ru-RU" sz="2000" dirty="0" smtClean="0"/>
            </a:br>
            <a:r>
              <a:rPr lang="ru-RU" sz="2000" dirty="0" smtClean="0"/>
              <a:t>2 октября 1921 года народный суд г. Орла </a:t>
            </a:r>
            <a:br>
              <a:rPr lang="ru-RU" sz="2000" dirty="0" smtClean="0"/>
            </a:br>
            <a:r>
              <a:rPr lang="ru-RU" sz="2000" dirty="0" smtClean="0"/>
              <a:t>вынес решение о расторжении брака Есенина с </a:t>
            </a:r>
            <a:r>
              <a:rPr lang="ru-RU" sz="2000" dirty="0" err="1" smtClean="0"/>
              <a:t>Райх</a:t>
            </a:r>
            <a:r>
              <a:rPr lang="ru-RU" sz="2000" dirty="0" smtClean="0"/>
              <a:t>.</a:t>
            </a:r>
            <a:br>
              <a:rPr lang="ru-RU" sz="2000" dirty="0" smtClean="0"/>
            </a:br>
            <a:r>
              <a:rPr lang="ru-RU" sz="2000" dirty="0" smtClean="0"/>
              <a:t>Далее Сергей Есенин помогал Зинаиде материально, навещал детей.</a:t>
            </a:r>
            <a:br>
              <a:rPr lang="ru-RU" sz="2000" dirty="0" smtClean="0"/>
            </a:br>
            <a:r>
              <a:rPr lang="ru-RU" sz="2000" dirty="0" smtClean="0"/>
              <a:t>В 1922 году Зинаида </a:t>
            </a:r>
            <a:r>
              <a:rPr lang="ru-RU" sz="2000" dirty="0" err="1" smtClean="0"/>
              <a:t>Райх</a:t>
            </a:r>
            <a:r>
              <a:rPr lang="ru-RU" sz="2000" dirty="0" smtClean="0"/>
              <a:t> вышла замуж </a:t>
            </a:r>
            <a:br>
              <a:rPr lang="ru-RU" sz="2000" dirty="0" smtClean="0"/>
            </a:br>
            <a:r>
              <a:rPr lang="ru-RU" sz="2000" dirty="0" smtClean="0"/>
              <a:t>за режиссера Всеволода </a:t>
            </a:r>
            <a:r>
              <a:rPr lang="ru-RU" sz="2000" dirty="0" err="1" smtClean="0"/>
              <a:t>Эмильевича</a:t>
            </a:r>
            <a:r>
              <a:rPr lang="ru-RU" sz="2000" dirty="0" smtClean="0"/>
              <a:t> Мейерхольда (1874 - 1940), он был старше ее на 20 лет.</a:t>
            </a:r>
            <a:br>
              <a:rPr lang="ru-RU" sz="2000" dirty="0" smtClean="0"/>
            </a:b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reih-tatyana-35s.jpeg"/>
          <p:cNvPicPr>
            <a:picLocks noChangeAspect="1"/>
          </p:cNvPicPr>
          <p:nvPr/>
        </p:nvPicPr>
        <p:blipFill>
          <a:blip r:embed="rId2" cstate="print"/>
          <a:stretch>
            <a:fillRect/>
          </a:stretch>
        </p:blipFill>
        <p:spPr>
          <a:xfrm>
            <a:off x="1619672" y="116632"/>
            <a:ext cx="5472608" cy="4816968"/>
          </a:xfrm>
          <a:prstGeom prst="rect">
            <a:avLst/>
          </a:prstGeom>
          <a:ln>
            <a:noFill/>
          </a:ln>
          <a:effectLst>
            <a:softEdge rad="112500"/>
          </a:effectLst>
        </p:spPr>
      </p:pic>
      <p:sp>
        <p:nvSpPr>
          <p:cNvPr id="3" name="Прямоугольник 2"/>
          <p:cNvSpPr/>
          <p:nvPr/>
        </p:nvSpPr>
        <p:spPr>
          <a:xfrm>
            <a:off x="107504" y="5103674"/>
            <a:ext cx="8712968" cy="1631216"/>
          </a:xfrm>
          <a:prstGeom prst="rect">
            <a:avLst/>
          </a:prstGeom>
        </p:spPr>
        <p:txBody>
          <a:bodyPr wrap="square">
            <a:spAutoFit/>
          </a:bodyPr>
          <a:lstStyle/>
          <a:p>
            <a:r>
              <a:rPr lang="ru-RU" sz="2000" dirty="0" smtClean="0"/>
              <a:t>Дети Сергея Есенина и Зинаиды </a:t>
            </a:r>
            <a:r>
              <a:rPr lang="ru-RU" sz="2000" dirty="0" err="1" smtClean="0"/>
              <a:t>Райх</a:t>
            </a:r>
            <a:r>
              <a:rPr lang="ru-RU" sz="2000" dirty="0" smtClean="0"/>
              <a:t>: Константин Сергеевич Есенин (03.02.1920, Москва - 26.04.1986, Москва), похоронен на Ваганьковском кладбище. Был известным футбольным статистиком. </a:t>
            </a:r>
          </a:p>
          <a:p>
            <a:r>
              <a:rPr lang="ru-RU" sz="2000" dirty="0" smtClean="0"/>
              <a:t>Татьяна Сергеевна Есенина(1918 - 1992).Член Союза писателей. Жила в Ташкенте. Директор музея Сергея Есенина. </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302359"/>
            <a:ext cx="4824536" cy="5940088"/>
          </a:xfrm>
          <a:prstGeom prst="rect">
            <a:avLst/>
          </a:prstGeom>
        </p:spPr>
        <p:txBody>
          <a:bodyPr wrap="square">
            <a:spAutoFit/>
          </a:bodyPr>
          <a:lstStyle/>
          <a:p>
            <a:r>
              <a:rPr lang="ru-RU" sz="2000" dirty="0" smtClean="0"/>
              <a:t>В начале 1918 Есенин переезжает в Москву. С воодушевлением встретив революцию, он пишет несколько небольших поэм ("Иорданская голубица", "</a:t>
            </a:r>
            <a:r>
              <a:rPr lang="ru-RU" sz="2000" dirty="0" err="1" smtClean="0"/>
              <a:t>Инония</a:t>
            </a:r>
            <a:r>
              <a:rPr lang="ru-RU" sz="2000" dirty="0" smtClean="0"/>
              <a:t>", "Небесный барабанщик", все 1918, и др.), проникнутых радостным предчувствием "преображения" жизни. Богоборческие настроения сочетаются в них с библейской образностью для обозначения масштаба и значимости происходящих событий. Есенин воспевая новую действительность и ее героев пытался соответствовать времени ("Кантата", 1919). В более поздние годы им были написаны "Песнь о великом походе", 1924, "Капитан земли", 1925, и др.). Размышляя, "куда несет нас рок событий", поэт обращается к истории (драматическая поэма "Пугачев", 1921). </a:t>
            </a:r>
            <a:endParaRPr lang="ru-RU" sz="2000" dirty="0"/>
          </a:p>
        </p:txBody>
      </p:sp>
      <p:sp>
        <p:nvSpPr>
          <p:cNvPr id="3" name="Прямоугольник 2"/>
          <p:cNvSpPr/>
          <p:nvPr/>
        </p:nvSpPr>
        <p:spPr>
          <a:xfrm>
            <a:off x="179512" y="6211669"/>
            <a:ext cx="4572000" cy="646331"/>
          </a:xfrm>
          <a:prstGeom prst="rect">
            <a:avLst/>
          </a:prstGeom>
        </p:spPr>
        <p:txBody>
          <a:bodyPr>
            <a:spAutoFit/>
          </a:bodyPr>
          <a:lstStyle/>
          <a:p>
            <a:r>
              <a:rPr lang="ru-RU" dirty="0" smtClean="0">
                <a:latin typeface="Monotype Corsiva" pitchFamily="66" charset="0"/>
              </a:rPr>
              <a:t>Сергей Есенин у березы. Фото - 1918 год. </a:t>
            </a:r>
            <a:br>
              <a:rPr lang="ru-RU" dirty="0" smtClean="0">
                <a:latin typeface="Monotype Corsiva" pitchFamily="66" charset="0"/>
              </a:rPr>
            </a:br>
            <a:endParaRPr lang="ru-RU" dirty="0">
              <a:latin typeface="Monotype Corsiva" pitchFamily="66" charset="0"/>
            </a:endParaRPr>
          </a:p>
        </p:txBody>
      </p:sp>
      <p:pic>
        <p:nvPicPr>
          <p:cNvPr id="4" name="Рисунок 3" descr="sergey-esenin-4s.jpg"/>
          <p:cNvPicPr>
            <a:picLocks noChangeAspect="1"/>
          </p:cNvPicPr>
          <p:nvPr/>
        </p:nvPicPr>
        <p:blipFill>
          <a:blip r:embed="rId2" cstate="print"/>
          <a:stretch>
            <a:fillRect/>
          </a:stretch>
        </p:blipFill>
        <p:spPr>
          <a:xfrm>
            <a:off x="251520" y="260648"/>
            <a:ext cx="3848100" cy="584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116632"/>
            <a:ext cx="4392488" cy="5632311"/>
          </a:xfrm>
          <a:prstGeom prst="rect">
            <a:avLst/>
          </a:prstGeom>
        </p:spPr>
        <p:txBody>
          <a:bodyPr wrap="square">
            <a:spAutoFit/>
          </a:bodyPr>
          <a:lstStyle/>
          <a:p>
            <a:r>
              <a:rPr lang="ru-RU" dirty="0" smtClean="0"/>
              <a:t>Поиски в сфере образности сближают Есенина с А. Б. </a:t>
            </a:r>
            <a:r>
              <a:rPr lang="ru-RU" dirty="0" err="1" smtClean="0"/>
              <a:t>Мариенгофом</a:t>
            </a:r>
            <a:r>
              <a:rPr lang="ru-RU" dirty="0" smtClean="0"/>
              <a:t>, В. Г. </a:t>
            </a:r>
            <a:r>
              <a:rPr lang="ru-RU" dirty="0" err="1" smtClean="0"/>
              <a:t>Шершеневичем</a:t>
            </a:r>
            <a:r>
              <a:rPr lang="ru-RU" dirty="0" smtClean="0"/>
              <a:t>, Р.Ивневым, в начале 1919 они объединяются в группу имажинистов; Есенин становится завсегдатаем "Стойла Пегаса" литературного кафе имажинистов у </a:t>
            </a:r>
            <a:r>
              <a:rPr lang="ru-RU" dirty="0" err="1" smtClean="0"/>
              <a:t>Никитских</a:t>
            </a:r>
            <a:r>
              <a:rPr lang="ru-RU" dirty="0" smtClean="0"/>
              <a:t> ворот в Москве. Однако поэт лишь отчасти разделял их платформу стремление очистить форму от "пыли содержания". Его эстетические интересы обращены к патриархальному деревенскому укладу, народному творчеству духовной первооснове художественного образа (трактат "Ключи Марии", 1919). Уже в 1921 Есенин выступает в печати с критикой "шутовского кривляния ради самого кривляния" "собратьев"-имажинистов. Постепенно из его лирики уходят вычурные метафоры. </a:t>
            </a:r>
            <a:endParaRPr lang="ru-RU" dirty="0"/>
          </a:p>
        </p:txBody>
      </p:sp>
      <p:pic>
        <p:nvPicPr>
          <p:cNvPr id="5" name="Рисунок 4" descr="sergey-esenin-23s.jpg"/>
          <p:cNvPicPr>
            <a:picLocks noChangeAspect="1"/>
          </p:cNvPicPr>
          <p:nvPr/>
        </p:nvPicPr>
        <p:blipFill>
          <a:blip r:embed="rId2" cstate="print"/>
          <a:stretch>
            <a:fillRect/>
          </a:stretch>
        </p:blipFill>
        <p:spPr>
          <a:xfrm>
            <a:off x="251520" y="188640"/>
            <a:ext cx="4176464" cy="6023746"/>
          </a:xfrm>
          <a:prstGeom prst="rect">
            <a:avLst/>
          </a:prstGeom>
          <a:ln>
            <a:noFill/>
          </a:ln>
          <a:effectLst>
            <a:softEdge rad="112500"/>
          </a:effectLst>
        </p:spPr>
      </p:pic>
      <p:sp>
        <p:nvSpPr>
          <p:cNvPr id="6" name="Прямоугольник 5"/>
          <p:cNvSpPr/>
          <p:nvPr/>
        </p:nvSpPr>
        <p:spPr>
          <a:xfrm>
            <a:off x="179512" y="6211669"/>
            <a:ext cx="5040560" cy="646331"/>
          </a:xfrm>
          <a:prstGeom prst="rect">
            <a:avLst/>
          </a:prstGeom>
        </p:spPr>
        <p:txBody>
          <a:bodyPr wrap="square">
            <a:spAutoFit/>
          </a:bodyPr>
          <a:lstStyle/>
          <a:p>
            <a:r>
              <a:rPr lang="ru-RU" dirty="0" smtClean="0">
                <a:latin typeface="Monotype Corsiva" pitchFamily="66" charset="0"/>
              </a:rPr>
              <a:t>Сергей Есенин (слева) и Анатолий Борисович </a:t>
            </a:r>
            <a:r>
              <a:rPr lang="ru-RU" dirty="0" err="1" smtClean="0">
                <a:latin typeface="Monotype Corsiva" pitchFamily="66" charset="0"/>
              </a:rPr>
              <a:t>Мариенгоф</a:t>
            </a:r>
            <a:r>
              <a:rPr lang="ru-RU" dirty="0" smtClean="0">
                <a:latin typeface="Monotype Corsiva" pitchFamily="66" charset="0"/>
              </a:rPr>
              <a:t> (1897 - 1962). Москва, лето. Фото -1919 год. </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8024" y="1124744"/>
            <a:ext cx="4176464" cy="3785652"/>
          </a:xfrm>
          <a:prstGeom prst="rect">
            <a:avLst/>
          </a:prstGeom>
        </p:spPr>
        <p:txBody>
          <a:bodyPr wrap="square">
            <a:spAutoFit/>
          </a:bodyPr>
          <a:lstStyle/>
          <a:p>
            <a:r>
              <a:rPr lang="ru-RU" sz="2000" dirty="0" smtClean="0"/>
              <a:t>В начале 1920-х гг. в стихах Есенина появляются мотивы "развороченного бурей быта" пьяной удали, сменяющейся надрывной тоской. Поэт предстает хулиганом, скандалистом, пропойцей с окровавленной душой, ковыляющим "из притона в притон", где его окружает "чужой и хохочущий сброд" (сборники "Исповедь хулигана", 1921; "Москва кабацкая", 1924). </a:t>
            </a:r>
            <a:endParaRPr lang="ru-RU" sz="2000" dirty="0"/>
          </a:p>
        </p:txBody>
      </p:sp>
      <p:pic>
        <p:nvPicPr>
          <p:cNvPr id="5" name="Рисунок 4" descr="sergey-esenin-21s.jpg"/>
          <p:cNvPicPr>
            <a:picLocks noChangeAspect="1"/>
          </p:cNvPicPr>
          <p:nvPr/>
        </p:nvPicPr>
        <p:blipFill>
          <a:blip r:embed="rId2" cstate="print"/>
          <a:stretch>
            <a:fillRect/>
          </a:stretch>
        </p:blipFill>
        <p:spPr>
          <a:xfrm>
            <a:off x="683568" y="188640"/>
            <a:ext cx="3810000" cy="64643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rgey-esenin-18s.jpg"/>
          <p:cNvPicPr>
            <a:picLocks noChangeAspect="1"/>
          </p:cNvPicPr>
          <p:nvPr/>
        </p:nvPicPr>
        <p:blipFill>
          <a:blip r:embed="rId2" cstate="print"/>
          <a:stretch>
            <a:fillRect/>
          </a:stretch>
        </p:blipFill>
        <p:spPr>
          <a:xfrm>
            <a:off x="251520" y="188640"/>
            <a:ext cx="3744415" cy="5526109"/>
          </a:xfrm>
          <a:prstGeom prst="rect">
            <a:avLst/>
          </a:prstGeom>
          <a:ln>
            <a:noFill/>
          </a:ln>
          <a:effectLst>
            <a:softEdge rad="112500"/>
          </a:effectLst>
        </p:spPr>
      </p:pic>
      <p:sp>
        <p:nvSpPr>
          <p:cNvPr id="3" name="Прямоугольник 2"/>
          <p:cNvSpPr/>
          <p:nvPr/>
        </p:nvSpPr>
        <p:spPr>
          <a:xfrm>
            <a:off x="179512" y="5805264"/>
            <a:ext cx="4572000" cy="923330"/>
          </a:xfrm>
          <a:prstGeom prst="rect">
            <a:avLst/>
          </a:prstGeom>
        </p:spPr>
        <p:txBody>
          <a:bodyPr>
            <a:spAutoFit/>
          </a:bodyPr>
          <a:lstStyle/>
          <a:p>
            <a:r>
              <a:rPr lang="ru-RU" dirty="0" smtClean="0">
                <a:latin typeface="Monotype Corsiva" pitchFamily="66" charset="0"/>
              </a:rPr>
              <a:t>Приемная дочь </a:t>
            </a:r>
            <a:r>
              <a:rPr lang="ru-RU" dirty="0" err="1" smtClean="0">
                <a:latin typeface="Monotype Corsiva" pitchFamily="66" charset="0"/>
              </a:rPr>
              <a:t>Айседоры</a:t>
            </a:r>
            <a:r>
              <a:rPr lang="ru-RU" dirty="0" smtClean="0">
                <a:latin typeface="Monotype Corsiva" pitchFamily="66" charset="0"/>
              </a:rPr>
              <a:t> </a:t>
            </a:r>
            <a:r>
              <a:rPr lang="ru-RU" dirty="0" err="1" smtClean="0">
                <a:latin typeface="Monotype Corsiva" pitchFamily="66" charset="0"/>
              </a:rPr>
              <a:t>Ирма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(1898 - 1978),</a:t>
            </a:r>
            <a:r>
              <a:rPr lang="ru-RU" dirty="0" err="1" smtClean="0">
                <a:latin typeface="Monotype Corsiva" pitchFamily="66" charset="0"/>
              </a:rPr>
              <a:t>Айседора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Сергей Есенин.</a:t>
            </a:r>
            <a:br>
              <a:rPr lang="ru-RU" dirty="0" smtClean="0">
                <a:latin typeface="Monotype Corsiva" pitchFamily="66" charset="0"/>
              </a:rPr>
            </a:br>
            <a:r>
              <a:rPr lang="ru-RU" dirty="0" smtClean="0">
                <a:latin typeface="Monotype Corsiva" pitchFamily="66" charset="0"/>
              </a:rPr>
              <a:t>Москва. Фото - май, 1922 год.</a:t>
            </a:r>
            <a:endParaRPr lang="ru-RU" dirty="0">
              <a:latin typeface="Monotype Corsiva" pitchFamily="66" charset="0"/>
            </a:endParaRPr>
          </a:p>
        </p:txBody>
      </p:sp>
      <p:sp>
        <p:nvSpPr>
          <p:cNvPr id="4" name="Прямоугольник 3"/>
          <p:cNvSpPr/>
          <p:nvPr/>
        </p:nvSpPr>
        <p:spPr>
          <a:xfrm>
            <a:off x="4067944" y="1340768"/>
            <a:ext cx="4788024" cy="4031873"/>
          </a:xfrm>
          <a:prstGeom prst="rect">
            <a:avLst/>
          </a:prstGeom>
        </p:spPr>
        <p:txBody>
          <a:bodyPr wrap="square">
            <a:spAutoFit/>
          </a:bodyPr>
          <a:lstStyle/>
          <a:p>
            <a:r>
              <a:rPr lang="ru-RU" sz="2000" dirty="0" smtClean="0"/>
              <a:t>С </a:t>
            </a:r>
            <a:r>
              <a:rPr lang="ru-RU" sz="2000" dirty="0" err="1" smtClean="0"/>
              <a:t>Айседорой</a:t>
            </a:r>
            <a:r>
              <a:rPr lang="ru-RU" sz="2000" dirty="0" smtClean="0"/>
              <a:t> </a:t>
            </a:r>
            <a:r>
              <a:rPr lang="ru-RU" sz="2000" dirty="0" err="1" smtClean="0"/>
              <a:t>Дункан</a:t>
            </a:r>
            <a:r>
              <a:rPr lang="ru-RU" sz="2000" dirty="0" smtClean="0"/>
              <a:t>, которая была старше на 18 лет, Есенин познакомился осенью 1921 года в мастерской Г. Б. </a:t>
            </a:r>
            <a:r>
              <a:rPr lang="ru-RU" sz="2000" dirty="0" err="1" smtClean="0"/>
              <a:t>Якулова</a:t>
            </a:r>
            <a:r>
              <a:rPr lang="ru-RU" sz="2000" dirty="0" smtClean="0"/>
              <a:t>.</a:t>
            </a:r>
            <a:br>
              <a:rPr lang="ru-RU" sz="2000" dirty="0" smtClean="0"/>
            </a:br>
            <a:r>
              <a:rPr lang="ru-RU" sz="2000" dirty="0" smtClean="0"/>
              <a:t>Есенин и Дункан сочетались браком 3 мая 1922 года, и Айседора приняла российское гражданство.</a:t>
            </a:r>
            <a:br>
              <a:rPr lang="ru-RU" sz="2000" dirty="0" smtClean="0"/>
            </a:br>
            <a:r>
              <a:rPr lang="ru-RU" sz="2000" dirty="0" smtClean="0"/>
              <a:t>После свадьбы поехали в Европу - были в Германии, Франции, Бельгии, Италии, </a:t>
            </a:r>
            <a:br>
              <a:rPr lang="ru-RU" sz="2000" dirty="0" smtClean="0"/>
            </a:br>
            <a:r>
              <a:rPr lang="ru-RU" sz="2000" dirty="0" smtClean="0"/>
              <a:t>и жили четыре месяца в США.</a:t>
            </a:r>
            <a:br>
              <a:rPr lang="ru-RU" sz="2000" dirty="0" smtClean="0"/>
            </a:br>
            <a:r>
              <a:rPr lang="ru-RU" sz="2000" dirty="0" smtClean="0"/>
              <a:t>Поездка продолжалась с мая 1922 по август 1923 года.</a:t>
            </a:r>
            <a:r>
              <a:rPr lang="ru-RU" dirty="0" smtClean="0"/>
              <a:t/>
            </a:r>
            <a:br>
              <a:rPr lang="ru-RU" dirty="0" smtClean="0"/>
            </a:br>
            <a:endParaRPr lang="ru-RU"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rgey-esenin-25s.jpg"/>
          <p:cNvPicPr>
            <a:picLocks noChangeAspect="1"/>
          </p:cNvPicPr>
          <p:nvPr/>
        </p:nvPicPr>
        <p:blipFill>
          <a:blip r:embed="rId2" cstate="print"/>
          <a:stretch>
            <a:fillRect/>
          </a:stretch>
        </p:blipFill>
        <p:spPr>
          <a:xfrm>
            <a:off x="467544" y="332656"/>
            <a:ext cx="3340136" cy="5661248"/>
          </a:xfrm>
          <a:prstGeom prst="rect">
            <a:avLst/>
          </a:prstGeom>
        </p:spPr>
      </p:pic>
      <p:pic>
        <p:nvPicPr>
          <p:cNvPr id="3" name="Рисунок 2" descr="sergey-esenin-26s.jpg"/>
          <p:cNvPicPr>
            <a:picLocks noChangeAspect="1"/>
          </p:cNvPicPr>
          <p:nvPr/>
        </p:nvPicPr>
        <p:blipFill>
          <a:blip r:embed="rId3" cstate="print"/>
          <a:stretch>
            <a:fillRect/>
          </a:stretch>
        </p:blipFill>
        <p:spPr>
          <a:xfrm>
            <a:off x="4529788" y="332656"/>
            <a:ext cx="3919470" cy="5544616"/>
          </a:xfrm>
          <a:prstGeom prst="rect">
            <a:avLst/>
          </a:prstGeom>
        </p:spPr>
      </p:pic>
      <p:sp>
        <p:nvSpPr>
          <p:cNvPr id="4" name="Прямоугольник 3"/>
          <p:cNvSpPr/>
          <p:nvPr/>
        </p:nvSpPr>
        <p:spPr>
          <a:xfrm>
            <a:off x="4427984" y="5949280"/>
            <a:ext cx="4572000" cy="646331"/>
          </a:xfrm>
          <a:prstGeom prst="rect">
            <a:avLst/>
          </a:prstGeom>
        </p:spPr>
        <p:txBody>
          <a:bodyPr>
            <a:spAutoFit/>
          </a:bodyPr>
          <a:lstStyle/>
          <a:p>
            <a:r>
              <a:rPr lang="ru-RU" dirty="0" smtClean="0">
                <a:latin typeface="Monotype Corsiva" pitchFamily="66" charset="0"/>
              </a:rPr>
              <a:t>Сергей Есенин и </a:t>
            </a:r>
            <a:r>
              <a:rPr lang="ru-RU" dirty="0" err="1" smtClean="0">
                <a:latin typeface="Monotype Corsiva" pitchFamily="66" charset="0"/>
              </a:rPr>
              <a:t>Айседора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на улицах </a:t>
            </a:r>
            <a:r>
              <a:rPr lang="ru-RU" dirty="0" err="1" smtClean="0">
                <a:latin typeface="Monotype Corsiva" pitchFamily="66" charset="0"/>
              </a:rPr>
              <a:t>Венеции.Фото</a:t>
            </a:r>
            <a:r>
              <a:rPr lang="ru-RU" dirty="0" smtClean="0">
                <a:latin typeface="Monotype Corsiva" pitchFamily="66" charset="0"/>
              </a:rPr>
              <a:t> - август 1922 год. </a:t>
            </a:r>
            <a:endParaRPr lang="ru-RU" dirty="0">
              <a:latin typeface="Monotype Corsiva" pitchFamily="66" charset="0"/>
            </a:endParaRPr>
          </a:p>
        </p:txBody>
      </p:sp>
      <p:sp>
        <p:nvSpPr>
          <p:cNvPr id="5" name="Прямоугольник 4"/>
          <p:cNvSpPr/>
          <p:nvPr/>
        </p:nvSpPr>
        <p:spPr>
          <a:xfrm>
            <a:off x="179512" y="6093296"/>
            <a:ext cx="4572000" cy="646331"/>
          </a:xfrm>
          <a:prstGeom prst="rect">
            <a:avLst/>
          </a:prstGeom>
        </p:spPr>
        <p:txBody>
          <a:bodyPr>
            <a:spAutoFit/>
          </a:bodyPr>
          <a:lstStyle/>
          <a:p>
            <a:r>
              <a:rPr lang="ru-RU" dirty="0" smtClean="0">
                <a:latin typeface="Monotype Corsiva" pitchFamily="66" charset="0"/>
              </a:rPr>
              <a:t>Сергей Есенин и </a:t>
            </a:r>
            <a:r>
              <a:rPr lang="ru-RU" dirty="0" err="1" smtClean="0">
                <a:latin typeface="Monotype Corsiva" pitchFamily="66" charset="0"/>
              </a:rPr>
              <a:t>Айседора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на пароходе "</a:t>
            </a:r>
            <a:r>
              <a:rPr lang="ru-RU" dirty="0" err="1" smtClean="0">
                <a:latin typeface="Monotype Corsiva" pitchFamily="66" charset="0"/>
              </a:rPr>
              <a:t>Paris</a:t>
            </a:r>
            <a:r>
              <a:rPr lang="ru-RU" dirty="0" smtClean="0">
                <a:latin typeface="Monotype Corsiva" pitchFamily="66" charset="0"/>
              </a:rPr>
              <a:t>".Фото (3) - 1 октября 1922 год. </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1196752"/>
            <a:ext cx="4572000" cy="4708981"/>
          </a:xfrm>
          <a:prstGeom prst="rect">
            <a:avLst/>
          </a:prstGeom>
        </p:spPr>
        <p:txBody>
          <a:bodyPr>
            <a:spAutoFit/>
          </a:bodyPr>
          <a:lstStyle/>
          <a:p>
            <a:r>
              <a:rPr lang="ru-RU" sz="2000" dirty="0" smtClean="0"/>
              <a:t>Брак их, несмотря на страстность отношений, был краток ,и вскоре произошел разрыв. Их развели.</a:t>
            </a:r>
            <a:br>
              <a:rPr lang="ru-RU" sz="2000" dirty="0" smtClean="0"/>
            </a:br>
            <a:r>
              <a:rPr lang="ru-RU" sz="2000" dirty="0" smtClean="0"/>
              <a:t>В 1924 году </a:t>
            </a:r>
            <a:r>
              <a:rPr lang="ru-RU" sz="2000" dirty="0" err="1" smtClean="0"/>
              <a:t>Дункан</a:t>
            </a:r>
            <a:r>
              <a:rPr lang="ru-RU" sz="2000" dirty="0" smtClean="0"/>
              <a:t> вернулась в США. </a:t>
            </a:r>
            <a:r>
              <a:rPr lang="ru-RU" sz="2000" dirty="0" err="1" smtClean="0"/>
              <a:t>Айседора</a:t>
            </a:r>
            <a:r>
              <a:rPr lang="ru-RU" sz="2000" dirty="0" smtClean="0"/>
              <a:t> ненадолго пережила Есенина - на 1 год и 8 месяцев. В Ницце, повязав свой длинный кроваво-красный шарф, она отправилась на прогулку на автомобиле.</a:t>
            </a:r>
            <a:br>
              <a:rPr lang="ru-RU" sz="2000" dirty="0" smtClean="0"/>
            </a:br>
            <a:r>
              <a:rPr lang="ru-RU" sz="2000" dirty="0" smtClean="0"/>
              <a:t>Последние ее слова были: "Прощайте, друзья! Я иду к славе".</a:t>
            </a:r>
            <a:br>
              <a:rPr lang="ru-RU" sz="2000" dirty="0" smtClean="0"/>
            </a:br>
            <a:r>
              <a:rPr lang="ru-RU" sz="2000" dirty="0" smtClean="0"/>
              <a:t>Шарф </a:t>
            </a:r>
            <a:r>
              <a:rPr lang="ru-RU" sz="2000" dirty="0" err="1" smtClean="0"/>
              <a:t>обмотнулся</a:t>
            </a:r>
            <a:r>
              <a:rPr lang="ru-RU" sz="2000" dirty="0" smtClean="0"/>
              <a:t> вкруг колеса и затянул смертную петлю на шее танцовщицы.</a:t>
            </a:r>
            <a:br>
              <a:rPr lang="ru-RU" sz="2000" dirty="0" smtClean="0"/>
            </a:br>
            <a:r>
              <a:rPr lang="ru-RU" sz="2000" dirty="0" smtClean="0"/>
              <a:t>Кончина была мгновенной. </a:t>
            </a:r>
            <a:endParaRPr lang="ru-RU" sz="2000" dirty="0"/>
          </a:p>
        </p:txBody>
      </p:sp>
      <p:pic>
        <p:nvPicPr>
          <p:cNvPr id="3" name="Рисунок 2" descr="sergey-esenin-15s.jpg"/>
          <p:cNvPicPr>
            <a:picLocks noChangeAspect="1"/>
          </p:cNvPicPr>
          <p:nvPr/>
        </p:nvPicPr>
        <p:blipFill>
          <a:blip r:embed="rId2" cstate="print"/>
          <a:stretch>
            <a:fillRect/>
          </a:stretch>
        </p:blipFill>
        <p:spPr>
          <a:xfrm>
            <a:off x="251520" y="620688"/>
            <a:ext cx="4130814" cy="56715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2887682"/>
            <a:ext cx="8856984" cy="3970318"/>
          </a:xfrm>
          <a:prstGeom prst="rect">
            <a:avLst/>
          </a:prstGeom>
        </p:spPr>
        <p:txBody>
          <a:bodyPr wrap="square">
            <a:spAutoFit/>
          </a:bodyPr>
          <a:lstStyle/>
          <a:p>
            <a:r>
              <a:rPr lang="ru-RU" dirty="0" smtClean="0"/>
              <a:t>На родину Есенин вернулся с радостью, ощущением обновления, желанием "быть певцом и гражданином... в великих штатах СССР". В этот период (1923-25) создаются его лучшие строки: стихотворения "Отговорила роща золотая...", "Письмо к матери", "Мы теперь уходим понемногу...", цикл "Персидские мотивы", поэма "Анна </a:t>
            </a:r>
            <a:r>
              <a:rPr lang="ru-RU" dirty="0" err="1" smtClean="0"/>
              <a:t>Снегина</a:t>
            </a:r>
            <a:r>
              <a:rPr lang="ru-RU" dirty="0" smtClean="0"/>
              <a:t>" и др. </a:t>
            </a:r>
          </a:p>
          <a:p>
            <a:r>
              <a:rPr lang="ru-RU" dirty="0" smtClean="0"/>
              <a:t>Главное место в его стихах по-прежнему принадлежит теме родины, которая теперь приобретает драматические оттенки. Некогда единый гармоничный мир есенинской Руси раздваивается : "Русь Советская" "Русь уходящая". Намеченный еще в стихотворении "Сорокоуст" (1920) мотив состязания старого и нового ("</a:t>
            </a:r>
            <a:r>
              <a:rPr lang="ru-RU" dirty="0" err="1" smtClean="0"/>
              <a:t>красногривый</a:t>
            </a:r>
            <a:r>
              <a:rPr lang="ru-RU" dirty="0" smtClean="0"/>
              <a:t> жеребенок" и "на лапах чугунных поезд") получает развитие в стихах последних лет: фиксируя приметы новой жизни, приветствуя "каменное и стальное", Есенин все больше ощущает себя певцом "золотой бревенчатой избы", поэзия которого "здесь больше не нужна" (сборники "Русь Советская", "Страна Советская", оба 1925). Эмоциональной доминантой лирики этого периода становятся осенние пейзажи, мотивы подведения итогов, прощания. </a:t>
            </a:r>
            <a:endParaRPr lang="ru-RU" dirty="0"/>
          </a:p>
        </p:txBody>
      </p:sp>
      <p:pic>
        <p:nvPicPr>
          <p:cNvPr id="3" name="Рисунок 2" descr="sergey-esenin-10s.jpg"/>
          <p:cNvPicPr>
            <a:picLocks noChangeAspect="1"/>
          </p:cNvPicPr>
          <p:nvPr/>
        </p:nvPicPr>
        <p:blipFill>
          <a:blip r:embed="rId3" cstate="print"/>
          <a:stretch>
            <a:fillRect/>
          </a:stretch>
        </p:blipFill>
        <p:spPr>
          <a:xfrm>
            <a:off x="6084168" y="116632"/>
            <a:ext cx="2721230" cy="278092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9992" y="980728"/>
            <a:ext cx="4176464" cy="4247317"/>
          </a:xfrm>
          <a:prstGeom prst="rect">
            <a:avLst/>
          </a:prstGeom>
        </p:spPr>
        <p:txBody>
          <a:bodyPr wrap="square">
            <a:spAutoFit/>
          </a:bodyPr>
          <a:lstStyle/>
          <a:p>
            <a:r>
              <a:rPr lang="ru-RU" dirty="0" smtClean="0"/>
              <a:t>Одним из последних его произведений стала поэма "Страна негодяев" в которой он обличал советскую власть. После этого на него началась травля в газетах, обвиняя его в пьянстве, драках и.т.д. Последние два года жизни Есенина прошли в постоянных разъездах: скрываясь от судебного преследования он трижды совершает путешествия на Кавказ, несколько раз ездит в Ленинград, семь раз в Константиново. При этом в очередной раз пытается начать семейную жизнь, но его союз с С. А. Толстой (внучкой Л. Н. Толстого) не был счастливым. </a:t>
            </a:r>
            <a:endParaRPr lang="ru-RU" dirty="0"/>
          </a:p>
        </p:txBody>
      </p:sp>
      <p:pic>
        <p:nvPicPr>
          <p:cNvPr id="3" name="Рисунок 2" descr="sergey-esenin-28s.jpg"/>
          <p:cNvPicPr>
            <a:picLocks noChangeAspect="1"/>
          </p:cNvPicPr>
          <p:nvPr/>
        </p:nvPicPr>
        <p:blipFill>
          <a:blip r:embed="rId2" cstate="print"/>
          <a:stretch>
            <a:fillRect/>
          </a:stretch>
        </p:blipFill>
        <p:spPr>
          <a:xfrm>
            <a:off x="683568" y="332656"/>
            <a:ext cx="3528392" cy="5585845"/>
          </a:xfrm>
          <a:prstGeom prst="rect">
            <a:avLst/>
          </a:prstGeom>
          <a:ln>
            <a:noFill/>
          </a:ln>
          <a:effectLst>
            <a:softEdge rad="112500"/>
          </a:effectLst>
        </p:spPr>
      </p:pic>
      <p:sp>
        <p:nvSpPr>
          <p:cNvPr id="4" name="Прямоугольник 3"/>
          <p:cNvSpPr/>
          <p:nvPr/>
        </p:nvSpPr>
        <p:spPr>
          <a:xfrm>
            <a:off x="179512" y="6093296"/>
            <a:ext cx="5112568" cy="646331"/>
          </a:xfrm>
          <a:prstGeom prst="rect">
            <a:avLst/>
          </a:prstGeom>
        </p:spPr>
        <p:txBody>
          <a:bodyPr wrap="square">
            <a:spAutoFit/>
          </a:bodyPr>
          <a:lstStyle/>
          <a:p>
            <a:r>
              <a:rPr lang="ru-RU" dirty="0" smtClean="0">
                <a:latin typeface="Monotype Corsiva" pitchFamily="66" charset="0"/>
              </a:rPr>
              <a:t>Сергей Есенин и его последняя жена Софья Андреевна Толстая-Есенина (1900 - 1957). Фото - 1925 год.</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3861048"/>
            <a:ext cx="8568952" cy="2862322"/>
          </a:xfrm>
          <a:prstGeom prst="rect">
            <a:avLst/>
          </a:prstGeom>
        </p:spPr>
        <p:txBody>
          <a:bodyPr wrap="square">
            <a:spAutoFit/>
          </a:bodyPr>
          <a:lstStyle/>
          <a:p>
            <a:r>
              <a:rPr lang="ru-RU" sz="2000" dirty="0" smtClean="0"/>
              <a:t>Сергей Александрович Есенин родился 21сентября 1895г.  в селе Константинове Рязанской губернии. Вскоре отец Есенина уехал в Москву, устроился работать приказчиком, поэтому Есенина отдали на воспитание в семью деда по матери. У деда было трое взрослых неженатых сыновей. Сергей Есенин потом писал</a:t>
            </a:r>
            <a:r>
              <a:rPr lang="ru-RU" sz="2000" dirty="0" smtClean="0">
                <a:latin typeface="Monotype Corsiva" pitchFamily="66" charset="0"/>
              </a:rPr>
              <a:t>: </a:t>
            </a:r>
            <a:r>
              <a:rPr lang="ru-RU" sz="2000" i="1" dirty="0" smtClean="0">
                <a:latin typeface="Monotype Corsiva" pitchFamily="66" charset="0"/>
              </a:rPr>
              <a:t>“Мои дяди (трое неженатые сыновья деда) были озорными братьями. Когда мне было три с половиной года они посадили меня на лошадь без седла и пустили в галоп. Ещё меня учили плавать: сажали в лодку, плыли на середину озера и бросали в воду. Когда мне исполнилось восемь лет, я заменял одному своему дяде охотничью собаку, плавал по воде за подстреленными утками.”</a:t>
            </a:r>
            <a:endParaRPr lang="ru-RU" sz="2000" i="1" dirty="0">
              <a:latin typeface="Monotype Corsiva" pitchFamily="66" charset="0"/>
            </a:endParaRPr>
          </a:p>
        </p:txBody>
      </p:sp>
      <p:pic>
        <p:nvPicPr>
          <p:cNvPr id="3" name="Рисунок 2" descr="photos0-800x600.jpeg"/>
          <p:cNvPicPr>
            <a:picLocks noChangeAspect="1"/>
          </p:cNvPicPr>
          <p:nvPr/>
        </p:nvPicPr>
        <p:blipFill>
          <a:blip r:embed="rId3" cstate="print"/>
          <a:srcRect l="7476" t="7161" r="4641" b="13461"/>
          <a:stretch>
            <a:fillRect/>
          </a:stretch>
        </p:blipFill>
        <p:spPr>
          <a:xfrm>
            <a:off x="1835696" y="88758"/>
            <a:ext cx="5472608" cy="37072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919008"/>
            <a:ext cx="8784976" cy="1938992"/>
          </a:xfrm>
          <a:prstGeom prst="rect">
            <a:avLst/>
          </a:prstGeom>
        </p:spPr>
        <p:txBody>
          <a:bodyPr wrap="square">
            <a:spAutoFit/>
          </a:bodyPr>
          <a:lstStyle/>
          <a:p>
            <a:r>
              <a:rPr lang="ru-RU" sz="2000" dirty="0" smtClean="0"/>
              <a:t>28 декабря 1925 года Есенина нашли в ленинградской гостинице «</a:t>
            </a:r>
            <a:r>
              <a:rPr lang="ru-RU" sz="2000" dirty="0" err="1" smtClean="0"/>
              <a:t>Англетер</a:t>
            </a:r>
            <a:r>
              <a:rPr lang="ru-RU" sz="2000" dirty="0" smtClean="0"/>
              <a:t>», повешенным на трубе парового отопления. Последнее его стихотворение — «До свиданья, друг мой, до свиданья…» — было написано в этой гостинице кровью, и по свидетельству друзей поэта, Есенин жаловался, что в номере нет чернил, и он вынужден был писать кровью. Похоронен  31 декабря 1925 года в г. Москва на Ваганьковском кладбище.</a:t>
            </a:r>
            <a:endParaRPr lang="ru-RU" sz="2000" dirty="0"/>
          </a:p>
        </p:txBody>
      </p:sp>
      <p:pic>
        <p:nvPicPr>
          <p:cNvPr id="3" name="Рисунок 2" descr="angleter.jpg"/>
          <p:cNvPicPr>
            <a:picLocks noChangeAspect="1"/>
          </p:cNvPicPr>
          <p:nvPr/>
        </p:nvPicPr>
        <p:blipFill>
          <a:blip r:embed="rId2" cstate="print"/>
          <a:stretch>
            <a:fillRect/>
          </a:stretch>
        </p:blipFill>
        <p:spPr>
          <a:xfrm>
            <a:off x="1619672" y="188640"/>
            <a:ext cx="5760640" cy="45565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Рисунок 1" descr="bio_1.jpg"/>
          <p:cNvPicPr>
            <a:picLocks noChangeAspect="1"/>
          </p:cNvPicPr>
          <p:nvPr/>
        </p:nvPicPr>
        <p:blipFill>
          <a:blip r:embed="rId3" cstate="print"/>
          <a:srcRect l="4839" t="9734" r="1613"/>
          <a:stretch>
            <a:fillRect/>
          </a:stretch>
        </p:blipFill>
        <p:spPr>
          <a:xfrm>
            <a:off x="1043608" y="1484784"/>
            <a:ext cx="4176464" cy="5373216"/>
          </a:xfrm>
          <a:prstGeom prst="rect">
            <a:avLst/>
          </a:prstGeom>
          <a:ln>
            <a:noFill/>
          </a:ln>
          <a:effectLst>
            <a:softEdge rad="112500"/>
          </a:effectLst>
        </p:spPr>
      </p:pic>
      <p:sp>
        <p:nvSpPr>
          <p:cNvPr id="3" name="Прямоугольник 2"/>
          <p:cNvSpPr/>
          <p:nvPr/>
        </p:nvSpPr>
        <p:spPr>
          <a:xfrm>
            <a:off x="5508104" y="2780928"/>
            <a:ext cx="4572000" cy="4801314"/>
          </a:xfrm>
          <a:prstGeom prst="rect">
            <a:avLst/>
          </a:prstGeom>
        </p:spPr>
        <p:txBody>
          <a:bodyPr>
            <a:spAutoFit/>
          </a:bodyPr>
          <a:lstStyle/>
          <a:p>
            <a:r>
              <a:rPr lang="ru-RU" sz="2400" b="1" dirty="0" smtClean="0">
                <a:solidFill>
                  <a:srgbClr val="FFFF00"/>
                </a:solidFill>
                <a:latin typeface="Monotype Corsiva" pitchFamily="66" charset="0"/>
              </a:rPr>
              <a:t>Любой березняк –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По Есенину звонница!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Никто уже так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Перед ней не помолится.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Как храм, березняк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В честь Поэта возносится.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Никто уже так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На нож правды не бросится. </a:t>
            </a:r>
            <a:br>
              <a:rPr lang="ru-RU" sz="2400" b="1" dirty="0" smtClean="0">
                <a:solidFill>
                  <a:srgbClr val="FFFF00"/>
                </a:solidFill>
                <a:latin typeface="Monotype Corsiva" pitchFamily="66" charset="0"/>
              </a:rPr>
            </a:br>
            <a:r>
              <a:rPr lang="ru-RU" b="1" dirty="0" smtClean="0">
                <a:solidFill>
                  <a:srgbClr val="FFFF00"/>
                </a:solidFill>
              </a:rPr>
              <a:t/>
            </a:r>
            <a:br>
              <a:rPr lang="ru-RU" b="1" dirty="0" smtClean="0">
                <a:solidFill>
                  <a:srgbClr val="FFFF00"/>
                </a:solidFill>
              </a:rPr>
            </a:br>
            <a:r>
              <a:rPr lang="ru-RU" b="1" dirty="0" smtClean="0">
                <a:solidFill>
                  <a:srgbClr val="FFFF00"/>
                </a:solidFill>
              </a:rPr>
              <a:t>Татьяна </a:t>
            </a:r>
            <a:r>
              <a:rPr lang="ru-RU" b="1" dirty="0" err="1" smtClean="0">
                <a:solidFill>
                  <a:srgbClr val="FFFF00"/>
                </a:solidFill>
              </a:rPr>
              <a:t>Смертина</a:t>
            </a:r>
            <a:r>
              <a:rPr lang="ru-RU" b="1" dirty="0" smtClean="0">
                <a:solidFill>
                  <a:srgbClr val="FFFF00"/>
                </a:solidFill>
              </a:rPr>
              <a:t> </a:t>
            </a:r>
            <a:r>
              <a:rPr lang="ru-RU" dirty="0" smtClean="0">
                <a:solidFill>
                  <a:srgbClr val="FFFF00"/>
                </a:solidFill>
              </a:rPr>
              <a:t/>
            </a:r>
            <a:br>
              <a:rPr lang="ru-RU" dirty="0" smtClean="0">
                <a:solidFill>
                  <a:srgbClr val="FFFF00"/>
                </a:solidFill>
              </a:rPr>
            </a:b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t="-6000" b="-6000"/>
          </a:stretch>
        </a:blipFill>
        <a:effectLst/>
      </p:bgPr>
    </p:bg>
    <p:spTree>
      <p:nvGrpSpPr>
        <p:cNvPr id="1" name=""/>
        <p:cNvGrpSpPr/>
        <p:nvPr/>
      </p:nvGrpSpPr>
      <p:grpSpPr>
        <a:xfrm>
          <a:off x="0" y="0"/>
          <a:ext cx="0" cy="0"/>
          <a:chOff x="0" y="0"/>
          <a:chExt cx="0" cy="0"/>
        </a:xfrm>
      </p:grpSpPr>
      <p:pic>
        <p:nvPicPr>
          <p:cNvPr id="2" name="Рисунок 1" descr="sergey-esenin-31s.jpg"/>
          <p:cNvPicPr>
            <a:picLocks noChangeAspect="1"/>
          </p:cNvPicPr>
          <p:nvPr/>
        </p:nvPicPr>
        <p:blipFill>
          <a:blip r:embed="rId3" cstate="print"/>
          <a:stretch>
            <a:fillRect/>
          </a:stretch>
        </p:blipFill>
        <p:spPr>
          <a:xfrm>
            <a:off x="251520" y="188640"/>
            <a:ext cx="4563687" cy="6525344"/>
          </a:xfrm>
          <a:prstGeom prst="rect">
            <a:avLst/>
          </a:prstGeom>
          <a:ln>
            <a:noFill/>
          </a:ln>
          <a:effectLst>
            <a:softEdge rad="112500"/>
          </a:effectLst>
        </p:spPr>
      </p:pic>
      <p:sp>
        <p:nvSpPr>
          <p:cNvPr id="3" name="Прямоугольник 2"/>
          <p:cNvSpPr/>
          <p:nvPr/>
        </p:nvSpPr>
        <p:spPr>
          <a:xfrm>
            <a:off x="4975559" y="2574149"/>
            <a:ext cx="4067944" cy="1754326"/>
          </a:xfrm>
          <a:prstGeom prst="rect">
            <a:avLst/>
          </a:prstGeom>
        </p:spPr>
        <p:txBody>
          <a:bodyPr wrap="square">
            <a:spAutoFit/>
          </a:bodyPr>
          <a:lstStyle/>
          <a:p>
            <a:r>
              <a:rPr lang="ru-RU" dirty="0" smtClean="0">
                <a:cs typeface="Arial" pitchFamily="34" charset="0"/>
              </a:rPr>
              <a:t>Родители Сергея Есенина: </a:t>
            </a:r>
            <a:br>
              <a:rPr lang="ru-RU" dirty="0" smtClean="0">
                <a:cs typeface="Arial" pitchFamily="34" charset="0"/>
              </a:rPr>
            </a:br>
            <a:r>
              <a:rPr lang="ru-RU" dirty="0" smtClean="0">
                <a:cs typeface="Arial" pitchFamily="34" charset="0"/>
              </a:rPr>
              <a:t>отец Александр Никитич Есенин (1873 - 1931), </a:t>
            </a:r>
            <a:br>
              <a:rPr lang="ru-RU" dirty="0" smtClean="0">
                <a:cs typeface="Arial" pitchFamily="34" charset="0"/>
              </a:rPr>
            </a:br>
            <a:r>
              <a:rPr lang="ru-RU" dirty="0" smtClean="0">
                <a:cs typeface="Arial" pitchFamily="34" charset="0"/>
              </a:rPr>
              <a:t>мать - Татьяна Фёдоровна Есенина, в девичестве Титова (1875 - 1955). </a:t>
            </a:r>
            <a:br>
              <a:rPr lang="ru-RU" dirty="0" smtClean="0">
                <a:cs typeface="Arial" pitchFamily="34" charset="0"/>
              </a:rPr>
            </a:br>
            <a:r>
              <a:rPr lang="ru-RU" dirty="0" smtClean="0">
                <a:cs typeface="Arial" pitchFamily="34" charset="0"/>
              </a:rPr>
              <a:t>На коленях - дочь Александра</a:t>
            </a:r>
            <a:endParaRPr lang="ru-RU" dirty="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55576" y="4077072"/>
            <a:ext cx="7920880" cy="2308324"/>
          </a:xfrm>
          <a:prstGeom prst="rect">
            <a:avLst/>
          </a:prstGeom>
        </p:spPr>
        <p:txBody>
          <a:bodyPr wrap="square">
            <a:spAutoFit/>
          </a:bodyPr>
          <a:lstStyle/>
          <a:p>
            <a:r>
              <a:rPr lang="ru-RU" dirty="0" smtClean="0"/>
              <a:t>В 1904г. Сергея Есенина повели в Константиновскую земскую школу, где он учился пять лет. В 1909г. окончил Константиновскую земскую школу и родители определили Сергея в церковно-приходскую школу в селе Спас-Клепики. В 1912г. Сергей Александрович Есенин, окончив </a:t>
            </a:r>
            <a:r>
              <a:rPr lang="ru-RU" dirty="0" err="1" smtClean="0"/>
              <a:t>Спас-Клепиковскую</a:t>
            </a:r>
            <a:r>
              <a:rPr lang="ru-RU" dirty="0" smtClean="0"/>
              <a:t> учительскую школу, переехал в Москву и поселился у отца в общежитии для приказчиков. Отец устроил Сергея работать в контору, но вскоре Есенин ушёл оттуда и устроился работать в типографию И.Сытина в качестве помощника корректора</a:t>
            </a:r>
            <a:r>
              <a:rPr lang="ru-RU" dirty="0"/>
              <a:t>.</a:t>
            </a:r>
          </a:p>
        </p:txBody>
      </p:sp>
      <p:pic>
        <p:nvPicPr>
          <p:cNvPr id="3" name="Рисунок 2" descr="spas-klepiki.muzey_s.a.esenina.ukazatel.1.jpg"/>
          <p:cNvPicPr>
            <a:picLocks noChangeAspect="1"/>
          </p:cNvPicPr>
          <p:nvPr/>
        </p:nvPicPr>
        <p:blipFill>
          <a:blip r:embed="rId3" cstate="print"/>
          <a:srcRect r="7494"/>
          <a:stretch>
            <a:fillRect/>
          </a:stretch>
        </p:blipFill>
        <p:spPr>
          <a:xfrm>
            <a:off x="1691680" y="114696"/>
            <a:ext cx="5904656" cy="39893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6000" b="-6000"/>
          </a:stretch>
        </a:blipFill>
        <a:effectLst/>
      </p:bgPr>
    </p:bg>
    <p:spTree>
      <p:nvGrpSpPr>
        <p:cNvPr id="1" name=""/>
        <p:cNvGrpSpPr/>
        <p:nvPr/>
      </p:nvGrpSpPr>
      <p:grpSpPr>
        <a:xfrm>
          <a:off x="0" y="0"/>
          <a:ext cx="0" cy="0"/>
          <a:chOff x="0" y="0"/>
          <a:chExt cx="0" cy="0"/>
        </a:xfrm>
      </p:grpSpPr>
      <p:pic>
        <p:nvPicPr>
          <p:cNvPr id="2" name="Рисунок 1" descr="sergey-esenin-1s.jpg"/>
          <p:cNvPicPr>
            <a:picLocks noChangeAspect="1"/>
          </p:cNvPicPr>
          <p:nvPr/>
        </p:nvPicPr>
        <p:blipFill>
          <a:blip r:embed="rId3" cstate="print"/>
          <a:stretch>
            <a:fillRect/>
          </a:stretch>
        </p:blipFill>
        <p:spPr>
          <a:xfrm>
            <a:off x="251520" y="116632"/>
            <a:ext cx="5089872" cy="6607045"/>
          </a:xfrm>
          <a:prstGeom prst="rect">
            <a:avLst/>
          </a:prstGeom>
          <a:ln>
            <a:noFill/>
          </a:ln>
          <a:effectLst>
            <a:softEdge rad="112500"/>
          </a:effectLst>
        </p:spPr>
      </p:pic>
      <p:sp>
        <p:nvSpPr>
          <p:cNvPr id="3" name="Прямоугольник 2"/>
          <p:cNvSpPr/>
          <p:nvPr/>
        </p:nvSpPr>
        <p:spPr>
          <a:xfrm>
            <a:off x="5436096" y="1772816"/>
            <a:ext cx="3491880" cy="2585323"/>
          </a:xfrm>
          <a:prstGeom prst="rect">
            <a:avLst/>
          </a:prstGeom>
        </p:spPr>
        <p:txBody>
          <a:bodyPr wrap="square">
            <a:spAutoFit/>
          </a:bodyPr>
          <a:lstStyle/>
          <a:p>
            <a:r>
              <a:rPr lang="ru-RU" dirty="0" smtClean="0"/>
              <a:t>Сергей Есенин с сестрами Екатериной и Александрой (Шурой);</a:t>
            </a:r>
            <a:br>
              <a:rPr lang="ru-RU" dirty="0" smtClean="0"/>
            </a:br>
            <a:r>
              <a:rPr lang="ru-RU" dirty="0" smtClean="0"/>
              <a:t/>
            </a:r>
            <a:br>
              <a:rPr lang="ru-RU" dirty="0" smtClean="0"/>
            </a:br>
            <a:r>
              <a:rPr lang="ru-RU" dirty="0" smtClean="0"/>
              <a:t>Есенина Екатерина Александровна (1905 - 1977)</a:t>
            </a:r>
            <a:r>
              <a:rPr lang="ru-RU" dirty="0"/>
              <a:t>;</a:t>
            </a:r>
            <a:r>
              <a:rPr lang="ru-RU" dirty="0" smtClean="0"/>
              <a:t/>
            </a:r>
            <a:br>
              <a:rPr lang="ru-RU" dirty="0" smtClean="0"/>
            </a:br>
            <a:r>
              <a:rPr lang="ru-RU" dirty="0" smtClean="0"/>
              <a:t>Есенина Александра Александровна (1911 - 1 июня 1981);</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izriadnova-39s.jpg"/>
          <p:cNvPicPr>
            <a:picLocks noChangeAspect="1"/>
          </p:cNvPicPr>
          <p:nvPr/>
        </p:nvPicPr>
        <p:blipFill>
          <a:blip r:embed="rId2" cstate="print"/>
          <a:stretch>
            <a:fillRect/>
          </a:stretch>
        </p:blipFill>
        <p:spPr>
          <a:xfrm>
            <a:off x="179512" y="764704"/>
            <a:ext cx="3690183" cy="4680520"/>
          </a:xfrm>
          <a:prstGeom prst="rect">
            <a:avLst/>
          </a:prstGeom>
          <a:ln>
            <a:noFill/>
          </a:ln>
          <a:effectLst>
            <a:softEdge rad="112500"/>
          </a:effectLst>
        </p:spPr>
      </p:pic>
      <p:sp>
        <p:nvSpPr>
          <p:cNvPr id="3" name="Прямоугольник 2"/>
          <p:cNvSpPr/>
          <p:nvPr/>
        </p:nvSpPr>
        <p:spPr>
          <a:xfrm>
            <a:off x="179512" y="5589240"/>
            <a:ext cx="4572000" cy="646331"/>
          </a:xfrm>
          <a:prstGeom prst="rect">
            <a:avLst/>
          </a:prstGeom>
        </p:spPr>
        <p:txBody>
          <a:bodyPr>
            <a:spAutoFit/>
          </a:bodyPr>
          <a:lstStyle/>
          <a:p>
            <a:r>
              <a:rPr lang="ru-RU" dirty="0" smtClean="0">
                <a:latin typeface="Monotype Corsiva" pitchFamily="66" charset="0"/>
              </a:rPr>
              <a:t>Анна Романовна </a:t>
            </a:r>
            <a:r>
              <a:rPr lang="ru-RU" dirty="0" err="1" smtClean="0">
                <a:latin typeface="Monotype Corsiva" pitchFamily="66" charset="0"/>
              </a:rPr>
              <a:t>Изряднова</a:t>
            </a:r>
            <a:r>
              <a:rPr lang="ru-RU" dirty="0" smtClean="0">
                <a:latin typeface="Monotype Corsiva" pitchFamily="66" charset="0"/>
              </a:rPr>
              <a:t> (1891 - 1946).</a:t>
            </a:r>
            <a:br>
              <a:rPr lang="ru-RU" dirty="0" smtClean="0">
                <a:latin typeface="Monotype Corsiva" pitchFamily="66" charset="0"/>
              </a:rPr>
            </a:br>
            <a:r>
              <a:rPr lang="ru-RU" dirty="0" smtClean="0">
                <a:latin typeface="Monotype Corsiva" pitchFamily="66" charset="0"/>
              </a:rPr>
              <a:t>Фото - 1910-e годы.</a:t>
            </a:r>
            <a:endParaRPr lang="ru-RU" dirty="0">
              <a:latin typeface="Monotype Corsiva" pitchFamily="66" charset="0"/>
            </a:endParaRPr>
          </a:p>
        </p:txBody>
      </p:sp>
      <p:sp>
        <p:nvSpPr>
          <p:cNvPr id="4" name="Прямоугольник 3"/>
          <p:cNvSpPr/>
          <p:nvPr/>
        </p:nvSpPr>
        <p:spPr>
          <a:xfrm>
            <a:off x="4139952" y="692696"/>
            <a:ext cx="4752528" cy="4708981"/>
          </a:xfrm>
          <a:prstGeom prst="rect">
            <a:avLst/>
          </a:prstGeom>
        </p:spPr>
        <p:txBody>
          <a:bodyPr wrap="square">
            <a:spAutoFit/>
          </a:bodyPr>
          <a:lstStyle/>
          <a:p>
            <a:r>
              <a:rPr lang="ru-RU" sz="2000" dirty="0" smtClean="0"/>
              <a:t>Осенью 1913 Сергей Есенин (18 лет) вступил в гражданский брак с Анной Романовной </a:t>
            </a:r>
            <a:r>
              <a:rPr lang="ru-RU" sz="2000" dirty="0" err="1" smtClean="0"/>
              <a:t>Изрядновой</a:t>
            </a:r>
            <a:r>
              <a:rPr lang="ru-RU" sz="2000" dirty="0" smtClean="0"/>
              <a:t>.</a:t>
            </a:r>
            <a:br>
              <a:rPr lang="ru-RU" sz="2000" dirty="0" smtClean="0"/>
            </a:br>
            <a:r>
              <a:rPr lang="ru-RU" sz="2000" dirty="0" smtClean="0"/>
              <a:t>21 декабря 1914 года у них родился сын Юрий (Георгий).</a:t>
            </a:r>
            <a:br>
              <a:rPr lang="ru-RU" sz="2000" dirty="0" smtClean="0"/>
            </a:br>
            <a:r>
              <a:rPr lang="ru-RU" sz="2000" dirty="0" smtClean="0"/>
              <a:t> Далее события сложились </a:t>
            </a:r>
            <a:r>
              <a:rPr lang="ru-RU" sz="2000" dirty="0" err="1" smtClean="0"/>
              <a:t>так,что</a:t>
            </a:r>
            <a:r>
              <a:rPr lang="ru-RU" sz="2000" dirty="0" smtClean="0"/>
              <a:t> они расстались печально и нежно, без ссор и скандалов.</a:t>
            </a:r>
            <a:br>
              <a:rPr lang="ru-RU" sz="2000" dirty="0" smtClean="0"/>
            </a:br>
            <a:r>
              <a:rPr lang="ru-RU" sz="2000" dirty="0" smtClean="0"/>
              <a:t>В период жития с Анной Романовной </a:t>
            </a:r>
            <a:br>
              <a:rPr lang="ru-RU" sz="2000" dirty="0" smtClean="0"/>
            </a:br>
            <a:r>
              <a:rPr lang="ru-RU" sz="2000" dirty="0" smtClean="0"/>
              <a:t>было написано Есениным около 70 известных стихотворений, ставших русской классикой.</a:t>
            </a:r>
            <a:br>
              <a:rPr lang="ru-RU" sz="2000" dirty="0" smtClean="0"/>
            </a:br>
            <a:r>
              <a:rPr lang="ru-RU" sz="2000" dirty="0" smtClean="0"/>
              <a:t>В течение своей жизни Есенин помогал </a:t>
            </a:r>
            <a:r>
              <a:rPr lang="ru-RU" sz="2000" dirty="0" err="1" smtClean="0"/>
              <a:t>Изрядновой</a:t>
            </a:r>
            <a:r>
              <a:rPr lang="ru-RU" sz="2000" dirty="0" smtClean="0"/>
              <a:t> </a:t>
            </a:r>
            <a:r>
              <a:rPr lang="ru-RU" sz="2000" dirty="0" err="1" smtClean="0"/>
              <a:t>материально,навещал</a:t>
            </a:r>
            <a:r>
              <a:rPr lang="ru-RU" sz="2000" dirty="0" smtClean="0"/>
              <a:t> сына. </a:t>
            </a:r>
            <a:br>
              <a:rPr lang="ru-RU" sz="2000" dirty="0" smtClean="0"/>
            </a:br>
            <a:r>
              <a:rPr lang="ru-RU" sz="2000" dirty="0" smtClean="0"/>
              <a:t>Приходил и перед самой своей гибелью. </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99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4427984" y="117693"/>
            <a:ext cx="4572000" cy="6740307"/>
          </a:xfrm>
          <a:prstGeom prst="rect">
            <a:avLst/>
          </a:prstGeom>
        </p:spPr>
        <p:txBody>
          <a:bodyPr>
            <a:spAutoFit/>
          </a:bodyPr>
          <a:lstStyle/>
          <a:p>
            <a:r>
              <a:rPr lang="ru-RU" dirty="0" smtClean="0"/>
              <a:t>В Москве Есенин опубликовал своё первое стихотворение “Береза”, которое было напечатано в Московском детском журнале “Мирок”. </a:t>
            </a:r>
          </a:p>
          <a:p>
            <a:r>
              <a:rPr lang="ru-RU" b="1" dirty="0" smtClean="0">
                <a:latin typeface="Monotype Corsiva" pitchFamily="66" charset="0"/>
              </a:rPr>
              <a:t> </a:t>
            </a:r>
            <a:r>
              <a:rPr lang="ru-RU" b="1" dirty="0" smtClean="0">
                <a:solidFill>
                  <a:schemeClr val="bg1"/>
                </a:solidFill>
                <a:latin typeface="Monotype Corsiva" pitchFamily="66" charset="0"/>
              </a:rPr>
              <a:t>Белая береза</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Под моим окном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Принакрылась снегом,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Точно серебром.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На пушистых ветках</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Снежною каймой</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Распустились кисти</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Белой бахромой.</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И стоит береза</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В сонной тишине,</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И горят снежинки</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В золотом огне.</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А заря, лениво</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Обходя кругом,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обсыпает ветки</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Новым серебром.</a:t>
            </a:r>
          </a:p>
          <a:p>
            <a:endParaRPr lang="ru-RU" b="1" dirty="0"/>
          </a:p>
        </p:txBody>
      </p:sp>
      <p:pic>
        <p:nvPicPr>
          <p:cNvPr id="4" name="Рисунок 3" descr="0_341a9_ea39e8bc_XL.jpg"/>
          <p:cNvPicPr>
            <a:picLocks noChangeAspect="1"/>
          </p:cNvPicPr>
          <p:nvPr/>
        </p:nvPicPr>
        <p:blipFill>
          <a:blip r:embed="rId2" cstate="print"/>
          <a:srcRect l="2001" t="1617" r="2001" b="1617"/>
          <a:stretch>
            <a:fillRect/>
          </a:stretch>
        </p:blipFill>
        <p:spPr>
          <a:xfrm>
            <a:off x="107504" y="548680"/>
            <a:ext cx="4320480" cy="57606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1700808"/>
            <a:ext cx="4355976" cy="3477875"/>
          </a:xfrm>
          <a:prstGeom prst="rect">
            <a:avLst/>
          </a:prstGeom>
        </p:spPr>
        <p:txBody>
          <a:bodyPr wrap="square">
            <a:spAutoFit/>
          </a:bodyPr>
          <a:lstStyle/>
          <a:p>
            <a:r>
              <a:rPr lang="ru-RU" sz="2000" dirty="0" smtClean="0"/>
              <a:t>В 1915 году Сергей Александрович Есенин уехал в Петроград (ныне Санкт-Петербург) и познакомился там с великими поэтами России 20 века с Блоком, Городецким, Клюевым. В 1916 году Есенин опубликовал свой первый сборник стихов “Радуница”, в который входили такие стихотворения, как “Не бродить, не мять в кустах багряных”, “Запели тесаные дороги” и другие.</a:t>
            </a:r>
            <a:endParaRPr lang="ru-RU" sz="2000" dirty="0"/>
          </a:p>
        </p:txBody>
      </p:sp>
      <p:pic>
        <p:nvPicPr>
          <p:cNvPr id="3" name="Рисунок 2" descr="sergey-esenin-5s.jpg"/>
          <p:cNvPicPr>
            <a:picLocks noChangeAspect="1"/>
          </p:cNvPicPr>
          <p:nvPr/>
        </p:nvPicPr>
        <p:blipFill>
          <a:blip r:embed="rId2" cstate="print"/>
          <a:stretch>
            <a:fillRect/>
          </a:stretch>
        </p:blipFill>
        <p:spPr>
          <a:xfrm>
            <a:off x="251520" y="116632"/>
            <a:ext cx="4032448" cy="6610571"/>
          </a:xfrm>
          <a:prstGeom prst="rect">
            <a:avLst/>
          </a:prstGeom>
          <a:ln>
            <a:noFill/>
          </a:ln>
          <a:effectLst>
            <a:softEdge rad="112500"/>
          </a:effectLst>
        </p:spPr>
      </p:pic>
      <p:sp>
        <p:nvSpPr>
          <p:cNvPr id="4" name="Прямоугольник 3"/>
          <p:cNvSpPr/>
          <p:nvPr/>
        </p:nvSpPr>
        <p:spPr>
          <a:xfrm>
            <a:off x="4572000" y="5805264"/>
            <a:ext cx="4572000" cy="646331"/>
          </a:xfrm>
          <a:prstGeom prst="rect">
            <a:avLst/>
          </a:prstGeom>
        </p:spPr>
        <p:txBody>
          <a:bodyPr>
            <a:spAutoFit/>
          </a:bodyPr>
          <a:lstStyle/>
          <a:p>
            <a:r>
              <a:rPr lang="ru-RU" dirty="0" smtClean="0">
                <a:latin typeface="Monotype Corsiva" pitchFamily="66" charset="0"/>
              </a:rPr>
              <a:t>Поэты - Сергей Есенин (слева) и Николай Клюев</a:t>
            </a:r>
            <a:br>
              <a:rPr lang="ru-RU" dirty="0" smtClean="0">
                <a:latin typeface="Monotype Corsiva" pitchFamily="66" charset="0"/>
              </a:rPr>
            </a:br>
            <a:r>
              <a:rPr lang="ru-RU" dirty="0" smtClean="0">
                <a:latin typeface="Monotype Corsiva" pitchFamily="66" charset="0"/>
              </a:rPr>
              <a:t>Фото - 1916 год.</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_31.jpg"/>
          <p:cNvPicPr>
            <a:picLocks noChangeAspect="1"/>
          </p:cNvPicPr>
          <p:nvPr/>
        </p:nvPicPr>
        <p:blipFill>
          <a:blip r:embed="rId2" cstate="print"/>
          <a:stretch>
            <a:fillRect/>
          </a:stretch>
        </p:blipFill>
        <p:spPr>
          <a:xfrm>
            <a:off x="2555776" y="692696"/>
            <a:ext cx="3880444" cy="2867323"/>
          </a:xfrm>
          <a:prstGeom prst="rect">
            <a:avLst/>
          </a:prstGeom>
          <a:ln>
            <a:noFill/>
          </a:ln>
          <a:effectLst>
            <a:softEdge rad="112500"/>
          </a:effectLst>
        </p:spPr>
      </p:pic>
      <p:sp>
        <p:nvSpPr>
          <p:cNvPr id="3" name="Прямоугольник 2"/>
          <p:cNvSpPr/>
          <p:nvPr/>
        </p:nvSpPr>
        <p:spPr>
          <a:xfrm>
            <a:off x="467544" y="3933056"/>
            <a:ext cx="8496944" cy="2585323"/>
          </a:xfrm>
          <a:prstGeom prst="rect">
            <a:avLst/>
          </a:prstGeom>
        </p:spPr>
        <p:txBody>
          <a:bodyPr wrap="square">
            <a:spAutoFit/>
          </a:bodyPr>
          <a:lstStyle/>
          <a:p>
            <a:r>
              <a:rPr lang="ru-RU" dirty="0" smtClean="0"/>
              <a:t>В первой половине 1916 г. Есенин призывается в армию, но благодаря хлопотам друзей получает назначение ("с высочайшего соизволения") санитаром в Царскосельский военно-санитарный поезд № 143 Ее Императорского Величества Государыни Императрицы Александры Федоровны, что позволяет ему беспрепятственно посещать литературные салоны, бывать на приемах у меценатов, выступать на концертах. </a:t>
            </a:r>
          </a:p>
          <a:p>
            <a:r>
              <a:rPr lang="ru-RU" dirty="0" smtClean="0"/>
              <a:t>На одном из концертов в лазарете, к которому он был прикомандирован (здесь же несли службу сестер милосердия императрица и царевны), происходит его встреча с царской семьей.</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1242</Words>
  <Application>Microsoft Office PowerPoint</Application>
  <PresentationFormat>Экран (4:3)</PresentationFormat>
  <Paragraphs>34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Людмила</dc:creator>
  <cp:lastModifiedBy>Пользователь 12</cp:lastModifiedBy>
  <cp:revision>40</cp:revision>
  <dcterms:created xsi:type="dcterms:W3CDTF">2011-12-17T13:12:33Z</dcterms:created>
  <dcterms:modified xsi:type="dcterms:W3CDTF">2023-01-04T07:57:01Z</dcterms:modified>
</cp:coreProperties>
</file>