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  <p:sldId id="262" r:id="rId6"/>
    <p:sldId id="265" r:id="rId7"/>
    <p:sldId id="263" r:id="rId8"/>
    <p:sldId id="267" r:id="rId9"/>
    <p:sldId id="266" r:id="rId10"/>
    <p:sldId id="268" r:id="rId11"/>
    <p:sldId id="269" r:id="rId12"/>
    <p:sldId id="264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0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9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4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75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5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41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6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0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1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75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4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206F-22CA-4D1C-8000-E01ED01A1EBE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3F80-269B-41BE-A318-906F0601E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7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86094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Дробные числительные.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3886200"/>
            <a:ext cx="2928958" cy="17526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Произношение, написание, склонение.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596" y="1428736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902" y="1928008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1538" y="1214423"/>
            <a:ext cx="857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u="sng" dirty="0" smtClean="0"/>
          </a:p>
          <a:p>
            <a:r>
              <a:rPr lang="ru-RU" sz="2800" b="1" dirty="0" smtClean="0"/>
              <a:t>0,25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43174" y="1643050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Ноль целых</a:t>
            </a:r>
            <a:r>
              <a:rPr lang="ru-RU" sz="2800" b="1" dirty="0" smtClean="0"/>
              <a:t>, двадцать пять сотых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000372"/>
            <a:ext cx="4857784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1,2 –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одна целая</a:t>
            </a:r>
            <a:r>
              <a:rPr lang="ru-RU" sz="2800" b="1" dirty="0" smtClean="0">
                <a:solidFill>
                  <a:schemeClr val="tx1"/>
                </a:solidFill>
              </a:rPr>
              <a:t>, две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2,5 –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две целых</a:t>
            </a:r>
            <a:r>
              <a:rPr lang="ru-RU" sz="2800" b="1" dirty="0" smtClean="0">
                <a:solidFill>
                  <a:schemeClr val="tx1"/>
                </a:solidFill>
              </a:rPr>
              <a:t>, пять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5,02 –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пять целых</a:t>
            </a:r>
            <a:r>
              <a:rPr lang="ru-RU" sz="2800" b="1" dirty="0" smtClean="0">
                <a:solidFill>
                  <a:schemeClr val="tx1"/>
                </a:solidFill>
              </a:rPr>
              <a:t>, две сотых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572000" y="3500438"/>
            <a:ext cx="1143008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614364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72000" y="4857760"/>
            <a:ext cx="185738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286380" y="3929066"/>
            <a:ext cx="1357322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5322099" y="5250669"/>
            <a:ext cx="1285884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572264" y="3929066"/>
            <a:ext cx="2143140" cy="14859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Части целого числа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000892" y="4214818"/>
            <a:ext cx="1571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Части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числа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3857620" y="142852"/>
            <a:ext cx="4643470" cy="82696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Десятичные дроби</a:t>
            </a:r>
            <a:endParaRPr lang="ru-RU" sz="32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4857752" y="292893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596" y="1428736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902" y="1928008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7224" y="1214422"/>
            <a:ext cx="1071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u="sng" dirty="0" smtClean="0"/>
          </a:p>
          <a:p>
            <a:r>
              <a:rPr lang="ru-RU" sz="2800" b="1" dirty="0" smtClean="0"/>
              <a:t>0,25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43174" y="1643050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Ноль целых, </a:t>
            </a:r>
            <a:r>
              <a:rPr lang="ru-RU" sz="2800" b="1" dirty="0" smtClean="0">
                <a:solidFill>
                  <a:srgbClr val="FF0000"/>
                </a:solidFill>
              </a:rPr>
              <a:t>двадцать пять сотых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000372"/>
            <a:ext cx="4857784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1,2 – одна целая, </a:t>
            </a:r>
            <a:r>
              <a:rPr lang="ru-RU" sz="2800" b="1" dirty="0" smtClean="0">
                <a:solidFill>
                  <a:srgbClr val="FF0000"/>
                </a:solidFill>
              </a:rPr>
              <a:t>две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2,5 – две целых, </a:t>
            </a:r>
            <a:r>
              <a:rPr lang="ru-RU" sz="2800" b="1" dirty="0" smtClean="0">
                <a:solidFill>
                  <a:srgbClr val="FF0000"/>
                </a:solidFill>
              </a:rPr>
              <a:t>пять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5,02 – пять целых, </a:t>
            </a:r>
            <a:r>
              <a:rPr lang="ru-RU" sz="2800" b="1" dirty="0" smtClean="0">
                <a:solidFill>
                  <a:srgbClr val="FF0000"/>
                </a:solidFill>
              </a:rPr>
              <a:t>две сотых</a:t>
            </a:r>
            <a:endParaRPr lang="ru-RU" sz="2800" b="1" dirty="0">
              <a:solidFill>
                <a:srgbClr val="FF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572000" y="3500438"/>
            <a:ext cx="1143008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614364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72000" y="4857760"/>
            <a:ext cx="185738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286380" y="3929066"/>
            <a:ext cx="1357322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5322099" y="5250669"/>
            <a:ext cx="1285884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572264" y="3929066"/>
            <a:ext cx="2143140" cy="14859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Части целого числа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000892" y="4214818"/>
            <a:ext cx="1571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Части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числа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3857620" y="142852"/>
            <a:ext cx="4643470" cy="82696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Десятичные дроби</a:t>
            </a:r>
            <a:endParaRPr lang="ru-RU" sz="32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4857752" y="292893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143372" y="714356"/>
            <a:ext cx="428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Ноль целых, двадцать пять сотых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1285860"/>
            <a:ext cx="43577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1,2 – одн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chemeClr val="tx1"/>
                </a:solidFill>
              </a:rPr>
              <a:t> цел</a:t>
            </a:r>
            <a:r>
              <a:rPr lang="ru-RU" b="1" dirty="0" smtClean="0">
                <a:solidFill>
                  <a:srgbClr val="FF0000"/>
                </a:solidFill>
              </a:rPr>
              <a:t>ая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smtClean="0"/>
              <a:t>дв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 десятых</a:t>
            </a:r>
          </a:p>
          <a:p>
            <a:pPr marL="342900" indent="-342900"/>
            <a:endParaRPr lang="ru-RU" b="1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2,5 – дв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>
                <a:solidFill>
                  <a:schemeClr val="tx1"/>
                </a:solidFill>
              </a:rPr>
              <a:t> целых, </a:t>
            </a:r>
            <a:r>
              <a:rPr lang="ru-RU" b="1" dirty="0" smtClean="0"/>
              <a:t>пять десятых</a:t>
            </a:r>
          </a:p>
          <a:p>
            <a:pPr marL="342900" indent="-342900"/>
            <a:endParaRPr lang="ru-RU" b="1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5,02 – пять целых, </a:t>
            </a:r>
            <a:r>
              <a:rPr lang="ru-RU" b="1" dirty="0" smtClean="0"/>
              <a:t>дв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 сотых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714356"/>
            <a:ext cx="1440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0,25 - </a:t>
            </a:r>
            <a:endParaRPr lang="ru-RU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071802" y="500042"/>
            <a:ext cx="464347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928794" y="1643050"/>
            <a:ext cx="228601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71802" y="2786058"/>
            <a:ext cx="464347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572264" y="1643050"/>
            <a:ext cx="228601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28662" y="3500438"/>
            <a:ext cx="585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1 </a:t>
            </a:r>
          </a:p>
          <a:p>
            <a:r>
              <a:rPr lang="ru-RU" b="1" dirty="0" smtClean="0"/>
              <a:t>4  - 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14480" y="3714752"/>
            <a:ext cx="4705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Одн</a:t>
            </a:r>
            <a:r>
              <a:rPr lang="ru-RU" b="1" dirty="0" smtClean="0">
                <a:solidFill>
                  <a:srgbClr val="FF0000"/>
                </a:solidFill>
              </a:rPr>
              <a:t>а </a:t>
            </a:r>
            <a:r>
              <a:rPr lang="ru-RU" b="1" dirty="0" smtClean="0"/>
              <a:t>четвёртая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00100" y="4214818"/>
            <a:ext cx="5857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2</a:t>
            </a:r>
          </a:p>
          <a:p>
            <a:pPr marL="342900" indent="-342900">
              <a:buAutoNum type="arabicPlain" startAt="3"/>
            </a:pPr>
            <a:r>
              <a:rPr lang="ru-RU" b="1" dirty="0" smtClean="0">
                <a:solidFill>
                  <a:schemeClr val="tx1"/>
                </a:solidFill>
              </a:rPr>
              <a:t>- дв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>
                <a:solidFill>
                  <a:schemeClr val="tx1"/>
                </a:solidFill>
              </a:rPr>
              <a:t> третьих</a:t>
            </a:r>
          </a:p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/>
            <a:r>
              <a:rPr lang="ru-RU" b="1" u="sng" dirty="0" smtClean="0">
                <a:solidFill>
                  <a:schemeClr val="tx1"/>
                </a:solidFill>
              </a:rPr>
              <a:t>3</a:t>
            </a:r>
          </a:p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4 – три четвёртых</a:t>
            </a:r>
          </a:p>
          <a:p>
            <a:pPr marL="342900" indent="-342900"/>
            <a:endParaRPr lang="ru-RU" b="1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b="1" u="sng" dirty="0" smtClean="0">
                <a:solidFill>
                  <a:schemeClr val="tx1"/>
                </a:solidFill>
              </a:rPr>
              <a:t>7</a:t>
            </a:r>
          </a:p>
          <a:p>
            <a:pPr marL="342900" indent="-342900"/>
            <a:r>
              <a:rPr lang="ru-RU" b="1" dirty="0" smtClean="0">
                <a:solidFill>
                  <a:schemeClr val="tx1"/>
                </a:solidFill>
              </a:rPr>
              <a:t>8 – семь восьмых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85786" y="3429000"/>
            <a:ext cx="2714644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-785850" y="5000636"/>
            <a:ext cx="3143272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85786" y="6572272"/>
            <a:ext cx="2714644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1928794" y="5000636"/>
            <a:ext cx="3143272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25" y="274638"/>
            <a:ext cx="5286375" cy="654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Как это прочитать?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643050"/>
            <a:ext cx="214314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286124"/>
            <a:ext cx="71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7" name="Минус 6"/>
          <p:cNvSpPr/>
          <p:nvPr/>
        </p:nvSpPr>
        <p:spPr>
          <a:xfrm>
            <a:off x="1857356" y="1928802"/>
            <a:ext cx="357190" cy="28575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2500298" y="2786058"/>
            <a:ext cx="357190" cy="35719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1928794" y="3500438"/>
            <a:ext cx="357190" cy="35719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857760"/>
            <a:ext cx="2143140" cy="170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3,4 –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 3,4 +</a:t>
            </a:r>
          </a:p>
          <a:p>
            <a:r>
              <a:rPr lang="ru-RU" sz="2800" b="1" dirty="0" smtClean="0"/>
              <a:t>3,4 </a:t>
            </a:r>
            <a:endParaRPr lang="ru-RU" sz="2800" b="1" dirty="0"/>
          </a:p>
        </p:txBody>
      </p:sp>
      <p:sp>
        <p:nvSpPr>
          <p:cNvPr id="11" name="Умножение 10"/>
          <p:cNvSpPr/>
          <p:nvPr/>
        </p:nvSpPr>
        <p:spPr>
          <a:xfrm>
            <a:off x="1714480" y="600076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25" y="274638"/>
            <a:ext cx="5286375" cy="654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Как это прочитать?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643050"/>
            <a:ext cx="214314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286124"/>
            <a:ext cx="71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7" name="Минус 6"/>
          <p:cNvSpPr/>
          <p:nvPr/>
        </p:nvSpPr>
        <p:spPr>
          <a:xfrm>
            <a:off x="1857356" y="1928802"/>
            <a:ext cx="357190" cy="28575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2500298" y="2786058"/>
            <a:ext cx="357190" cy="35719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1928794" y="3500438"/>
            <a:ext cx="357190" cy="35719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857760"/>
            <a:ext cx="2143140" cy="170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3,4 –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 3,4 +</a:t>
            </a:r>
          </a:p>
          <a:p>
            <a:r>
              <a:rPr lang="ru-RU" sz="2800" b="1" dirty="0" smtClean="0"/>
              <a:t>3,4 </a:t>
            </a:r>
            <a:endParaRPr lang="ru-RU" sz="2800" b="1" dirty="0"/>
          </a:p>
        </p:txBody>
      </p:sp>
      <p:sp>
        <p:nvSpPr>
          <p:cNvPr id="11" name="Умножение 10"/>
          <p:cNvSpPr/>
          <p:nvPr/>
        </p:nvSpPr>
        <p:spPr>
          <a:xfrm>
            <a:off x="1714480" y="600076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643050"/>
            <a:ext cx="4572032" cy="2786082"/>
          </a:xfrm>
          <a:prstGeom prst="rect">
            <a:avLst/>
          </a:prstGeom>
          <a:solidFill>
            <a:srgbClr val="FFC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 одной четвёртой отнять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 одной четвёртой прибавить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одну четвёртую умножить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57760"/>
            <a:ext cx="4643470" cy="1628780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трёх целых, четырёх десятых отнять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 трём целым, четырем десятым прибавить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три целых, четыре десятых умножить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25" y="274638"/>
            <a:ext cx="5286375" cy="654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Количественные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643050"/>
            <a:ext cx="214314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286124"/>
            <a:ext cx="71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7" name="Минус 6"/>
          <p:cNvSpPr/>
          <p:nvPr/>
        </p:nvSpPr>
        <p:spPr>
          <a:xfrm>
            <a:off x="1857356" y="1928802"/>
            <a:ext cx="357190" cy="28575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2500298" y="2786058"/>
            <a:ext cx="357190" cy="35719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1928794" y="3500438"/>
            <a:ext cx="357190" cy="35719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857760"/>
            <a:ext cx="2143140" cy="170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3,4 –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 3,4 +</a:t>
            </a:r>
          </a:p>
          <a:p>
            <a:r>
              <a:rPr lang="ru-RU" sz="2800" b="1" dirty="0" smtClean="0"/>
              <a:t>3,4 </a:t>
            </a:r>
            <a:endParaRPr lang="ru-RU" sz="2800" b="1" dirty="0"/>
          </a:p>
        </p:txBody>
      </p:sp>
      <p:sp>
        <p:nvSpPr>
          <p:cNvPr id="11" name="Умножение 10"/>
          <p:cNvSpPr/>
          <p:nvPr/>
        </p:nvSpPr>
        <p:spPr>
          <a:xfrm>
            <a:off x="1714480" y="600076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643050"/>
            <a:ext cx="4572032" cy="2786082"/>
          </a:xfrm>
          <a:prstGeom prst="rect">
            <a:avLst/>
          </a:prstGeom>
          <a:solidFill>
            <a:srgbClr val="FFC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 </a:t>
            </a:r>
            <a:r>
              <a:rPr lang="ru-RU" sz="2400" b="1" dirty="0" smtClean="0">
                <a:solidFill>
                  <a:srgbClr val="C00000"/>
                </a:solidFill>
              </a:rPr>
              <a:t>одной</a:t>
            </a:r>
            <a:r>
              <a:rPr lang="ru-RU" sz="2400" b="1" dirty="0" smtClean="0">
                <a:solidFill>
                  <a:schemeClr val="tx1"/>
                </a:solidFill>
              </a:rPr>
              <a:t> четвёртой отнять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 </a:t>
            </a:r>
            <a:r>
              <a:rPr lang="ru-RU" sz="2400" b="1" dirty="0" smtClean="0">
                <a:solidFill>
                  <a:srgbClr val="C00000"/>
                </a:solidFill>
              </a:rPr>
              <a:t>одной </a:t>
            </a:r>
            <a:r>
              <a:rPr lang="ru-RU" sz="2400" b="1" dirty="0" smtClean="0">
                <a:solidFill>
                  <a:schemeClr val="tx1"/>
                </a:solidFill>
              </a:rPr>
              <a:t>четвёртой прибавить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одну</a:t>
            </a:r>
            <a:r>
              <a:rPr lang="ru-RU" sz="2400" b="1" dirty="0" smtClean="0">
                <a:solidFill>
                  <a:schemeClr val="tx1"/>
                </a:solidFill>
              </a:rPr>
              <a:t> четвёртую умножить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57760"/>
            <a:ext cx="4643470" cy="1628780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</a:t>
            </a:r>
            <a:r>
              <a:rPr lang="ru-RU" b="1" dirty="0" smtClean="0">
                <a:solidFill>
                  <a:srgbClr val="C00000"/>
                </a:solidFill>
              </a:rPr>
              <a:t>трёх</a:t>
            </a:r>
            <a:r>
              <a:rPr lang="ru-RU" b="1" dirty="0" smtClean="0">
                <a:solidFill>
                  <a:schemeClr val="tx1"/>
                </a:solidFill>
              </a:rPr>
              <a:t> целых, </a:t>
            </a:r>
            <a:r>
              <a:rPr lang="ru-RU" b="1" dirty="0" smtClean="0">
                <a:solidFill>
                  <a:srgbClr val="C00000"/>
                </a:solidFill>
              </a:rPr>
              <a:t>четырёх</a:t>
            </a:r>
            <a:r>
              <a:rPr lang="ru-RU" b="1" dirty="0" smtClean="0">
                <a:solidFill>
                  <a:schemeClr val="tx1"/>
                </a:solidFill>
              </a:rPr>
              <a:t> десятых отнять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 </a:t>
            </a:r>
            <a:r>
              <a:rPr lang="ru-RU" b="1" dirty="0" smtClean="0">
                <a:solidFill>
                  <a:srgbClr val="C00000"/>
                </a:solidFill>
              </a:rPr>
              <a:t>трём</a:t>
            </a:r>
            <a:r>
              <a:rPr lang="ru-RU" b="1" dirty="0" smtClean="0">
                <a:solidFill>
                  <a:schemeClr val="tx1"/>
                </a:solidFill>
              </a:rPr>
              <a:t> целым, </a:t>
            </a:r>
            <a:r>
              <a:rPr lang="ru-RU" b="1" dirty="0" smtClean="0">
                <a:solidFill>
                  <a:srgbClr val="C00000"/>
                </a:solidFill>
              </a:rPr>
              <a:t>четырем </a:t>
            </a:r>
            <a:r>
              <a:rPr lang="ru-RU" b="1" dirty="0" smtClean="0">
                <a:solidFill>
                  <a:schemeClr val="tx1"/>
                </a:solidFill>
              </a:rPr>
              <a:t>десятым прибавить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три</a:t>
            </a:r>
            <a:r>
              <a:rPr lang="ru-RU" b="1" dirty="0" smtClean="0">
                <a:solidFill>
                  <a:schemeClr val="tx1"/>
                </a:solidFill>
              </a:rPr>
              <a:t> целых, </a:t>
            </a:r>
            <a:r>
              <a:rPr lang="ru-RU" b="1" dirty="0" smtClean="0">
                <a:solidFill>
                  <a:srgbClr val="C00000"/>
                </a:solidFill>
              </a:rPr>
              <a:t>четыре</a:t>
            </a:r>
            <a:r>
              <a:rPr lang="ru-RU" b="1" dirty="0" smtClean="0">
                <a:solidFill>
                  <a:schemeClr val="tx1"/>
                </a:solidFill>
              </a:rPr>
              <a:t> десятых умножить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25" y="274638"/>
            <a:ext cx="5286375" cy="654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Порядковые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643050"/>
            <a:ext cx="214314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286124"/>
            <a:ext cx="71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7" name="Минус 6"/>
          <p:cNvSpPr/>
          <p:nvPr/>
        </p:nvSpPr>
        <p:spPr>
          <a:xfrm>
            <a:off x="1857356" y="1928802"/>
            <a:ext cx="357190" cy="28575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2500298" y="2786058"/>
            <a:ext cx="357190" cy="35719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1928794" y="3500438"/>
            <a:ext cx="357190" cy="35719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857760"/>
            <a:ext cx="2143140" cy="170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3,4 –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 3,4 +</a:t>
            </a:r>
          </a:p>
          <a:p>
            <a:r>
              <a:rPr lang="ru-RU" sz="2800" b="1" dirty="0" smtClean="0"/>
              <a:t>3,4 </a:t>
            </a:r>
            <a:endParaRPr lang="ru-RU" sz="2800" b="1" dirty="0"/>
          </a:p>
        </p:txBody>
      </p:sp>
      <p:sp>
        <p:nvSpPr>
          <p:cNvPr id="11" name="Умножение 10"/>
          <p:cNvSpPr/>
          <p:nvPr/>
        </p:nvSpPr>
        <p:spPr>
          <a:xfrm>
            <a:off x="1714480" y="600076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643050"/>
            <a:ext cx="4572032" cy="2786082"/>
          </a:xfrm>
          <a:prstGeom prst="rect">
            <a:avLst/>
          </a:prstGeom>
          <a:solidFill>
            <a:srgbClr val="FFC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 одной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четвёртой</a:t>
            </a:r>
            <a:r>
              <a:rPr lang="ru-RU" sz="2400" b="1" dirty="0" smtClean="0">
                <a:solidFill>
                  <a:schemeClr val="tx1"/>
                </a:solidFill>
              </a:rPr>
              <a:t> отнять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 одной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четвёртой</a:t>
            </a:r>
            <a:r>
              <a:rPr lang="ru-RU" sz="2400" b="1" dirty="0" smtClean="0">
                <a:solidFill>
                  <a:schemeClr val="tx1"/>
                </a:solidFill>
              </a:rPr>
              <a:t> прибавить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одну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четвёртую </a:t>
            </a:r>
            <a:r>
              <a:rPr lang="ru-RU" sz="2400" b="1" dirty="0" smtClean="0">
                <a:solidFill>
                  <a:schemeClr val="tx1"/>
                </a:solidFill>
              </a:rPr>
              <a:t>умножить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57760"/>
            <a:ext cx="4643470" cy="1628780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трёх целых, четырёх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десятых</a:t>
            </a:r>
            <a:r>
              <a:rPr lang="ru-RU" b="1" dirty="0" smtClean="0">
                <a:solidFill>
                  <a:schemeClr val="tx1"/>
                </a:solidFill>
              </a:rPr>
              <a:t> отнять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 трём целым, четырем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десятым</a:t>
            </a:r>
            <a:r>
              <a:rPr lang="ru-RU" b="1" dirty="0" smtClean="0">
                <a:solidFill>
                  <a:schemeClr val="tx1"/>
                </a:solidFill>
              </a:rPr>
              <a:t> прибавить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три целых, четыре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десятых</a:t>
            </a:r>
            <a:r>
              <a:rPr lang="ru-RU" b="1" dirty="0" smtClean="0">
                <a:solidFill>
                  <a:schemeClr val="tx1"/>
                </a:solidFill>
              </a:rPr>
              <a:t> умножить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25" y="274638"/>
            <a:ext cx="5286375" cy="654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Прилагательные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643050"/>
            <a:ext cx="214314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286124"/>
            <a:ext cx="71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1  </a:t>
            </a:r>
          </a:p>
          <a:p>
            <a:pPr algn="ctr"/>
            <a:r>
              <a:rPr lang="ru-RU" sz="2800" b="1" dirty="0" smtClean="0"/>
              <a:t>4</a:t>
            </a:r>
          </a:p>
        </p:txBody>
      </p:sp>
      <p:sp>
        <p:nvSpPr>
          <p:cNvPr id="7" name="Минус 6"/>
          <p:cNvSpPr/>
          <p:nvPr/>
        </p:nvSpPr>
        <p:spPr>
          <a:xfrm>
            <a:off x="1857356" y="1928802"/>
            <a:ext cx="357190" cy="28575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2500298" y="2786058"/>
            <a:ext cx="357190" cy="35719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1928794" y="3500438"/>
            <a:ext cx="357190" cy="35719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857760"/>
            <a:ext cx="2143140" cy="170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3,4 –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 3,4 +</a:t>
            </a:r>
          </a:p>
          <a:p>
            <a:r>
              <a:rPr lang="ru-RU" sz="2800" b="1" dirty="0" smtClean="0"/>
              <a:t>3,4 </a:t>
            </a:r>
            <a:endParaRPr lang="ru-RU" sz="2800" b="1" dirty="0"/>
          </a:p>
        </p:txBody>
      </p:sp>
      <p:sp>
        <p:nvSpPr>
          <p:cNvPr id="11" name="Умножение 10"/>
          <p:cNvSpPr/>
          <p:nvPr/>
        </p:nvSpPr>
        <p:spPr>
          <a:xfrm>
            <a:off x="1714480" y="600076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643050"/>
            <a:ext cx="4572032" cy="2786082"/>
          </a:xfrm>
          <a:prstGeom prst="rect">
            <a:avLst/>
          </a:prstGeom>
          <a:solidFill>
            <a:srgbClr val="FFC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 одной четвёртой отнять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 одной четвёртой прибавить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одну четвёртую умножить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57760"/>
            <a:ext cx="4643470" cy="1628780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трёх </a:t>
            </a:r>
            <a:r>
              <a:rPr lang="ru-RU" b="1" dirty="0" smtClean="0">
                <a:solidFill>
                  <a:srgbClr val="C00000"/>
                </a:solidFill>
              </a:rPr>
              <a:t>целых</a:t>
            </a:r>
            <a:r>
              <a:rPr lang="ru-RU" b="1" dirty="0" smtClean="0">
                <a:solidFill>
                  <a:schemeClr val="tx1"/>
                </a:solidFill>
              </a:rPr>
              <a:t>, четырёх десятых отнять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 трём </a:t>
            </a:r>
            <a:r>
              <a:rPr lang="ru-RU" b="1" dirty="0" smtClean="0">
                <a:solidFill>
                  <a:srgbClr val="C00000"/>
                </a:solidFill>
              </a:rPr>
              <a:t>целым</a:t>
            </a:r>
            <a:r>
              <a:rPr lang="ru-RU" b="1" dirty="0" smtClean="0">
                <a:solidFill>
                  <a:schemeClr val="tx1"/>
                </a:solidFill>
              </a:rPr>
              <a:t>, четырем десятым прибавить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три </a:t>
            </a:r>
            <a:r>
              <a:rPr lang="ru-RU" b="1" dirty="0" smtClean="0">
                <a:solidFill>
                  <a:srgbClr val="C00000"/>
                </a:solidFill>
              </a:rPr>
              <a:t>целых</a:t>
            </a:r>
            <a:r>
              <a:rPr lang="ru-RU" b="1" dirty="0" smtClean="0">
                <a:solidFill>
                  <a:schemeClr val="tx1"/>
                </a:solidFill>
              </a:rPr>
              <a:t>, четыре десятых умножить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к трём цел</a:t>
            </a:r>
            <a:r>
              <a:rPr lang="ru-RU" dirty="0" smtClean="0">
                <a:solidFill>
                  <a:srgbClr val="C00000"/>
                </a:solidFill>
              </a:rPr>
              <a:t>ым</a:t>
            </a:r>
            <a:r>
              <a:rPr lang="ru-RU" dirty="0" smtClean="0"/>
              <a:t>, но к нолю цел</a:t>
            </a:r>
            <a:r>
              <a:rPr lang="ru-RU" dirty="0" smtClean="0">
                <a:solidFill>
                  <a:srgbClr val="C00000"/>
                </a:solidFill>
              </a:rPr>
              <a:t>ых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К трём  целым     …     частям</a:t>
            </a:r>
          </a:p>
          <a:p>
            <a:endParaRPr lang="ru-RU" b="1" dirty="0"/>
          </a:p>
          <a:p>
            <a:endParaRPr lang="ru-RU" b="1" dirty="0" smtClean="0"/>
          </a:p>
          <a:p>
            <a:pPr>
              <a:buNone/>
            </a:pPr>
            <a:endParaRPr lang="ru-RU" b="1" dirty="0"/>
          </a:p>
          <a:p>
            <a:r>
              <a:rPr lang="ru-RU" b="1" dirty="0" smtClean="0"/>
              <a:t>Ноль     целых       …     частей                  </a:t>
            </a:r>
            <a:r>
              <a:rPr lang="ru-RU" b="1" dirty="0" smtClean="0">
                <a:solidFill>
                  <a:srgbClr val="C00000"/>
                </a:solidFill>
              </a:rPr>
              <a:t>Р.п.</a:t>
            </a:r>
            <a:r>
              <a:rPr lang="ru-RU" b="1" dirty="0" smtClean="0"/>
              <a:t>     </a:t>
            </a:r>
            <a:endParaRPr lang="ru-RU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00166" y="1928802"/>
            <a:ext cx="371477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5000628" y="2143116"/>
            <a:ext cx="42862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1321571" y="2107397"/>
            <a:ext cx="35719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607455" y="2107397"/>
            <a:ext cx="35719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5429256" y="2071678"/>
            <a:ext cx="214314" cy="28575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1071538" y="4357694"/>
            <a:ext cx="214314" cy="28575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071670" y="4572008"/>
            <a:ext cx="3714776" cy="158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822431" y="4821247"/>
            <a:ext cx="500066" cy="1588"/>
          </a:xfrm>
          <a:prstGeom prst="line">
            <a:avLst/>
          </a:pr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608645" y="4821247"/>
            <a:ext cx="499272" cy="794"/>
          </a:xfrm>
          <a:prstGeom prst="line">
            <a:avLst/>
          </a:pr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71670" y="5072074"/>
            <a:ext cx="3714776" cy="158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428728" y="4214818"/>
            <a:ext cx="271464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1214414" y="4429132"/>
            <a:ext cx="42862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4000496" y="4357694"/>
            <a:ext cx="28575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85984" y="382405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Чего?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215502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Что можно сказать об этих числительных?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ru-RU" b="1" dirty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8143932" cy="1000132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>
              <a:buNone/>
            </a:pPr>
            <a:r>
              <a:rPr lang="ru-RU" sz="3600" b="1" u="sng" dirty="0" smtClean="0">
                <a:solidFill>
                  <a:schemeClr val="tx1"/>
                </a:solidFill>
              </a:rPr>
              <a:t>1</a:t>
            </a:r>
            <a:r>
              <a:rPr lang="ru-RU" sz="3600" b="1" dirty="0" smtClean="0">
                <a:solidFill>
                  <a:schemeClr val="tx1"/>
                </a:solidFill>
              </a:rPr>
              <a:t>       </a:t>
            </a:r>
            <a:endParaRPr lang="ru-RU" sz="3600" dirty="0" smtClean="0">
              <a:solidFill>
                <a:schemeClr val="tx1"/>
              </a:solidFill>
            </a:endParaRPr>
          </a:p>
          <a:p>
            <a:pPr fontAlgn="t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4      лимона                       четверть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2928934"/>
            <a:ext cx="4572032" cy="3571900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(одна) четверть – ¼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Три четверти – ¾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Одна треть – 1/3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Две трети – 2/3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Пол – ½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Полтора – 1,5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Дробные числительные.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5,8    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0,004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</a:t>
            </a:r>
            <a:r>
              <a:rPr lang="ru-RU" sz="3200" b="1" u="sng" dirty="0" smtClean="0"/>
              <a:t>2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7                      36,  001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</a:t>
            </a:r>
            <a:r>
              <a:rPr lang="ru-RU" sz="3200" b="1" u="sng" dirty="0" smtClean="0"/>
              <a:t>10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45             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      2,5</a:t>
            </a:r>
            <a:endParaRPr lang="ru-RU" sz="3200" b="1" dirty="0"/>
          </a:p>
        </p:txBody>
      </p:sp>
      <p:pic>
        <p:nvPicPr>
          <p:cNvPr id="1026" name="Picture 2" descr="C:\Documents and Settings\Ирина\Мои документы\Мои рисунки\книги усп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69061"/>
            <a:ext cx="2928958" cy="45677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B050"/>
                </a:solidFill>
              </a:rPr>
              <a:t>Пол 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По</a:t>
            </a:r>
            <a:r>
              <a:rPr lang="ru-RU" sz="4000" b="1" u="sng" dirty="0" smtClean="0"/>
              <a:t>лч</a:t>
            </a:r>
            <a:r>
              <a:rPr lang="ru-RU" sz="4000" b="1" dirty="0" smtClean="0"/>
              <a:t>аса, по</a:t>
            </a:r>
            <a:r>
              <a:rPr lang="ru-RU" sz="4000" b="1" u="sng" dirty="0" smtClean="0"/>
              <a:t>лп</a:t>
            </a:r>
            <a:r>
              <a:rPr lang="ru-RU" sz="4000" b="1" dirty="0" smtClean="0"/>
              <a:t>ути, по</a:t>
            </a:r>
            <a:r>
              <a:rPr lang="ru-RU" sz="4000" b="1" u="sng" dirty="0" smtClean="0"/>
              <a:t>лм</a:t>
            </a:r>
            <a:r>
              <a:rPr lang="ru-RU" sz="4000" b="1" dirty="0" smtClean="0"/>
              <a:t>андарина</a:t>
            </a:r>
          </a:p>
          <a:p>
            <a:endParaRPr lang="ru-RU" sz="4000" b="1" dirty="0"/>
          </a:p>
          <a:p>
            <a:endParaRPr lang="ru-RU" sz="4000" b="1" dirty="0" smtClean="0"/>
          </a:p>
          <a:p>
            <a:r>
              <a:rPr lang="ru-RU" sz="4000" b="1" dirty="0" smtClean="0"/>
              <a:t>Пол-</a:t>
            </a:r>
            <a:r>
              <a:rPr lang="ru-RU" sz="4000" b="1" dirty="0" smtClean="0">
                <a:solidFill>
                  <a:srgbClr val="FF0000"/>
                </a:solidFill>
              </a:rPr>
              <a:t>л</a:t>
            </a:r>
            <a:r>
              <a:rPr lang="ru-RU" sz="4000" b="1" dirty="0" smtClean="0"/>
              <a:t>имона, пол-</a:t>
            </a:r>
            <a:r>
              <a:rPr lang="ru-RU" sz="4000" b="1" dirty="0" smtClean="0">
                <a:solidFill>
                  <a:srgbClr val="FF0000"/>
                </a:solidFill>
              </a:rPr>
              <a:t>л</a:t>
            </a:r>
            <a:r>
              <a:rPr lang="ru-RU" sz="4000" b="1" dirty="0" smtClean="0"/>
              <a:t>итра,</a:t>
            </a:r>
          </a:p>
          <a:p>
            <a:r>
              <a:rPr lang="ru-RU" sz="4000" b="1" dirty="0" smtClean="0"/>
              <a:t>Пол-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рбуза, пол-</a:t>
            </a:r>
            <a:r>
              <a:rPr lang="ru-RU" sz="4000" b="1" dirty="0" smtClean="0">
                <a:solidFill>
                  <a:srgbClr val="FF0000"/>
                </a:solidFill>
              </a:rPr>
              <a:t>М</a:t>
            </a:r>
            <a:r>
              <a:rPr lang="ru-RU" sz="4000" b="1" dirty="0" smtClean="0"/>
              <a:t>осквы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B050"/>
                </a:solidFill>
              </a:rPr>
              <a:t>Полтора 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Р.п. 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Д.п.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Т.п. 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П.п.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B050"/>
                </a:solidFill>
              </a:rPr>
              <a:t>Полтораста</a:t>
            </a:r>
            <a:r>
              <a:rPr lang="ru-RU" sz="8000" b="1" dirty="0" smtClean="0">
                <a:solidFill>
                  <a:srgbClr val="C00000"/>
                </a:solidFill>
              </a:rPr>
              <a:t> </a:t>
            </a:r>
            <a:endParaRPr lang="ru-RU" sz="8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Р.п. 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  <a:r>
              <a:rPr lang="ru-RU" sz="6000" b="1" dirty="0" smtClean="0"/>
              <a:t>ст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Д.п.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  <a:r>
              <a:rPr lang="ru-RU" sz="6000" b="1" dirty="0" smtClean="0"/>
              <a:t>ст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Т.п. 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  <a:r>
              <a:rPr lang="ru-RU" sz="6000" b="1" dirty="0" smtClean="0"/>
              <a:t>ст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  <a:p>
            <a:pPr algn="ctr"/>
            <a:r>
              <a:rPr lang="ru-RU" sz="6000" b="1" dirty="0" smtClean="0"/>
              <a:t>П.п.   пол</a:t>
            </a:r>
            <a:r>
              <a:rPr lang="ru-RU" sz="6000" b="1" dirty="0" smtClean="0">
                <a:solidFill>
                  <a:srgbClr val="C00000"/>
                </a:solidFill>
              </a:rPr>
              <a:t>у</a:t>
            </a:r>
            <a:r>
              <a:rPr lang="ru-RU" sz="6000" b="1" dirty="0" smtClean="0"/>
              <a:t>тор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  <a:r>
              <a:rPr lang="ru-RU" sz="6000" b="1" dirty="0" smtClean="0"/>
              <a:t>ст</a:t>
            </a:r>
            <a:r>
              <a:rPr lang="ru-RU" sz="6000" b="1" dirty="0" smtClean="0">
                <a:solidFill>
                  <a:srgbClr val="C00000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Дробные числительные.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Читай правильно!</a:t>
            </a:r>
          </a:p>
          <a:p>
            <a:pPr algn="ctr"/>
            <a:r>
              <a:rPr lang="ru-RU" sz="6000" b="1" dirty="0" smtClean="0"/>
              <a:t>Склоняй правильно!</a:t>
            </a:r>
          </a:p>
          <a:p>
            <a:pPr algn="ctr"/>
            <a:r>
              <a:rPr lang="ru-RU" sz="6000" b="1" dirty="0" smtClean="0"/>
              <a:t>Пиши правильно!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Дробные числительные.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643182"/>
          <a:ext cx="8229600" cy="3691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602"/>
                <a:gridCol w="5614998"/>
              </a:tblGrid>
              <a:tr h="851548">
                <a:tc>
                  <a:txBody>
                    <a:bodyPr/>
                    <a:lstStyle/>
                    <a:p>
                      <a:pPr algn="ctr"/>
                      <a:r>
                        <a:rPr lang="ru-RU" sz="4400" b="1" u="sng" dirty="0" smtClean="0"/>
                        <a:t>1</a:t>
                      </a:r>
                    </a:p>
                    <a:p>
                      <a:pPr algn="ctr"/>
                      <a:r>
                        <a:rPr lang="ru-RU" sz="4400" b="1" u="none" dirty="0" smtClean="0"/>
                        <a:t>4</a:t>
                      </a:r>
                      <a:endParaRPr lang="ru-RU" sz="4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0.25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pPr algn="l"/>
                      <a:r>
                        <a:rPr lang="ru-RU" sz="2400" b="1" u="none" dirty="0" smtClean="0"/>
                        <a:t>  </a:t>
                      </a:r>
                      <a:r>
                        <a:rPr lang="ru-RU" sz="3200" b="1" u="sng" dirty="0" smtClean="0"/>
                        <a:t>1</a:t>
                      </a:r>
                      <a:r>
                        <a:rPr lang="ru-RU" sz="3200" b="1" u="none" dirty="0" smtClean="0"/>
                        <a:t>       </a:t>
                      </a:r>
                    </a:p>
                    <a:p>
                      <a:pPr algn="ctr"/>
                      <a:r>
                        <a:rPr lang="ru-RU" sz="3200" b="1" u="none" dirty="0" smtClean="0"/>
                        <a:t> 4      лимона</a:t>
                      </a:r>
                      <a:endParaRPr lang="ru-RU" sz="32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Дробные числительные.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602"/>
                <a:gridCol w="5614998"/>
              </a:tblGrid>
              <a:tr h="704851">
                <a:tc>
                  <a:txBody>
                    <a:bodyPr/>
                    <a:lstStyle/>
                    <a:p>
                      <a:pPr algn="ctr"/>
                      <a:r>
                        <a:rPr lang="ru-RU" sz="2400" b="1" u="sng" dirty="0" smtClean="0"/>
                        <a:t>1</a:t>
                      </a:r>
                    </a:p>
                    <a:p>
                      <a:pPr algn="ctr"/>
                      <a:r>
                        <a:rPr lang="ru-RU" sz="2400" b="1" u="none" dirty="0" smtClean="0"/>
                        <a:t>4</a:t>
                      </a:r>
                      <a:endParaRPr lang="ru-RU" sz="2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2800" dirty="0" smtClean="0"/>
                        <a:t>Одна четвертая</a:t>
                      </a:r>
                      <a:endParaRPr lang="ru-RU" sz="2800" dirty="0"/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0.25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Ноль целых, двадцать пять сотых</a:t>
                      </a:r>
                      <a:endParaRPr lang="ru-RU" sz="2800" b="1" dirty="0"/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pPr algn="l"/>
                      <a:r>
                        <a:rPr lang="ru-RU" sz="2400" b="1" u="none" dirty="0" smtClean="0"/>
                        <a:t>       </a:t>
                      </a:r>
                      <a:r>
                        <a:rPr lang="ru-RU" sz="2400" b="1" u="sng" dirty="0" smtClean="0"/>
                        <a:t>1</a:t>
                      </a:r>
                      <a:r>
                        <a:rPr lang="ru-RU" sz="2400" b="1" u="none" dirty="0" smtClean="0"/>
                        <a:t>       </a:t>
                      </a:r>
                    </a:p>
                    <a:p>
                      <a:pPr algn="ctr"/>
                      <a:r>
                        <a:rPr lang="ru-RU" sz="2400" b="1" u="none" dirty="0" smtClean="0"/>
                        <a:t>      4      </a:t>
                      </a:r>
                      <a:r>
                        <a:rPr lang="ru-RU" sz="2800" b="1" u="none" dirty="0" smtClean="0"/>
                        <a:t>лимона</a:t>
                      </a:r>
                      <a:endParaRPr lang="ru-RU" sz="28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2800" b="1" dirty="0" smtClean="0"/>
                        <a:t>четверть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мы так читаем?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328734">
                <a:tc>
                  <a:txBody>
                    <a:bodyPr/>
                    <a:lstStyle/>
                    <a:p>
                      <a:pPr algn="ctr"/>
                      <a:r>
                        <a:rPr lang="ru-RU" sz="4000" u="sng" dirty="0" smtClean="0"/>
                        <a:t>2</a:t>
                      </a:r>
                    </a:p>
                    <a:p>
                      <a:pPr algn="ctr"/>
                      <a:r>
                        <a:rPr lang="ru-RU" sz="4000" u="none" dirty="0" smtClean="0"/>
                        <a:t>3</a:t>
                      </a:r>
                      <a:endParaRPr lang="ru-RU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 smtClean="0"/>
                    </a:p>
                    <a:p>
                      <a:r>
                        <a:rPr lang="ru-RU" sz="4000" dirty="0" smtClean="0"/>
                        <a:t>Две треть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их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2398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sng" dirty="0" smtClean="0"/>
                        <a:t>3</a:t>
                      </a:r>
                    </a:p>
                    <a:p>
                      <a:pPr algn="ctr"/>
                      <a:r>
                        <a:rPr lang="ru-RU" sz="4000" b="1" u="none" dirty="0" smtClean="0"/>
                        <a:t>4</a:t>
                      </a:r>
                      <a:endParaRPr lang="ru-RU" sz="40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 smtClean="0"/>
                    </a:p>
                    <a:p>
                      <a:r>
                        <a:rPr lang="ru-RU" sz="4000" b="1" dirty="0" smtClean="0"/>
                        <a:t>Три четвёрт</a:t>
                      </a: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ых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2398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sng" dirty="0" smtClean="0"/>
                        <a:t>7</a:t>
                      </a:r>
                      <a:endParaRPr lang="ru-RU" sz="4000" b="1" u="none" dirty="0" smtClean="0"/>
                    </a:p>
                    <a:p>
                      <a:pPr algn="ctr"/>
                      <a:r>
                        <a:rPr lang="ru-RU" sz="4000" b="1" u="none" dirty="0" smtClean="0"/>
                        <a:t>8</a:t>
                      </a:r>
                      <a:endParaRPr lang="ru-RU" sz="4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 smtClean="0"/>
                    </a:p>
                    <a:p>
                      <a:r>
                        <a:rPr lang="ru-RU" sz="4000" b="1" dirty="0" smtClean="0"/>
                        <a:t>Семь восьм</a:t>
                      </a: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ых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596" y="1357298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902" y="1785132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57290" y="1428736"/>
            <a:ext cx="571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1</a:t>
            </a:r>
          </a:p>
          <a:p>
            <a:r>
              <a:rPr lang="ru-RU" sz="2800" b="1" dirty="0"/>
              <a:t>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2857496"/>
            <a:ext cx="3357586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u="sng" dirty="0" smtClean="0">
                <a:solidFill>
                  <a:schemeClr val="tx1"/>
                </a:solidFill>
              </a:rPr>
              <a:t>2</a:t>
            </a:r>
          </a:p>
          <a:p>
            <a:pPr marL="342900" indent="-342900">
              <a:buAutoNum type="arabicPlain" startAt="3"/>
            </a:pPr>
            <a:r>
              <a:rPr lang="ru-RU" sz="2800" b="1" dirty="0" smtClean="0">
                <a:solidFill>
                  <a:schemeClr val="tx1"/>
                </a:solidFill>
              </a:rPr>
              <a:t>-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/>
            <a:r>
              <a:rPr lang="ru-RU" sz="2800" b="1" u="sng" dirty="0" smtClean="0">
                <a:solidFill>
                  <a:schemeClr val="tx1"/>
                </a:solidFill>
              </a:rPr>
              <a:t>3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4 – 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u="sng" dirty="0" smtClean="0">
                <a:solidFill>
                  <a:schemeClr val="tx1"/>
                </a:solidFill>
              </a:rPr>
              <a:t>7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8 – 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ая прямоугольная выноска 7"/>
          <p:cNvSpPr/>
          <p:nvPr/>
        </p:nvSpPr>
        <p:spPr>
          <a:xfrm>
            <a:off x="3786182" y="357166"/>
            <a:ext cx="4643470" cy="61264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Обыкновенные дроби.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357298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902" y="1785132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85852" y="1428736"/>
            <a:ext cx="571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1</a:t>
            </a:r>
          </a:p>
          <a:p>
            <a:r>
              <a:rPr lang="ru-RU" sz="2800" b="1" dirty="0"/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43174" y="1643050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Одна четвёртая </a:t>
            </a:r>
            <a:r>
              <a:rPr lang="ru-RU" sz="2800" b="1" dirty="0" smtClean="0">
                <a:solidFill>
                  <a:srgbClr val="FF0000"/>
                </a:solidFill>
              </a:rPr>
              <a:t>часть целого числа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2857496"/>
            <a:ext cx="3357586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u="sng" dirty="0" smtClean="0">
                <a:solidFill>
                  <a:schemeClr val="tx1"/>
                </a:solidFill>
              </a:rPr>
              <a:t>2</a:t>
            </a:r>
          </a:p>
          <a:p>
            <a:pPr marL="342900" indent="-342900">
              <a:buAutoNum type="arabicPlain" startAt="3"/>
            </a:pPr>
            <a:r>
              <a:rPr lang="ru-RU" sz="2800" b="1" dirty="0" smtClean="0">
                <a:solidFill>
                  <a:schemeClr val="tx1"/>
                </a:solidFill>
              </a:rPr>
              <a:t>- две третьих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u="sng" dirty="0" smtClean="0">
                <a:solidFill>
                  <a:schemeClr val="tx1"/>
                </a:solidFill>
              </a:rPr>
              <a:t>3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4 – три четвёртых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u="sng" dirty="0" smtClean="0">
                <a:solidFill>
                  <a:schemeClr val="tx1"/>
                </a:solidFill>
              </a:rPr>
              <a:t>7</a:t>
            </a: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8 – семь восьмых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929058" y="3500438"/>
            <a:ext cx="1143008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929058" y="614364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929058" y="4857760"/>
            <a:ext cx="185738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643438" y="3929066"/>
            <a:ext cx="1357322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4679157" y="5250669"/>
            <a:ext cx="1285884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215074" y="3929066"/>
            <a:ext cx="2143140" cy="14859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Части целого числа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643702" y="4000504"/>
            <a:ext cx="2288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Части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целого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числа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596" y="1428736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71538" y="1214423"/>
            <a:ext cx="857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u="sng" dirty="0" smtClean="0"/>
          </a:p>
          <a:p>
            <a:r>
              <a:rPr lang="ru-RU" sz="2800" b="1" dirty="0" smtClean="0"/>
              <a:t>0,25</a:t>
            </a:r>
            <a:endParaRPr lang="ru-RU" sz="28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000372"/>
            <a:ext cx="4857784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1,2 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2,5 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5,02 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00892" y="4214818"/>
            <a:ext cx="15716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>
              <a:solidFill>
                <a:srgbClr val="FF0000"/>
              </a:solidFill>
            </a:endParaRPr>
          </a:p>
          <a:p>
            <a:endParaRPr lang="ru-R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596" y="1428736"/>
            <a:ext cx="8001056" cy="9144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902" y="1928008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7224" y="1214423"/>
            <a:ext cx="1571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u="sng" dirty="0" smtClean="0"/>
          </a:p>
          <a:p>
            <a:r>
              <a:rPr lang="ru-RU" sz="2800" b="1" dirty="0" smtClean="0"/>
              <a:t>0,25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43174" y="1643050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Ноль целых, двадцать пять сотых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000372"/>
            <a:ext cx="4857784" cy="3571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1,2 – одна целая, две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2,5 – две целых, пять десятых</a:t>
            </a:r>
          </a:p>
          <a:p>
            <a:pPr marL="342900" indent="-342900"/>
            <a:endParaRPr lang="ru-RU" sz="2800" b="1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800" b="1" dirty="0" smtClean="0">
                <a:solidFill>
                  <a:schemeClr val="tx1"/>
                </a:solidFill>
              </a:rPr>
              <a:t>5,02 – пять целых, две сотых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572000" y="3500438"/>
            <a:ext cx="1143008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614364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72000" y="4857760"/>
            <a:ext cx="185738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286380" y="3929066"/>
            <a:ext cx="1357322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5322099" y="5250669"/>
            <a:ext cx="1285884" cy="500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572264" y="3929066"/>
            <a:ext cx="2143140" cy="14859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Части целого числа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000892" y="4214818"/>
            <a:ext cx="1571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Части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числа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3857620" y="142852"/>
            <a:ext cx="4643470" cy="82696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Десятичные дроби</a:t>
            </a:r>
            <a:endParaRPr lang="ru-RU" sz="32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4857752" y="2928934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</TotalTime>
  <Words>596</Words>
  <Application>Microsoft Office PowerPoint</Application>
  <PresentationFormat>Экран (4:3)</PresentationFormat>
  <Paragraphs>263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Дробные числительные.</vt:lpstr>
      <vt:lpstr>Дробные числительные.</vt:lpstr>
      <vt:lpstr>Дробные числительные.</vt:lpstr>
      <vt:lpstr>Дробные числительные.</vt:lpstr>
      <vt:lpstr>Почему мы так читаем?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это прочитать?</vt:lpstr>
      <vt:lpstr>Как это прочитать?</vt:lpstr>
      <vt:lpstr>Количественные </vt:lpstr>
      <vt:lpstr>Порядковые </vt:lpstr>
      <vt:lpstr>Прилагательные </vt:lpstr>
      <vt:lpstr>Почему к трём целым, но к нолю целых?</vt:lpstr>
      <vt:lpstr>Что можно сказать об этих числительных?</vt:lpstr>
      <vt:lpstr>Пол </vt:lpstr>
      <vt:lpstr>Полтора </vt:lpstr>
      <vt:lpstr>Полтораста </vt:lpstr>
      <vt:lpstr>Дробные числительные.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Дробные числительные.</dc:title>
  <dc:creator>Ирина</dc:creator>
  <cp:lastModifiedBy>ПК</cp:lastModifiedBy>
  <cp:revision>15</cp:revision>
  <dcterms:created xsi:type="dcterms:W3CDTF">2010-04-07T21:03:06Z</dcterms:created>
  <dcterms:modified xsi:type="dcterms:W3CDTF">2019-03-06T01:18:13Z</dcterms:modified>
</cp:coreProperties>
</file>