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7" r:id="rId13"/>
    <p:sldId id="268" r:id="rId14"/>
    <p:sldId id="266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435" autoAdjust="0"/>
    <p:restoredTop sz="94660"/>
  </p:normalViewPr>
  <p:slideViewPr>
    <p:cSldViewPr>
      <p:cViewPr>
        <p:scale>
          <a:sx n="96" d="100"/>
          <a:sy n="96" d="100"/>
        </p:scale>
        <p:origin x="-1138" y="1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9AC6-3F40-40A7-9A45-F5DB8071C1ED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56554-7791-49BB-93AA-ED4A5F6F32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602216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79381-F826-4C60-B6F1-FAEEDBE31255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A6FC8-9A1D-4D1F-8B83-8088873D7C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207102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73AB7-FAF3-4E92-9295-C5BE543A6227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D87F5-F933-4EA8-A4C8-1CDD08C3C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8298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0E878-71F2-4719-A077-8E5A5F7D0BB1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1F312-E55B-460E-9644-2CB46ACD3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09252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10269-7063-47E0-8255-35829CE020C4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3672-752A-4434-B2E0-18539E769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1356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B49AA-3FD6-4346-A0A3-D5E0B7B16E07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77B5-11E0-4848-B039-E86792A01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206777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08D26-C5F7-44A1-ABC0-8CBAD80FAC4F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EBC9F-59C2-4759-98EB-9B48F7D908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259616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D67B3-CE8D-4979-9FC8-9C8CBA89B36D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3999E-4D10-460D-A689-271302AFA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22664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7ED21-41F8-40F8-8E31-D6CBAAA16963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8CBD-E669-4D65-AED6-02BA571B38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101478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79E71-E42A-415C-AFAC-56207C0BF977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D934B-2559-46FC-A2EA-583E7AACA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316912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D47BD-43C0-442F-BA4B-682F4D57ACFB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3A399-6D1D-4027-AF1E-E62BD354B2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45650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51AAE4-73D1-4F54-9CE0-F91A92F6E1C7}" type="datetimeFigureOut">
              <a:rPr lang="ru-RU"/>
              <a:pPr>
                <a:defRPr/>
              </a:pPr>
              <a:t>02.01.2023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400D3A-23FC-4FCD-9C0D-2F41AD017E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04" r:id="rId4"/>
    <p:sldLayoutId id="2147483710" r:id="rId5"/>
    <p:sldLayoutId id="2147483705" r:id="rId6"/>
    <p:sldLayoutId id="2147483711" r:id="rId7"/>
    <p:sldLayoutId id="2147483712" r:id="rId8"/>
    <p:sldLayoutId id="2147483713" r:id="rId9"/>
    <p:sldLayoutId id="2147483706" r:id="rId10"/>
    <p:sldLayoutId id="2147483714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t-n.ru/Attachment.aspx?Id=3309" TargetMode="External"/><Relationship Id="rId2" Type="http://schemas.openxmlformats.org/officeDocument/2006/relationships/hyperlink" Target="http://it-n.ru/Attachment.aspx?Id=137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857760"/>
            <a:ext cx="8553480" cy="17859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000" cap="none" dirty="0" smtClean="0">
                <a:latin typeface="Monotype Corsiva" pitchFamily="66" charset="0"/>
              </a:rPr>
              <a:t>роман</a:t>
            </a:r>
            <a:r>
              <a:rPr lang="ru-RU" sz="8000" dirty="0" smtClean="0">
                <a:latin typeface="Monotype Corsiva" pitchFamily="66" charset="0"/>
              </a:rPr>
              <a:t> «</a:t>
            </a:r>
            <a:r>
              <a:rPr lang="ru-RU" sz="8000" cap="none" dirty="0" smtClean="0">
                <a:latin typeface="Monotype Corsiva" pitchFamily="66" charset="0"/>
              </a:rPr>
              <a:t>Дон Кихот</a:t>
            </a:r>
            <a:r>
              <a:rPr lang="ru-RU" sz="8000" dirty="0" smtClean="0">
                <a:latin typeface="Monotype Corsiva" pitchFamily="66" charset="0"/>
              </a:rPr>
              <a:t>»</a:t>
            </a:r>
            <a:endParaRPr lang="ru-RU" sz="8000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714375"/>
            <a:ext cx="8572500" cy="4214813"/>
          </a:xfrm>
        </p:spPr>
        <p:txBody>
          <a:bodyPr>
            <a:no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6600" dirty="0" smtClean="0">
                <a:latin typeface="Monotype Corsiva" pitchFamily="66" charset="0"/>
              </a:rPr>
              <a:t>Мигель </a:t>
            </a: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6600" dirty="0" smtClean="0">
                <a:latin typeface="Monotype Corsiva" pitchFamily="66" charset="0"/>
              </a:rPr>
              <a:t>де Сервантес </a:t>
            </a: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6600" dirty="0" smtClean="0">
                <a:latin typeface="Monotype Corsiva" pitchFamily="66" charset="0"/>
              </a:rPr>
              <a:t>Сааведра</a:t>
            </a: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6600" dirty="0" smtClean="0">
                <a:latin typeface="Monotype Corsiva" pitchFamily="66" charset="0"/>
              </a:rPr>
              <a:t>1547-1616</a:t>
            </a:r>
            <a:endParaRPr lang="ru-RU" sz="6600" dirty="0">
              <a:latin typeface="Monotype Corsiva" pitchFamily="66" charset="0"/>
            </a:endParaRPr>
          </a:p>
        </p:txBody>
      </p:sp>
      <p:pic>
        <p:nvPicPr>
          <p:cNvPr id="4" name="Рисунок 3" descr="cervantes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14290"/>
            <a:ext cx="3643338" cy="48649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857892"/>
            <a:ext cx="8486804" cy="14920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00" cap="none" dirty="0" smtClean="0"/>
              <a:t>Мигель де Сервантес Сааведра       «Дон Кихот»</a:t>
            </a:r>
            <a:endParaRPr lang="ru-RU" sz="800" dirty="0"/>
          </a:p>
        </p:txBody>
      </p:sp>
      <p:sp>
        <p:nvSpPr>
          <p:cNvPr id="19459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357688" y="571500"/>
            <a:ext cx="4557712" cy="5000625"/>
          </a:xfrm>
        </p:spPr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Постоялые дворы Дон Кихот принимал за рыцарские замки,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служанок – за принцесс,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стадо баранов – за вражескую рать.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Отважный рыцарь бросился в бой, круша врагов – баранов - направо и налево. Пастухи забросали его камнями…</a:t>
            </a:r>
            <a:endParaRPr lang="ru-RU" b="1" dirty="0"/>
          </a:p>
        </p:txBody>
      </p:sp>
      <p:pic>
        <p:nvPicPr>
          <p:cNvPr id="5" name="Рисунок 4" descr="dc4b_don-kixo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00042"/>
            <a:ext cx="3848100" cy="5143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500702"/>
            <a:ext cx="8486804" cy="108587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cap="none" dirty="0" smtClean="0"/>
              <a:t>Каторжники</a:t>
            </a:r>
            <a:r>
              <a:rPr lang="ru-RU" sz="2800" dirty="0" smtClean="0"/>
              <a:t> </a:t>
            </a:r>
            <a:r>
              <a:rPr lang="ru-RU" sz="2800" cap="none" dirty="0" smtClean="0"/>
              <a:t>не захотели идти к</a:t>
            </a:r>
            <a:r>
              <a:rPr lang="ru-RU" sz="2800" dirty="0" smtClean="0"/>
              <a:t> </a:t>
            </a:r>
            <a:r>
              <a:rPr lang="ru-RU" sz="2800" cap="none" dirty="0" smtClean="0"/>
              <a:t>Дульсинее  </a:t>
            </a:r>
            <a:br>
              <a:rPr lang="ru-RU" sz="2800" cap="none" dirty="0" smtClean="0"/>
            </a:br>
            <a:r>
              <a:rPr lang="ru-RU" sz="2800" cap="none" dirty="0" smtClean="0"/>
              <a:t>и даже побили своего освободителя.</a:t>
            </a:r>
            <a:br>
              <a:rPr lang="ru-RU" sz="2800" cap="none" dirty="0" smtClean="0"/>
            </a:br>
            <a:endParaRPr lang="ru-RU" sz="2800" dirty="0"/>
          </a:p>
        </p:txBody>
      </p:sp>
      <p:sp>
        <p:nvSpPr>
          <p:cNvPr id="20483" name="Текст 2"/>
          <p:cNvSpPr>
            <a:spLocks noGrp="1"/>
          </p:cNvSpPr>
          <p:nvPr>
            <p:ph type="body" idx="2"/>
          </p:nvPr>
        </p:nvSpPr>
        <p:spPr>
          <a:xfrm>
            <a:off x="428625" y="609600"/>
            <a:ext cx="3036888" cy="40338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643563" y="571500"/>
            <a:ext cx="3271837" cy="4838700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Однажды  Дон Кихот освободил каторжников, которых вели на галеры, и потребовал, чтобы они отправились к Дульсинее и передали ей привет от доблестного рыцаря.</a:t>
            </a:r>
          </a:p>
        </p:txBody>
      </p:sp>
      <p:pic>
        <p:nvPicPr>
          <p:cNvPr id="6" name="Рисунок 5" descr="cervantes_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5715000" cy="4286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686800" cy="108587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Что   такое    Донкихотство?</a:t>
            </a:r>
            <a:endParaRPr lang="ru-RU" sz="4000" dirty="0"/>
          </a:p>
        </p:txBody>
      </p:sp>
      <p:sp>
        <p:nvSpPr>
          <p:cNvPr id="21507" name="Текст 2"/>
          <p:cNvSpPr>
            <a:spLocks noGrp="1"/>
          </p:cNvSpPr>
          <p:nvPr>
            <p:ph type="body" idx="2"/>
          </p:nvPr>
        </p:nvSpPr>
        <p:spPr>
          <a:xfrm>
            <a:off x="457200" y="571500"/>
            <a:ext cx="3900488" cy="48387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21508" name="Содержимое 3"/>
          <p:cNvSpPr>
            <a:spLocks noGrp="1"/>
          </p:cNvSpPr>
          <p:nvPr>
            <p:ph sz="half" idx="1"/>
          </p:nvPr>
        </p:nvSpPr>
        <p:spPr>
          <a:xfrm>
            <a:off x="4357688" y="571500"/>
            <a:ext cx="4572000" cy="4838700"/>
          </a:xfrm>
        </p:spPr>
        <p:txBody>
          <a:bodyPr/>
          <a:lstStyle/>
          <a:p>
            <a:r>
              <a:rPr lang="ru-RU" b="1" smtClean="0"/>
              <a:t>Дон Кихот защищал слабых, прославлял красоту прекрасных дам, стремился совершать рыцарские поступки.</a:t>
            </a:r>
          </a:p>
          <a:p>
            <a:r>
              <a:rPr lang="ru-RU" b="1" smtClean="0"/>
              <a:t>Со стороны он казался смешным, но не замечал этого.</a:t>
            </a:r>
          </a:p>
        </p:txBody>
      </p:sp>
      <p:pic>
        <p:nvPicPr>
          <p:cNvPr id="5" name="Рисунок 4" descr="image_22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42852"/>
            <a:ext cx="4286280" cy="55367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215082"/>
            <a:ext cx="8458200" cy="35719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00" cap="none" dirty="0" smtClean="0"/>
              <a:t>Мигель де Сервантес Сааведра       «Дон Кихот»</a:t>
            </a:r>
            <a:endParaRPr lang="ru-RU" sz="800" dirty="0"/>
          </a:p>
        </p:txBody>
      </p:sp>
      <p:sp>
        <p:nvSpPr>
          <p:cNvPr id="22531" name="Текст 2"/>
          <p:cNvSpPr>
            <a:spLocks noGrp="1"/>
          </p:cNvSpPr>
          <p:nvPr>
            <p:ph type="body" idx="2"/>
          </p:nvPr>
        </p:nvSpPr>
        <p:spPr>
          <a:xfrm>
            <a:off x="457200" y="500063"/>
            <a:ext cx="4186238" cy="4910137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86313" y="571500"/>
            <a:ext cx="4129087" cy="5643563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Дон Кихот казался сумасшедшим, когда дело касалось рыцарства, рыцарских романов.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Но в остальных случаях он был совершенно разумным человеком с тонким умом и обширными познаниями.</a:t>
            </a:r>
            <a:endParaRPr lang="ru-RU" b="1" dirty="0"/>
          </a:p>
        </p:txBody>
      </p:sp>
      <p:pic>
        <p:nvPicPr>
          <p:cNvPr id="6" name="Содержимое 3" descr="don-quixote.jpg"/>
          <p:cNvPicPr>
            <a:picLocks noGrp="1" noChangeAspect="1"/>
          </p:cNvPicPr>
          <p:nvPr>
            <p:ph idx="1"/>
          </p:nvPr>
        </p:nvPicPr>
        <p:blipFill>
          <a:blip r:embed="rId2"/>
          <a:srcRect l="19792" t="2778" r="11458"/>
          <a:stretch>
            <a:fillRect/>
          </a:stretch>
        </p:blipFill>
        <p:spPr>
          <a:xfrm>
            <a:off x="0" y="357166"/>
            <a:ext cx="4849619" cy="5143536"/>
          </a:xfrm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286388"/>
            <a:ext cx="8486804" cy="157161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cap="none" dirty="0" smtClean="0"/>
              <a:t/>
            </a:r>
            <a:br>
              <a:rPr lang="ru-RU" sz="2800" cap="none" dirty="0" smtClean="0"/>
            </a:br>
            <a:r>
              <a:rPr lang="ru-RU" sz="3600" cap="none" dirty="0" smtClean="0"/>
              <a:t>Как вы  думаете, почему?</a:t>
            </a:r>
            <a:endParaRPr lang="ru-RU" sz="3600" cap="none" dirty="0"/>
          </a:p>
        </p:txBody>
      </p:sp>
      <p:sp>
        <p:nvSpPr>
          <p:cNvPr id="23555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3556" name="Содержимое 3"/>
          <p:cNvSpPr>
            <a:spLocks noGrp="1"/>
          </p:cNvSpPr>
          <p:nvPr>
            <p:ph sz="half" idx="1"/>
          </p:nvPr>
        </p:nvSpPr>
        <p:spPr>
          <a:xfrm>
            <a:off x="3929063" y="571500"/>
            <a:ext cx="4986337" cy="4838700"/>
          </a:xfrm>
        </p:spPr>
        <p:txBody>
          <a:bodyPr/>
          <a:lstStyle/>
          <a:p>
            <a:r>
              <a:rPr lang="ru-RU" b="1" smtClean="0"/>
              <a:t>Дон Кихот – один из популярнейших литературных персонажей.</a:t>
            </a:r>
          </a:p>
        </p:txBody>
      </p:sp>
      <p:pic>
        <p:nvPicPr>
          <p:cNvPr id="5" name="Рисунок 4" descr="db27da2da9f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428604"/>
            <a:ext cx="3732620" cy="4976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Рефлексия</a:t>
            </a:r>
            <a:br>
              <a:rPr lang="ru-RU" b="1" dirty="0" smtClean="0">
                <a:solidFill>
                  <a:schemeClr val="accent1"/>
                </a:solidFill>
              </a:rPr>
            </a:br>
            <a:endParaRPr lang="ru-RU" dirty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b="1" smtClean="0"/>
              <a:t>             1)  Я узнал…</a:t>
            </a:r>
          </a:p>
          <a:p>
            <a:pPr>
              <a:buFontTx/>
              <a:buNone/>
            </a:pPr>
            <a:r>
              <a:rPr lang="ru-RU" b="1" smtClean="0"/>
              <a:t>             2)  Было интересно…</a:t>
            </a:r>
          </a:p>
          <a:p>
            <a:pPr>
              <a:buFontTx/>
              <a:buNone/>
            </a:pPr>
            <a:r>
              <a:rPr lang="ru-RU" b="1" smtClean="0"/>
              <a:t>             3)  Особенно понравилось…</a:t>
            </a:r>
          </a:p>
          <a:p>
            <a:pPr>
              <a:buFontTx/>
              <a:buNone/>
            </a:pPr>
            <a:r>
              <a:rPr lang="ru-RU" b="1" smtClean="0"/>
              <a:t>             4)  Вызвало затруднение…</a:t>
            </a:r>
          </a:p>
          <a:p>
            <a:pPr>
              <a:buFontTx/>
              <a:buNone/>
            </a:pPr>
            <a:r>
              <a:rPr lang="ru-RU" b="1" smtClean="0"/>
              <a:t>             5)  Нужно выучить…  </a:t>
            </a:r>
          </a:p>
          <a:p>
            <a:endParaRPr lang="ru-RU" b="1" smtClean="0"/>
          </a:p>
          <a:p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Домашнее задание</a:t>
            </a:r>
            <a:br>
              <a:rPr lang="ru-RU" b="1" dirty="0" smtClean="0">
                <a:solidFill>
                  <a:schemeClr val="accent1"/>
                </a:solidFill>
              </a:rPr>
            </a:br>
            <a:endParaRPr lang="ru-RU" dirty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b="1" smtClean="0"/>
              <a:t>Пересказ отрывка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57200"/>
            <a:ext cx="8705880" cy="468631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9600" b="1" dirty="0" smtClean="0">
                <a:solidFill>
                  <a:schemeClr val="accent1"/>
                </a:solidFill>
                <a:latin typeface="Arial Black" pitchFamily="34" charset="0"/>
              </a:rPr>
              <a:t/>
            </a:r>
            <a:br>
              <a:rPr lang="ru-RU" sz="9600" b="1" dirty="0" smtClean="0">
                <a:solidFill>
                  <a:schemeClr val="accent1"/>
                </a:solidFill>
                <a:latin typeface="Arial Black" pitchFamily="34" charset="0"/>
              </a:rPr>
            </a:br>
            <a:r>
              <a:rPr lang="ru-RU" sz="9600" b="1" dirty="0" smtClean="0">
                <a:solidFill>
                  <a:schemeClr val="accent1"/>
                </a:solidFill>
                <a:latin typeface="Arial Black" pitchFamily="34" charset="0"/>
              </a:rPr>
              <a:t>Спасибо</a:t>
            </a:r>
            <a:br>
              <a:rPr lang="ru-RU" sz="9600" b="1" dirty="0" smtClean="0">
                <a:solidFill>
                  <a:schemeClr val="accent1"/>
                </a:solidFill>
                <a:latin typeface="Arial Black" pitchFamily="34" charset="0"/>
              </a:rPr>
            </a:br>
            <a:r>
              <a:rPr lang="ru-RU" sz="9600" b="1" dirty="0" smtClean="0">
                <a:solidFill>
                  <a:schemeClr val="accent1"/>
                </a:solidFill>
                <a:latin typeface="Arial Black" pitchFamily="34" charset="0"/>
              </a:rPr>
              <a:t> за внимание!</a:t>
            </a:r>
            <a:endParaRPr lang="ru-RU" sz="96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5857875"/>
            <a:ext cx="8705850" cy="222250"/>
          </a:xfrm>
        </p:spPr>
        <p:txBody>
          <a:bodyPr>
            <a:normAutofit fontScale="32500" lnSpcReduction="20000"/>
          </a:bodyPr>
          <a:lstStyle/>
          <a:p>
            <a:pPr algn="ctr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Мигель де Сервантес Сааведра       «Дон Кихот»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Библиография</a:t>
            </a:r>
            <a:br>
              <a:rPr lang="ru-RU" b="1" dirty="0" smtClean="0">
                <a:solidFill>
                  <a:schemeClr val="accent1"/>
                </a:solidFill>
              </a:rPr>
            </a:br>
            <a:endParaRPr lang="ru-RU" dirty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>
                <a:cs typeface="Times New Roman" pitchFamily="18" charset="0"/>
              </a:rPr>
              <a:t>1. Астацатуров Г.О. Педагогический дизайн мультимедийного урока</a:t>
            </a:r>
          </a:p>
          <a:p>
            <a:pPr>
              <a:buFont typeface="Wingdings 2" pitchFamily="18" charset="2"/>
              <a:buNone/>
            </a:pPr>
            <a:r>
              <a:rPr lang="ru-RU" u="sng" smtClean="0">
                <a:cs typeface="Times New Roman" pitchFamily="18" charset="0"/>
                <a:hlinkClick r:id="rId2"/>
              </a:rPr>
              <a:t>   http://it-n.ru/Attachment.aspx?Id=1376</a:t>
            </a:r>
            <a:endParaRPr lang="ru-RU" u="sng" smtClean="0"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mtClean="0">
                <a:cs typeface="Times New Roman" pitchFamily="18" charset="0"/>
              </a:rPr>
              <a:t>2. Иванова И.А. Общие правила оформления презентаций.</a:t>
            </a:r>
          </a:p>
          <a:p>
            <a:pPr>
              <a:buFont typeface="Wingdings 2" pitchFamily="18" charset="2"/>
              <a:buNone/>
            </a:pPr>
            <a:r>
              <a:rPr lang="ru-RU" u="sng" smtClean="0">
                <a:cs typeface="Times New Roman" pitchFamily="18" charset="0"/>
                <a:hlinkClick r:id="rId3"/>
              </a:rPr>
              <a:t>    </a:t>
            </a:r>
            <a:r>
              <a:rPr lang="ru-RU" smtClean="0">
                <a:cs typeface="Times New Roman" pitchFamily="18" charset="0"/>
                <a:hlinkClick r:id="rId3"/>
              </a:rPr>
              <a:t>http://it-n.ru/Attachment.aspx?Id=3309</a:t>
            </a:r>
            <a:r>
              <a:rPr lang="ru-RU" smtClean="0">
                <a:cs typeface="Times New Roman" pitchFamily="18" charset="0"/>
              </a:rPr>
              <a:t> 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/>
              <a:t>Рыцарь печального образа</a:t>
            </a:r>
            <a:endParaRPr lang="ru-RU" sz="4400" dirty="0"/>
          </a:p>
        </p:txBody>
      </p:sp>
      <p:sp>
        <p:nvSpPr>
          <p:cNvPr id="11267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Так Дона Кихота 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назвал Санчо Панса,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его оруженосец.</a:t>
            </a:r>
          </a:p>
        </p:txBody>
      </p:sp>
      <p:pic>
        <p:nvPicPr>
          <p:cNvPr id="6" name="Рисунок 5" descr="f_4b23b18a8843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1428736"/>
            <a:ext cx="3857652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429000"/>
            <a:ext cx="4191029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777318" cy="100013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cap="none" dirty="0" smtClean="0"/>
              <a:t>Хитроумный идальго</a:t>
            </a:r>
            <a:r>
              <a:rPr lang="ru-RU" sz="4400" dirty="0" smtClean="0"/>
              <a:t> </a:t>
            </a:r>
            <a:r>
              <a:rPr lang="ru-RU" sz="4400" cap="none" dirty="0" smtClean="0"/>
              <a:t>Дон Кихот Ламанчский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571625"/>
            <a:ext cx="8777287" cy="51435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Имущество его состояло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в фамильном копье,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древнем щите,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тощей кляче и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борзой собаке.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Лет ему было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около пятидесяти,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телом он был сухопар,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лицом худощав.</a:t>
            </a:r>
            <a:endParaRPr lang="ru-RU" b="1" dirty="0"/>
          </a:p>
        </p:txBody>
      </p:sp>
      <p:pic>
        <p:nvPicPr>
          <p:cNvPr id="4" name="Рисунок 3" descr="encyclopediyaRU-2708148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928802"/>
            <a:ext cx="3851710" cy="4769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Чем он занимался?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Дни напролёт читал 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   рыцарские романы, 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   отчего ум его пришёл 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   в расстройство, 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   и ему вздумалось 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   сделаться 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   странствующим рыцарем.</a:t>
            </a:r>
          </a:p>
        </p:txBody>
      </p:sp>
      <p:pic>
        <p:nvPicPr>
          <p:cNvPr id="4" name="Рисунок 3" descr="73826724564a.jpg"/>
          <p:cNvPicPr>
            <a:picLocks noChangeAspect="1"/>
          </p:cNvPicPr>
          <p:nvPr/>
        </p:nvPicPr>
        <p:blipFill>
          <a:blip r:embed="rId2"/>
          <a:srcRect l="8125" t="1875" r="5624"/>
          <a:stretch>
            <a:fillRect/>
          </a:stretch>
        </p:blipFill>
        <p:spPr>
          <a:xfrm>
            <a:off x="5572132" y="1571612"/>
            <a:ext cx="3286148" cy="3738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cap="none" dirty="0" smtClean="0"/>
              <a:t>Своё</a:t>
            </a:r>
            <a:r>
              <a:rPr lang="ru-RU" sz="4000" dirty="0" smtClean="0"/>
              <a:t> </a:t>
            </a:r>
            <a:r>
              <a:rPr lang="ru-RU" sz="4000" cap="none" dirty="0" smtClean="0"/>
              <a:t>имя</a:t>
            </a:r>
            <a:r>
              <a:rPr lang="ru-RU" sz="4000" dirty="0" smtClean="0"/>
              <a:t> </a:t>
            </a:r>
            <a:r>
              <a:rPr lang="ru-RU" sz="4000" b="1" cap="none" dirty="0" err="1" smtClean="0"/>
              <a:t>Алонсо</a:t>
            </a:r>
            <a:r>
              <a:rPr lang="ru-RU" sz="4000" b="1" cap="none" dirty="0" smtClean="0"/>
              <a:t> </a:t>
            </a:r>
            <a:r>
              <a:rPr lang="ru-RU" sz="4000" b="1" cap="none" dirty="0" err="1" smtClean="0"/>
              <a:t>Кихано</a:t>
            </a:r>
            <a:r>
              <a:rPr lang="ru-RU" sz="4000" b="1" cap="none" dirty="0" smtClean="0"/>
              <a:t> </a:t>
            </a:r>
            <a:br>
              <a:rPr lang="ru-RU" sz="4000" b="1" cap="none" dirty="0" smtClean="0"/>
            </a:br>
            <a:r>
              <a:rPr lang="ru-RU" sz="4000" cap="none" dirty="0" smtClean="0"/>
              <a:t>он переменил на имя</a:t>
            </a:r>
            <a:r>
              <a:rPr lang="ru-RU" sz="4000" dirty="0" smtClean="0"/>
              <a:t> </a:t>
            </a:r>
            <a:r>
              <a:rPr lang="ru-RU" sz="4000" b="1" cap="none" dirty="0" smtClean="0"/>
              <a:t>Дон Кихо</a:t>
            </a:r>
            <a:r>
              <a:rPr lang="ru-RU" sz="4000" cap="none" dirty="0" smtClean="0"/>
              <a:t>т Ламанчский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r>
              <a:rPr lang="ru-RU" b="1" smtClean="0"/>
              <a:t>Начистил доспехи.</a:t>
            </a:r>
          </a:p>
          <a:p>
            <a:r>
              <a:rPr lang="ru-RU" b="1" smtClean="0"/>
              <a:t>Приделал к шишаку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    картонное забрало.</a:t>
            </a:r>
          </a:p>
          <a:p>
            <a:r>
              <a:rPr lang="ru-RU" b="1" smtClean="0"/>
              <a:t>Кляче дал звучное 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    имя Росинант.</a:t>
            </a:r>
          </a:p>
          <a:p>
            <a:pPr>
              <a:buFont typeface="Wingdings 2" pitchFamily="18" charset="2"/>
              <a:buNone/>
            </a:pPr>
            <a:endParaRPr lang="ru-RU" b="1" smtClean="0"/>
          </a:p>
        </p:txBody>
      </p:sp>
      <p:pic>
        <p:nvPicPr>
          <p:cNvPr id="18" name="Рисунок 17" descr="kor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000240"/>
            <a:ext cx="3231410" cy="45903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357958"/>
            <a:ext cx="8486804" cy="8574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00" cap="none" dirty="0" smtClean="0"/>
              <a:t>Мигель де Сервантес Сааведра       «Дон Кихот»</a:t>
            </a:r>
            <a:endParaRPr lang="ru-RU" sz="800" cap="none" dirty="0"/>
          </a:p>
        </p:txBody>
      </p:sp>
      <p:sp>
        <p:nvSpPr>
          <p:cNvPr id="15363" name="Текст 2"/>
          <p:cNvSpPr>
            <a:spLocks noGrp="1"/>
          </p:cNvSpPr>
          <p:nvPr>
            <p:ph type="body" idx="2"/>
          </p:nvPr>
        </p:nvSpPr>
        <p:spPr>
          <a:xfrm>
            <a:off x="457200" y="571500"/>
            <a:ext cx="3400425" cy="48387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5364" name="Содержимое 3"/>
          <p:cNvSpPr>
            <a:spLocks noGrp="1"/>
          </p:cNvSpPr>
          <p:nvPr>
            <p:ph sz="half" idx="1"/>
          </p:nvPr>
        </p:nvSpPr>
        <p:spPr>
          <a:xfrm>
            <a:off x="3857625" y="571500"/>
            <a:ext cx="5057775" cy="4838700"/>
          </a:xfrm>
        </p:spPr>
        <p:txBody>
          <a:bodyPr/>
          <a:lstStyle/>
          <a:p>
            <a:r>
              <a:rPr lang="ru-RU" b="1" smtClean="0"/>
              <a:t>Так как странствующий рыцарь обязательно должен быть влюблён, Дон Кихот избрал себе даму сердца 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</a:rPr>
              <a:t>    </a:t>
            </a:r>
            <a:r>
              <a:rPr lang="ru-RU" b="1" smtClean="0"/>
              <a:t>и нарёк её </a:t>
            </a:r>
          </a:p>
          <a:p>
            <a:pPr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</a:rPr>
              <a:t>    Дульсинеей Тобосской</a:t>
            </a:r>
            <a:r>
              <a:rPr lang="ru-RU" b="1" smtClean="0"/>
              <a:t>, ибо родом она была из Тобоса.</a:t>
            </a:r>
          </a:p>
        </p:txBody>
      </p:sp>
      <p:pic>
        <p:nvPicPr>
          <p:cNvPr id="6" name="Рисунок 5" descr="691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428604"/>
            <a:ext cx="3571900" cy="51649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929330"/>
            <a:ext cx="8486804" cy="7777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00" cap="none" dirty="0" smtClean="0"/>
              <a:t>Мигель де Сервантес Сааведра       «Дон Кихот»</a:t>
            </a:r>
            <a:endParaRPr lang="ru-RU" sz="800" dirty="0"/>
          </a:p>
        </p:txBody>
      </p:sp>
      <p:sp>
        <p:nvSpPr>
          <p:cNvPr id="16387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6388" name="Содержимое 3"/>
          <p:cNvSpPr>
            <a:spLocks noGrp="1"/>
          </p:cNvSpPr>
          <p:nvPr>
            <p:ph sz="half" idx="1"/>
          </p:nvPr>
        </p:nvSpPr>
        <p:spPr>
          <a:xfrm>
            <a:off x="4572000" y="642938"/>
            <a:ext cx="4343400" cy="4767262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Дульсинея</a:t>
            </a:r>
            <a:r>
              <a:rPr lang="ru-RU" b="1" smtClean="0"/>
              <a:t> была простой женщиной. Но Дон Кихот, не зная её в лицо, представлял </a:t>
            </a:r>
            <a:br>
              <a:rPr lang="ru-RU" b="1" smtClean="0"/>
            </a:br>
            <a:r>
              <a:rPr lang="ru-RU" b="1" smtClean="0"/>
              <a:t> даму своего  сердца  чуть ли не равной принцессам.</a:t>
            </a:r>
          </a:p>
        </p:txBody>
      </p:sp>
      <p:pic>
        <p:nvPicPr>
          <p:cNvPr id="5" name="Рисунок 4" descr="Elisabeth_de_France_Sp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00042"/>
            <a:ext cx="3643338" cy="47768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643446"/>
            <a:ext cx="8486804" cy="136365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cap="none" dirty="0" smtClean="0"/>
              <a:t>Дон Кихот сел на Росинанта, </a:t>
            </a:r>
            <a:br>
              <a:rPr lang="ru-RU" sz="3200" cap="none" dirty="0" smtClean="0"/>
            </a:br>
            <a:r>
              <a:rPr lang="ru-RU" sz="3200" cap="none" dirty="0" err="1" smtClean="0"/>
              <a:t>Санчо</a:t>
            </a:r>
            <a:r>
              <a:rPr lang="ru-RU" sz="3200" cap="none" dirty="0" smtClean="0"/>
              <a:t> </a:t>
            </a:r>
            <a:r>
              <a:rPr lang="ru-RU" sz="3200" cap="none" dirty="0" err="1" smtClean="0"/>
              <a:t>Панса</a:t>
            </a:r>
            <a:r>
              <a:rPr lang="ru-RU" sz="3200" cap="none" dirty="0" smtClean="0"/>
              <a:t>  </a:t>
            </a:r>
            <a:r>
              <a:rPr lang="ru-RU" sz="3200" dirty="0" smtClean="0"/>
              <a:t>- </a:t>
            </a:r>
            <a:r>
              <a:rPr lang="ru-RU" sz="3200" cap="none" dirty="0" smtClean="0"/>
              <a:t>на осла, </a:t>
            </a:r>
            <a:br>
              <a:rPr lang="ru-RU" sz="3200" cap="none" dirty="0" smtClean="0"/>
            </a:br>
            <a:r>
              <a:rPr lang="ru-RU" sz="3200" cap="none" dirty="0" smtClean="0"/>
              <a:t>и они отправились в путь.</a:t>
            </a:r>
            <a:endParaRPr lang="ru-RU" sz="3200" cap="none" dirty="0"/>
          </a:p>
        </p:txBody>
      </p:sp>
      <p:sp>
        <p:nvSpPr>
          <p:cNvPr id="17411" name="Текст 2"/>
          <p:cNvSpPr>
            <a:spLocks noGrp="1"/>
          </p:cNvSpPr>
          <p:nvPr>
            <p:ph type="body" idx="2"/>
          </p:nvPr>
        </p:nvSpPr>
        <p:spPr>
          <a:xfrm>
            <a:off x="428625" y="609600"/>
            <a:ext cx="3036888" cy="389096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6250" y="642938"/>
            <a:ext cx="4629150" cy="3857625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Простому хлебопашцу </a:t>
            </a:r>
            <a:r>
              <a:rPr lang="ru-RU" b="1" dirty="0" err="1" smtClean="0"/>
              <a:t>Санчо</a:t>
            </a:r>
            <a:r>
              <a:rPr lang="ru-RU" b="1" dirty="0" smtClean="0"/>
              <a:t> </a:t>
            </a:r>
            <a:r>
              <a:rPr lang="ru-RU" b="1" dirty="0" err="1" smtClean="0"/>
              <a:t>Панса</a:t>
            </a:r>
            <a:r>
              <a:rPr lang="ru-RU" b="1" dirty="0" smtClean="0"/>
              <a:t>  Дон Кихот предложил стать оруженосцем и столько ему наобещал, что </a:t>
            </a:r>
            <a:r>
              <a:rPr lang="ru-RU" b="1" dirty="0" err="1" smtClean="0"/>
              <a:t>Санчо</a:t>
            </a:r>
            <a:r>
              <a:rPr lang="ru-RU" b="1" dirty="0" smtClean="0"/>
              <a:t> согласился, ведь он мечтал стать губернатором острова .</a:t>
            </a:r>
            <a:endParaRPr lang="ru-RU" b="1" dirty="0"/>
          </a:p>
        </p:txBody>
      </p:sp>
      <p:pic>
        <p:nvPicPr>
          <p:cNvPr id="6" name="Рисунок 5" descr="35175_04ef3d5768caae4f79c580ef4074ba0c_1.jpg"/>
          <p:cNvPicPr>
            <a:picLocks noChangeAspect="1"/>
          </p:cNvPicPr>
          <p:nvPr/>
        </p:nvPicPr>
        <p:blipFill>
          <a:blip r:embed="rId2"/>
          <a:srcRect l="14199" r="20183" b="15711"/>
          <a:stretch>
            <a:fillRect/>
          </a:stretch>
        </p:blipFill>
        <p:spPr>
          <a:xfrm>
            <a:off x="214282" y="571480"/>
            <a:ext cx="4487473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215082"/>
            <a:ext cx="8486804" cy="14287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00" cap="none" dirty="0" smtClean="0"/>
              <a:t>Мигель де Сервантес Сааведра       «Дон Кихот»</a:t>
            </a:r>
            <a:endParaRPr lang="ru-RU" sz="800" dirty="0"/>
          </a:p>
        </p:txBody>
      </p:sp>
      <p:sp>
        <p:nvSpPr>
          <p:cNvPr id="18435" name="Текст 2"/>
          <p:cNvSpPr>
            <a:spLocks noGrp="1"/>
          </p:cNvSpPr>
          <p:nvPr>
            <p:ph type="body" idx="2"/>
          </p:nvPr>
        </p:nvSpPr>
        <p:spPr>
          <a:xfrm>
            <a:off x="457200" y="571500"/>
            <a:ext cx="3829050" cy="48387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357688" y="571500"/>
            <a:ext cx="4557712" cy="483870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По дороге они увидели ветряные мельницы, которые Дон Кихот принял за великанов.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Когда он бросился на мельницу с копьём, крыло её повернулось, разнесло копьё в щепки, а рыцаря сбросило на землю.</a:t>
            </a:r>
            <a:endParaRPr lang="ru-RU" b="1" dirty="0"/>
          </a:p>
        </p:txBody>
      </p:sp>
      <p:pic>
        <p:nvPicPr>
          <p:cNvPr id="5" name="Рисунок 4" descr="d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85727"/>
            <a:ext cx="4143404" cy="54141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135</TotalTime>
  <Words>484</Words>
  <Application>Microsoft Office PowerPoint</Application>
  <PresentationFormat>Экран (4:3)</PresentationFormat>
  <Paragraphs>77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роман «Дон Кихот»</vt:lpstr>
      <vt:lpstr>Рыцарь печального образа</vt:lpstr>
      <vt:lpstr>Хитроумный идальго Дон Кихот Ламанчский</vt:lpstr>
      <vt:lpstr>Чем он занимался?</vt:lpstr>
      <vt:lpstr>Своё имя Алонсо Кихано  он переменил на имя Дон Кихот Ламанчский </vt:lpstr>
      <vt:lpstr>Мигель де Сервантес Сааведра       «Дон Кихот»</vt:lpstr>
      <vt:lpstr>Мигель де Сервантес Сааведра       «Дон Кихот»</vt:lpstr>
      <vt:lpstr>Дон Кихот сел на Росинанта,  Санчо Панса  - на осла,  и они отправились в путь.</vt:lpstr>
      <vt:lpstr>Мигель де Сервантес Сааведра       «Дон Кихот»</vt:lpstr>
      <vt:lpstr>Мигель де Сервантес Сааведра       «Дон Кихот»</vt:lpstr>
      <vt:lpstr>Каторжники не захотели идти к Дульсинее   и даже побили своего освободителя. </vt:lpstr>
      <vt:lpstr>Что   такое    Донкихотство?</vt:lpstr>
      <vt:lpstr>Мигель де Сервантес Сааведра       «Дон Кихот»</vt:lpstr>
      <vt:lpstr> Как вы  думаете, почему?</vt:lpstr>
      <vt:lpstr>Рефлексия </vt:lpstr>
      <vt:lpstr>Домашнее задание </vt:lpstr>
      <vt:lpstr> Спасибо  за внимание!</vt:lpstr>
      <vt:lpstr>Библиография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роман «Дон Кихот»</dc:title>
  <dc:creator>Admin</dc:creator>
  <cp:lastModifiedBy>Пользователь 12</cp:lastModifiedBy>
  <cp:revision>20</cp:revision>
  <dcterms:modified xsi:type="dcterms:W3CDTF">2023-01-02T01:37:03Z</dcterms:modified>
</cp:coreProperties>
</file>