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89" r:id="rId6"/>
    <p:sldId id="259" r:id="rId7"/>
    <p:sldId id="260" r:id="rId8"/>
    <p:sldId id="261" r:id="rId9"/>
    <p:sldId id="262" r:id="rId10"/>
    <p:sldId id="263" r:id="rId11"/>
    <p:sldId id="264" r:id="rId12"/>
    <p:sldId id="290" r:id="rId13"/>
    <p:sldId id="291" r:id="rId14"/>
    <p:sldId id="292" r:id="rId15"/>
    <p:sldId id="265" r:id="rId16"/>
    <p:sldId id="266" r:id="rId17"/>
    <p:sldId id="267" r:id="rId18"/>
    <p:sldId id="268" r:id="rId19"/>
    <p:sldId id="293" r:id="rId20"/>
    <p:sldId id="294" r:id="rId21"/>
    <p:sldId id="296" r:id="rId22"/>
    <p:sldId id="269" r:id="rId23"/>
    <p:sldId id="298" r:id="rId24"/>
    <p:sldId id="297" r:id="rId25"/>
    <p:sldId id="270" r:id="rId26"/>
    <p:sldId id="299" r:id="rId27"/>
    <p:sldId id="301" r:id="rId28"/>
    <p:sldId id="300" r:id="rId29"/>
    <p:sldId id="302" r:id="rId30"/>
    <p:sldId id="303" r:id="rId31"/>
    <p:sldId id="304" r:id="rId32"/>
    <p:sldId id="307" r:id="rId33"/>
    <p:sldId id="271" r:id="rId34"/>
    <p:sldId id="308" r:id="rId35"/>
    <p:sldId id="275" r:id="rId36"/>
    <p:sldId id="27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39248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Мигель де 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Сервантес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Сааведра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(1547 – 1616)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4042029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6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О романе «Дон Кихот»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«Дон Кихот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это пародия на рыцарский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роман, своеобразная энциклопедия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испанской жизни.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Роман состоит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 двух частей и включает в себя 52 главы.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Первые 10 глав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повествуют о нраве и образе жизни славного идальго Дон Кихота Ламанчского, о том, как он был посвящен в рыцари, как он нашел верного друга и оруженосца Санчо Панса и какие подвиги он совершил.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романе около 700 персонажей, все слои общества предстали на страницах романа.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7"/>
            <a:ext cx="1656184" cy="233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7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Вопросы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для беседы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 Что мы узнаем из первой главы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 нраве и образе жизни дворянина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Алонсо Кихано, который назвал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себя Дон Кихотом?</a:t>
            </a:r>
          </a:p>
          <a:p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56315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1   Решение сделаться странствующим рыцарем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b="1" i="1" dirty="0"/>
              <a:t>Дон Алонсо </a:t>
            </a:r>
            <a:r>
              <a:rPr lang="ru-RU" b="1" i="1" dirty="0" err="1"/>
              <a:t>Кехано</a:t>
            </a:r>
            <a:r>
              <a:rPr lang="ru-RU" b="1" i="1" dirty="0"/>
              <a:t> все свое время посвящает чтению романов...</a:t>
            </a:r>
            <a:r>
              <a:rPr lang="ru-RU" dirty="0"/>
              <a:t> Рыцари, поединки, великаны и заколдованные принцессы занимают его воображение настолько, что он может занести свой огромный меч над головой старой экономки, вообразив, что она — великан. </a:t>
            </a:r>
            <a:r>
              <a:rPr lang="ru-RU" b="1" i="1" dirty="0"/>
              <a:t>Этот высокий худой человек лет пятидесяти весь погружен в мир рыцарства.</a:t>
            </a:r>
            <a:r>
              <a:rPr lang="ru-RU" dirty="0"/>
              <a:t> «Рыцари, — думает он, — жили не для себя. Для всего мира совершали они подвиги! Заступались за вдов и сирот, за слабых и беззащитных, за угнетенных и оскорбленных. А теперь каждый живет в своей норе, не заботится о благе ближнего».</a:t>
            </a:r>
          </a:p>
          <a:p>
            <a:pPr algn="just"/>
            <a:r>
              <a:rPr lang="ru-RU" dirty="0"/>
              <a:t>Доходов с имения бедного дворянина едва хватает на самую скромную пищу и одежду. Все свободные деньги он тратит на романы. Этот пылкий и наивный человек верит, что все в этих книгах правда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7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 </a:t>
            </a:r>
            <a:r>
              <a:rPr lang="ru-RU" b="1" i="1" dirty="0" smtClean="0"/>
              <a:t>И вот он решает сделаться странствующим рыцарем и отправиться на поиски приключений.</a:t>
            </a:r>
            <a:r>
              <a:rPr lang="ru-RU" dirty="0" smtClean="0"/>
              <a:t> </a:t>
            </a:r>
            <a:r>
              <a:rPr lang="ru-RU" b="1" i="1" dirty="0" smtClean="0"/>
              <a:t>Но ведь нельзя в старом кафтане отправляться на подвиги!</a:t>
            </a:r>
            <a:r>
              <a:rPr lang="ru-RU" dirty="0" smtClean="0"/>
              <a:t> В чулане дон Алонсо нашел старые латы и оружие, они принадлежали кому-то из его предков. Шлем он изготовил собственноручно, кое-как собрав в одно целое старый шишак и забрало.</a:t>
            </a:r>
          </a:p>
          <a:p>
            <a:pPr algn="just"/>
            <a:r>
              <a:rPr lang="ru-RU" b="1" i="1" dirty="0" smtClean="0"/>
              <a:t>Имя себе старый </a:t>
            </a:r>
            <a:r>
              <a:rPr lang="ru-RU" b="1" i="1" dirty="0" err="1" smtClean="0"/>
              <a:t>Кехано</a:t>
            </a:r>
            <a:r>
              <a:rPr lang="ru-RU" b="1" i="1" dirty="0" smtClean="0"/>
              <a:t> подобрал звучное: Дон Кихот Ламанчский. Верховой конь нашелся — старая и тощая белая кляча по имени Росинант. Осталось только найти даму сердца. Ведь все свои подвиги рыцари посвящали прекрасной даме.</a:t>
            </a:r>
            <a:endParaRPr lang="ru-RU" dirty="0" smtClean="0"/>
          </a:p>
          <a:p>
            <a:pPr algn="just"/>
            <a:r>
              <a:rPr lang="ru-RU" dirty="0" smtClean="0"/>
              <a:t>В соседней деревушке </a:t>
            </a:r>
            <a:r>
              <a:rPr lang="ru-RU" dirty="0" err="1" smtClean="0"/>
              <a:t>Тобосо</a:t>
            </a:r>
            <a:r>
              <a:rPr lang="ru-RU" dirty="0" smtClean="0"/>
              <a:t> престарелый рыцарь видел молодую работящую крестьянскую девушку по имени Альдонса. Он назвал ее пышным именем — Дульсинея </a:t>
            </a:r>
            <a:r>
              <a:rPr lang="ru-RU" dirty="0" err="1" smtClean="0"/>
              <a:t>Тобосская</a:t>
            </a:r>
            <a:r>
              <a:rPr lang="ru-RU" dirty="0" smtClean="0"/>
              <a:t>. И если кто-то усомнится в том, что его избранница принцесса крови, он сумеет отстоять честь ее имени!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5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Вопросы для беседы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 Что мы узнали из первой главы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 нраве и образе жизни дворянина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Алонсо Кихано, который назвал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себя Дон Кихотом?</a:t>
            </a:r>
          </a:p>
          <a:p>
            <a:r>
              <a:rPr lang="ru-RU" i="1" dirty="0" smtClean="0"/>
              <a:t>Возраст идальго приближался к 50 годам, он был крепкого сложения, но сухопар. Большую часть времени идальго проводил за чтением рыцарских романов, и по этой причине он забросил не только охоту, но и свое хозяйство. Воображение его было поглощено чародейством, битвами, вызовом на поединок, рыцарскими подвигами во имя любви.</a:t>
            </a:r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252028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4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2. Как преобразился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Дон Кихот, облачившись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свои доспехи?</a:t>
            </a:r>
          </a:p>
          <a:p>
            <a:pPr marL="0" indent="0" algn="r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1" dirty="0" smtClean="0"/>
              <a:t>Он выглядел нелепо: самодельный шлем из картона, ржавый щит. Под стать Дон Кихоту был и его конь Росинант, худой, с выпирающими ребрами.</a:t>
            </a:r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2592288" cy="357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3. С какой целью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отправился Дон Кихот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в свое странствие?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1" dirty="0" smtClean="0"/>
              <a:t>Чтобы устранить беззакония, искоренить злоупотребления, восстановить справедливость, защитить обиженных и обездоленных.</a:t>
            </a:r>
            <a:endParaRPr lang="ru-RU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14" y="260648"/>
            <a:ext cx="2929765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Прочитаем слова Дон Кихота, которые свидетельствуют о помрачении рассудка и в то же время показывают готовность героя на подвиги, «достойные быть вычеканенными на меди, высеченными на мраморе и изображенными на полотне в назидание потомкам»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i="1" dirty="0">
                <a:solidFill>
                  <a:srgbClr val="C00000"/>
                </a:solidFill>
              </a:rPr>
              <a:t>«Рыцари, — думает он, — жили не для себя. Для всего мира совершали они подвиги! Заступались за вдов и сирот, за слабых и беззащитных, за угнетенных и оскорбленных. А теперь каждый живет в своей норе, не заботится о благе ближнего».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4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4. Каким забавным способом Дон Кихот был посвящен в рыцари? </a:t>
            </a:r>
            <a:r>
              <a:rPr lang="ru-RU" dirty="0" smtClean="0"/>
              <a:t>(глава 2)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70814"/>
            <a:ext cx="5017740" cy="395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7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2   Посвящение в рыцари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Ранним июльским утром Дон Кихот оседлал Росинанта, надел доспехи, взял в руки копье и отправился в путь.</a:t>
            </a:r>
          </a:p>
          <a:p>
            <a:pPr algn="just"/>
            <a:r>
              <a:rPr lang="ru-RU" b="1" i="1" dirty="0"/>
              <a:t>И вдруг путник сообразил, что его никто не посвятил в рыцари. А непосвященному нельзя сражаться!</a:t>
            </a:r>
            <a:r>
              <a:rPr lang="ru-RU" dirty="0"/>
              <a:t> Если верить романам, то любой владелец замка может посвятить в рыцари. Дон Кихот отпустил поводья Росинанта — пусть конь и судьба приведут его, куда надо. Целый день ехал бедный рыцарь, конь уже начал спотыкаться от усталости.</a:t>
            </a:r>
          </a:p>
          <a:p>
            <a:r>
              <a:rPr lang="ru-RU" dirty="0"/>
              <a:t>И вот вдали показалась бедная гостиница. Двух деревенских девиц, сплетничавших у ворот, всадник принял за прекрасных дам. Своими учтивыми оборотами речи он очень рассмешил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54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Эпоха Возрождения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7"/>
            <a:ext cx="8229600" cy="334523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Эпоха Возрождения подарила миру двух величайших писателей: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англичанина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Уильяма Шекспира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испанца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Мигеля де Сервантеса.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Оба они творили на рубеже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XVI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XVII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веков и умерли в один и тот же год – 1616г.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5657" r="27122" b="11111"/>
          <a:stretch/>
        </p:blipFill>
        <p:spPr bwMode="auto">
          <a:xfrm>
            <a:off x="323529" y="912651"/>
            <a:ext cx="1440160" cy="177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60" y="912651"/>
            <a:ext cx="1329045" cy="170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4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600" dirty="0" smtClean="0"/>
              <a:t>Хозяин таверны интересуется, есть ли у путника деньги. Дон Кихот никогда не читал, чтобы рыцари брали в дорогу с собою такую вещь, как деньги.</a:t>
            </a:r>
          </a:p>
          <a:p>
            <a:pPr algn="just"/>
            <a:r>
              <a:rPr lang="ru-RU" sz="3600" dirty="0" smtClean="0"/>
              <a:t>Хитрый трактирщик, не желая предоставлять жилища без платы, отправил странника охранять его доспехи во дворе. Дон Кихот отнесся к этому «заданию» с большой ответственностью: положил доспехи на корыто у колодца и, словно ночное привидение, затоптался возле. Погонщики мулов, которым нужно было напоить животных, были повержены «рыцарским копьем».</a:t>
            </a:r>
          </a:p>
          <a:p>
            <a:pPr algn="just"/>
            <a:r>
              <a:rPr lang="ru-RU" sz="3600" dirty="0" smtClean="0"/>
              <a:t>Безумца чуть было не побили камнями. Но </a:t>
            </a:r>
            <a:r>
              <a:rPr lang="ru-RU" sz="3600" i="1" dirty="0" smtClean="0"/>
              <a:t>трактирщик заступился за бедолагу и двумя сильными ударами по плечу посвятил его в рыцари.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sz="3600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0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9046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4. Каким забавным способом Дон Кихот был посвящен в рыцари? </a:t>
            </a:r>
            <a:r>
              <a:rPr lang="ru-RU" dirty="0" smtClean="0"/>
              <a:t>(глава 2)</a:t>
            </a:r>
          </a:p>
          <a:p>
            <a:pPr marL="0" indent="0" algn="just">
              <a:buNone/>
            </a:pPr>
            <a:r>
              <a:rPr lang="ru-RU" i="1" dirty="0" smtClean="0"/>
              <a:t>Посвятить себя в рыцари Дон Кихот попросил хозяина трактира.</a:t>
            </a:r>
          </a:p>
          <a:p>
            <a:pPr marL="0" indent="0" algn="just">
              <a:buNone/>
            </a:pPr>
            <a:r>
              <a:rPr lang="ru-RU" i="1" dirty="0" smtClean="0"/>
              <a:t>Лукавый трактирщик потешается над Дон Кихотом, совершая обряд посвящения.</a:t>
            </a:r>
          </a:p>
          <a:p>
            <a:pPr marL="0" indent="0" algn="just">
              <a:buNone/>
            </a:pPr>
            <a:r>
              <a:rPr lang="ru-RU" i="1" dirty="0" smtClean="0"/>
              <a:t>Но сам Дон Кихот воспринимает все очень серьезно, проводит </a:t>
            </a:r>
          </a:p>
          <a:p>
            <a:pPr marL="0" indent="0" algn="just">
              <a:buNone/>
            </a:pPr>
            <a:r>
              <a:rPr lang="ru-RU" i="1" dirty="0" smtClean="0"/>
              <a:t>несколько часов без сна </a:t>
            </a:r>
          </a:p>
          <a:p>
            <a:pPr marL="0" indent="0" algn="just">
              <a:buNone/>
            </a:pPr>
            <a:r>
              <a:rPr lang="ru-RU" i="1" dirty="0" smtClean="0"/>
              <a:t>у своего оружия.</a:t>
            </a:r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8822"/>
            <a:ext cx="2713484" cy="213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91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568952" cy="6120679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4100" b="1" dirty="0" smtClean="0">
                <a:solidFill>
                  <a:schemeClr val="tx2">
                    <a:lumMod val="50000"/>
                  </a:schemeClr>
                </a:solidFill>
              </a:rPr>
              <a:t>5. Какой первый подвиг</a:t>
            </a:r>
          </a:p>
          <a:p>
            <a:pPr marL="0" indent="0">
              <a:buNone/>
            </a:pPr>
            <a:r>
              <a:rPr lang="ru-RU" sz="4100" b="1" dirty="0" smtClean="0">
                <a:solidFill>
                  <a:schemeClr val="tx2">
                    <a:lumMod val="50000"/>
                  </a:schemeClr>
                </a:solidFill>
              </a:rPr>
              <a:t> совершил Дон Кихот?</a:t>
            </a:r>
          </a:p>
          <a:p>
            <a:pPr marL="0" indent="0">
              <a:buNone/>
            </a:pP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i="1" dirty="0" smtClean="0"/>
              <a:t>Дон </a:t>
            </a:r>
            <a:r>
              <a:rPr lang="ru-RU" b="1" i="1" dirty="0"/>
              <a:t>Кихот задумался </a:t>
            </a:r>
            <a:endParaRPr lang="ru-RU" b="1" i="1" dirty="0" smtClean="0"/>
          </a:p>
          <a:p>
            <a:pPr marL="0" indent="0" algn="just">
              <a:buNone/>
            </a:pPr>
            <a:r>
              <a:rPr lang="ru-RU" b="1" i="1" dirty="0" smtClean="0"/>
              <a:t>над </a:t>
            </a:r>
            <a:r>
              <a:rPr lang="ru-RU" b="1" i="1" dirty="0"/>
              <a:t>выбором </a:t>
            </a:r>
            <a:r>
              <a:rPr lang="ru-RU" b="1" i="1" dirty="0" smtClean="0"/>
              <a:t>оруженосца.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Он мысленно </a:t>
            </a:r>
            <a:r>
              <a:rPr lang="ru-RU" dirty="0" smtClean="0"/>
              <a:t>остановился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на одном </a:t>
            </a:r>
            <a:r>
              <a:rPr lang="ru-RU" dirty="0" smtClean="0"/>
              <a:t>простодушном</a:t>
            </a:r>
          </a:p>
          <a:p>
            <a:pPr marL="0" indent="0" algn="just">
              <a:buNone/>
            </a:pPr>
            <a:r>
              <a:rPr lang="ru-RU" dirty="0" smtClean="0"/>
              <a:t> крестьянине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Росинант </a:t>
            </a:r>
            <a:r>
              <a:rPr lang="ru-RU" dirty="0"/>
              <a:t>живо повернул к дому. </a:t>
            </a:r>
            <a:r>
              <a:rPr lang="ru-RU" i="1" dirty="0"/>
              <a:t>Вдруг в ближайшем лесочке раздались крики и звуки ударов. </a:t>
            </a:r>
            <a:r>
              <a:rPr lang="ru-RU" i="1" dirty="0" smtClean="0"/>
              <a:t>Это </a:t>
            </a:r>
            <a:r>
              <a:rPr lang="ru-RU" i="1" dirty="0"/>
              <a:t>толстый крестьянин привязал к дереву мальчишку-пастушонка и хлещет его ремнем за то, что тот опять не устерег овец.</a:t>
            </a:r>
            <a:endParaRPr lang="ru-RU" dirty="0"/>
          </a:p>
          <a:p>
            <a:pPr algn="just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921694" cy="369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2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568952" cy="6120679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i="1" dirty="0" smtClean="0"/>
              <a:t>Дон </a:t>
            </a:r>
            <a:r>
              <a:rPr lang="ru-RU" i="1" dirty="0"/>
              <a:t>Кихот угрожает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грубияну </a:t>
            </a:r>
            <a:r>
              <a:rPr lang="ru-RU" i="1" dirty="0"/>
              <a:t>копьем и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заставляет </a:t>
            </a:r>
            <a:r>
              <a:rPr lang="ru-RU" i="1" dirty="0"/>
              <a:t>его дать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честное </a:t>
            </a:r>
            <a:r>
              <a:rPr lang="ru-RU" i="1" dirty="0"/>
              <a:t>благородное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слово</a:t>
            </a:r>
            <a:r>
              <a:rPr lang="ru-RU" i="1" dirty="0"/>
              <a:t>, что </a:t>
            </a:r>
            <a:r>
              <a:rPr lang="ru-RU" i="1" dirty="0" smtClean="0"/>
              <a:t>пастушка</a:t>
            </a:r>
          </a:p>
          <a:p>
            <a:pPr marL="0" indent="0" algn="just">
              <a:buNone/>
            </a:pPr>
            <a:r>
              <a:rPr lang="ru-RU" i="1" dirty="0" smtClean="0"/>
              <a:t> </a:t>
            </a:r>
            <a:r>
              <a:rPr lang="ru-RU" i="1" dirty="0"/>
              <a:t>больше не будут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бить </a:t>
            </a:r>
            <a:r>
              <a:rPr lang="ru-RU" i="1" dirty="0"/>
              <a:t>и заплатят ему жалованье</a:t>
            </a:r>
            <a:r>
              <a:rPr lang="ru-RU" i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Естественно, как только заступник удалился, пастушок был набит хозяином «с прибавкой и с надбавкой», и никаких денег не получил.</a:t>
            </a:r>
          </a:p>
          <a:p>
            <a:pPr algn="just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209726" cy="405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>
                <a:solidFill>
                  <a:schemeClr val="tx2">
                    <a:lumMod val="50000"/>
                  </a:schemeClr>
                </a:solidFill>
              </a:rPr>
              <a:t>5. Какой первый подвиг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chemeClr val="tx2">
                    <a:lumMod val="50000"/>
                  </a:schemeClr>
                </a:solidFill>
              </a:rPr>
              <a:t> совершил Дон Кихот?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i="1" dirty="0" smtClean="0"/>
              <a:t>Увидев мальчика, которого крестьянин привязал к дереву и наказывал, Дон Кихот ринулся на защиту. Он заставил сельчанина освободить мальчика и обязал сельчанина выплатить </a:t>
            </a:r>
            <a:r>
              <a:rPr lang="ru-RU" i="1" dirty="0"/>
              <a:t>ж</a:t>
            </a:r>
            <a:r>
              <a:rPr lang="ru-RU" i="1" dirty="0" smtClean="0"/>
              <a:t>алованье мальчику.</a:t>
            </a:r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633662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5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84" y="260648"/>
            <a:ext cx="50029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6. Чем закончилось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сражение Дон Кихота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 ветряными мельницами?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/>
              <a:t>(глава 5)</a:t>
            </a:r>
          </a:p>
        </p:txBody>
      </p:sp>
    </p:spTree>
    <p:extLst>
      <p:ext uri="{BB962C8B-B14F-4D97-AF65-F5344CB8AC3E}">
        <p14:creationId xmlns:p14="http://schemas.microsoft.com/office/powerpoint/2010/main" val="1909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2068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поисках приключений и мечтах о губернаторстве путники доехали до поляны, на которой возвышалось </a:t>
            </a:r>
            <a:r>
              <a:rPr lang="ru-RU" b="1" i="1" dirty="0"/>
              <a:t>десятка три ветряных мельниц.</a:t>
            </a:r>
            <a:r>
              <a:rPr lang="ru-RU" dirty="0"/>
              <a:t> Дон Кихот уверяет Санчо, что это на самом деле великаны, и бросается в бой с «чудовищами» несмотря на уговоры благоразумного оруженосца.</a:t>
            </a:r>
          </a:p>
          <a:p>
            <a:pPr algn="just"/>
            <a:r>
              <a:rPr lang="ru-RU" dirty="0"/>
              <a:t>Поднимается ветер — и крутит крылья мельниц все сильнее. Благородному дону кажется, что великаны ударились в бегство. Он бросается в нападение. Ветер все сильнее, крылья напоминают безумному сеньору размахивающие руки. </a:t>
            </a:r>
          </a:p>
        </p:txBody>
      </p:sp>
    </p:spTree>
    <p:extLst>
      <p:ext uri="{BB962C8B-B14F-4D97-AF65-F5344CB8AC3E}">
        <p14:creationId xmlns:p14="http://schemas.microsoft.com/office/powerpoint/2010/main" val="8114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78" y="224944"/>
            <a:ext cx="2682923" cy="33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46582" cy="604867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Пришпорив </a:t>
            </a:r>
            <a:r>
              <a:rPr lang="ru-RU" dirty="0"/>
              <a:t>Росинанта,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бросился </a:t>
            </a:r>
            <a:r>
              <a:rPr lang="ru-RU" dirty="0"/>
              <a:t>искатель </a:t>
            </a:r>
            <a:r>
              <a:rPr lang="ru-RU" dirty="0" smtClean="0"/>
              <a:t>приключений </a:t>
            </a:r>
          </a:p>
          <a:p>
            <a:pPr marL="0" indent="0" algn="just">
              <a:buNone/>
            </a:pPr>
            <a:r>
              <a:rPr lang="ru-RU" dirty="0" smtClean="0"/>
              <a:t>вперед  и  вонзил </a:t>
            </a:r>
            <a:r>
              <a:rPr lang="ru-RU" dirty="0"/>
              <a:t>копье в крыло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 Ветер  поднял  бедолагу  </a:t>
            </a:r>
            <a:r>
              <a:rPr lang="ru-RU" dirty="0"/>
              <a:t>вверх,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бросил  на  </a:t>
            </a:r>
            <a:r>
              <a:rPr lang="ru-RU" dirty="0"/>
              <a:t>землю — чуть </a:t>
            </a:r>
            <a:r>
              <a:rPr lang="ru-RU" dirty="0" smtClean="0"/>
              <a:t> ли  не </a:t>
            </a:r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версту в сторону от места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событий</a:t>
            </a:r>
            <a:r>
              <a:rPr lang="ru-RU" dirty="0"/>
              <a:t>, а копье изломал в щепы.</a:t>
            </a:r>
          </a:p>
          <a:p>
            <a:pPr algn="just"/>
            <a:r>
              <a:rPr lang="ru-RU" dirty="0"/>
              <a:t>При помощи верного оруженосца, охая, взбирается старый дон на свою клячу. Наконечник от копья он насадил на палку, найденную в лесу. Он совершенно уверен в том, что колдун </a:t>
            </a:r>
            <a:r>
              <a:rPr lang="ru-RU" dirty="0" err="1"/>
              <a:t>Фрестон</a:t>
            </a:r>
            <a:r>
              <a:rPr lang="ru-RU" dirty="0"/>
              <a:t> (тот самый, что сжег его библиотеку), превратил великанов в мельницы.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6. Чем закончилось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сражение Дон Кихота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 ветряными мельницами?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/>
              <a:t>(глава 5)</a:t>
            </a:r>
          </a:p>
          <a:p>
            <a:pPr marL="0" indent="0">
              <a:buNone/>
            </a:pPr>
            <a:endParaRPr lang="ru-RU" dirty="0" smtClean="0"/>
          </a:p>
          <a:p>
            <a:pPr algn="just"/>
            <a:r>
              <a:rPr lang="ru-RU" i="1" dirty="0" smtClean="0"/>
              <a:t>Сражение закончилось плачевно: крыло одной мельницы , подхватив и коня, и всадника, сбросило Дон Кихота на землю. Дон Кихот тяжело ушибся, но, поддержанный верным Санчо </a:t>
            </a:r>
            <a:r>
              <a:rPr lang="ru-RU" i="1" dirty="0" err="1" smtClean="0"/>
              <a:t>Пансом</a:t>
            </a:r>
            <a:r>
              <a:rPr lang="ru-RU" i="1" dirty="0" smtClean="0"/>
              <a:t>, вновь взгромоздился на лошадь и поехал дальше.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7"/>
            <a:ext cx="3279927" cy="278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3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604867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r"/>
            <a:r>
              <a:rPr lang="ru-RU" sz="3000" dirty="0"/>
              <a:t>А странствующий рыцарь </a:t>
            </a:r>
            <a:endParaRPr lang="ru-RU" sz="3000" dirty="0" smtClean="0"/>
          </a:p>
          <a:p>
            <a:pPr marL="0" indent="0" algn="r">
              <a:buNone/>
            </a:pPr>
            <a:r>
              <a:rPr lang="ru-RU" sz="3000" dirty="0" smtClean="0"/>
              <a:t>все  никак  </a:t>
            </a:r>
            <a:r>
              <a:rPr lang="ru-RU" sz="3000" dirty="0"/>
              <a:t>не </a:t>
            </a:r>
            <a:r>
              <a:rPr lang="ru-RU" sz="3000" dirty="0" smtClean="0"/>
              <a:t> может </a:t>
            </a:r>
            <a:r>
              <a:rPr lang="ru-RU" sz="3000" dirty="0"/>
              <a:t>угомониться</a:t>
            </a:r>
            <a:r>
              <a:rPr lang="ru-RU" sz="3000" b="1" i="1" dirty="0"/>
              <a:t>: </a:t>
            </a:r>
            <a:endParaRPr lang="ru-RU" sz="3000" b="1" i="1" dirty="0" smtClean="0"/>
          </a:p>
          <a:p>
            <a:pPr marL="0" indent="0" algn="r">
              <a:buNone/>
            </a:pPr>
            <a:r>
              <a:rPr lang="ru-RU" sz="3000" b="1" i="1" dirty="0" smtClean="0"/>
              <a:t>два </a:t>
            </a:r>
            <a:r>
              <a:rPr lang="ru-RU" sz="3000" b="1" i="1" dirty="0"/>
              <a:t>встречных стада </a:t>
            </a:r>
            <a:r>
              <a:rPr lang="ru-RU" sz="3000" b="1" i="1" dirty="0" smtClean="0"/>
              <a:t>баранов</a:t>
            </a:r>
            <a:r>
              <a:rPr lang="ru-RU" sz="3000" dirty="0" smtClean="0"/>
              <a:t> он</a:t>
            </a:r>
          </a:p>
          <a:p>
            <a:pPr marL="0" indent="0" algn="r">
              <a:buNone/>
            </a:pPr>
            <a:r>
              <a:rPr lang="ru-RU" sz="3000" dirty="0" smtClean="0"/>
              <a:t> принимает  за  сражающие  войска</a:t>
            </a:r>
          </a:p>
          <a:p>
            <a:pPr marL="0" indent="0" algn="r">
              <a:buNone/>
            </a:pPr>
            <a:r>
              <a:rPr lang="ru-RU" sz="3000" dirty="0" smtClean="0"/>
              <a:t> </a:t>
            </a:r>
            <a:r>
              <a:rPr lang="ru-RU" sz="3000" dirty="0"/>
              <a:t>— и бросается в </a:t>
            </a:r>
            <a:r>
              <a:rPr lang="ru-RU" sz="3000" dirty="0" smtClean="0"/>
              <a:t>гущу воображаемой</a:t>
            </a:r>
          </a:p>
          <a:p>
            <a:pPr marL="0" indent="0" algn="r">
              <a:buNone/>
            </a:pPr>
            <a:r>
              <a:rPr lang="ru-RU" sz="3000" dirty="0" smtClean="0"/>
              <a:t> </a:t>
            </a:r>
            <a:r>
              <a:rPr lang="ru-RU" sz="3000" dirty="0"/>
              <a:t>битвы, кроша овец </a:t>
            </a:r>
            <a:r>
              <a:rPr lang="ru-RU" sz="3000" dirty="0" smtClean="0"/>
              <a:t>направо </a:t>
            </a:r>
            <a:r>
              <a:rPr lang="ru-RU" sz="3000" dirty="0"/>
              <a:t>и налево</a:t>
            </a:r>
            <a:r>
              <a:rPr lang="ru-RU" sz="3000" dirty="0" smtClean="0"/>
              <a:t>.</a:t>
            </a:r>
          </a:p>
          <a:p>
            <a:pPr marL="0" indent="0" algn="r">
              <a:buNone/>
            </a:pPr>
            <a:endParaRPr lang="ru-RU" sz="3000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Пастухи пробовали угомонить безумца криками, а потом не выдержали — и забросали камнями. Дон Кихот, несмотря на уверения своего спутника, что это были просто бараны, и это происшествие считает шутками злого волшебника </a:t>
            </a:r>
            <a:r>
              <a:rPr lang="ru-RU" dirty="0" err="1"/>
              <a:t>Фрестона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835"/>
            <a:ext cx="2736304" cy="335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Эпоха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Возрождения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XVI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веке европейская цивилизация переживает бурное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развитие.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Кругосветное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путешествие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Магеллана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r="9743"/>
          <a:stretch/>
        </p:blipFill>
        <p:spPr bwMode="auto">
          <a:xfrm>
            <a:off x="5551760" y="3717032"/>
            <a:ext cx="327592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2875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6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42" y="260648"/>
            <a:ext cx="3605386" cy="360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364" y="476672"/>
            <a:ext cx="8420164" cy="6142919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Жажда </a:t>
            </a:r>
            <a:r>
              <a:rPr lang="ru-RU" dirty="0"/>
              <a:t>подвига не оставляет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рыцаря</a:t>
            </a:r>
            <a:r>
              <a:rPr lang="ru-RU" dirty="0"/>
              <a:t>: </a:t>
            </a:r>
            <a:r>
              <a:rPr lang="ru-RU" dirty="0" smtClean="0"/>
              <a:t>  </a:t>
            </a:r>
            <a:r>
              <a:rPr lang="ru-RU" b="1" i="1" dirty="0" smtClean="0"/>
              <a:t>он   нападает   на</a:t>
            </a:r>
          </a:p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похоронную </a:t>
            </a:r>
            <a:r>
              <a:rPr lang="ru-RU" b="1" i="1" dirty="0" smtClean="0"/>
              <a:t>      процессию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монахов</a:t>
            </a:r>
            <a:r>
              <a:rPr lang="ru-RU" dirty="0"/>
              <a:t>, которую принимает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  шествие  привидений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 этот  раз  </a:t>
            </a:r>
            <a:r>
              <a:rPr lang="ru-RU" dirty="0"/>
              <a:t>бедного </a:t>
            </a:r>
            <a:r>
              <a:rPr lang="ru-RU" dirty="0" smtClean="0"/>
              <a:t>дона  </a:t>
            </a:r>
            <a:r>
              <a:rPr lang="ru-RU" dirty="0"/>
              <a:t>не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бьют,   а   Санчо   Панса   </a:t>
            </a:r>
            <a:r>
              <a:rPr lang="ru-RU" dirty="0"/>
              <a:t>под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ш</a:t>
            </a:r>
            <a:r>
              <a:rPr lang="ru-RU" dirty="0" smtClean="0"/>
              <a:t>умок  </a:t>
            </a:r>
            <a:r>
              <a:rPr lang="ru-RU" dirty="0"/>
              <a:t>добирается до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груженого </a:t>
            </a:r>
            <a:r>
              <a:rPr lang="ru-RU" dirty="0"/>
              <a:t>провизией мула и набирает запас еды.</a:t>
            </a:r>
          </a:p>
          <a:p>
            <a:pPr algn="just"/>
            <a:r>
              <a:rPr lang="ru-RU" dirty="0"/>
              <a:t>После встречи с монахами Санчо присваивает своему дону имя, под которым он известен уже много столетий: Рыцарь Печального Образа.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8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90" y="3789040"/>
            <a:ext cx="4283964" cy="259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9268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/>
              <a:t>Дома между тем беспокоятся о Дон Кихоте. Племянник и экономка ищут его повсюду</a:t>
            </a:r>
            <a:r>
              <a:rPr lang="ru-RU" dirty="0"/>
              <a:t>. Цирюльник и священник собираются в путь — на поиски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Но прямо за воротами встречают Санчо верхом на Росинанте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Выслушав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историю приключений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рыцаря-безумца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обеспокоенные </a:t>
            </a:r>
            <a:r>
              <a:rPr lang="ru-RU" dirty="0" smtClean="0"/>
              <a:t>друзья</a:t>
            </a:r>
          </a:p>
          <a:p>
            <a:pPr marL="0" indent="0">
              <a:buNone/>
            </a:pPr>
            <a:r>
              <a:rPr lang="ru-RU" dirty="0" smtClean="0"/>
              <a:t>    собираются </a:t>
            </a:r>
            <a:r>
              <a:rPr lang="ru-RU" dirty="0"/>
              <a:t>на его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поиски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828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968"/>
            <a:ext cx="523875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926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Надо </a:t>
            </a:r>
            <a:r>
              <a:rPr lang="ru-RU" dirty="0"/>
              <a:t>вернуть бедного дона домой. Но как? Только обманом. В сказки рыцарь верит куда больше, чем в реальные факты и справедливые доводы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4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Подведем итоги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Если мы обратимся к финалу романа, то увидим выздоровление Дон Кихота. Он как будто осознал всю нелепость своих поступков и ощутил силу и реальность мира зла, бороться с которым в одиночку ему не по силам.</a:t>
            </a:r>
          </a:p>
          <a:p>
            <a:pPr algn="just"/>
            <a:r>
              <a:rPr lang="ru-RU" dirty="0" smtClean="0"/>
              <a:t>Но выздоровление героя – это не отказ писателя от высоких гуманистических идеалов , носителем которых был его безумный герой, а призыв к человечеству осуществить их разумными путями.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2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Памятник  Дон Кихоту и Санчо Панса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в Мадриде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671203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Дон Кихот в наши дни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Кого называют Дон Кихотом в наши дни?</a:t>
            </a:r>
          </a:p>
          <a:p>
            <a:endParaRPr lang="ru-RU" dirty="0"/>
          </a:p>
          <a:p>
            <a:pPr algn="just"/>
            <a:r>
              <a:rPr lang="ru-RU" i="1" dirty="0" smtClean="0"/>
              <a:t>Человек, который приходит на помощь нуждающимся, помогает слабым, порою даже во вред себе.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108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922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Выполнить творческую</a:t>
            </a:r>
          </a:p>
          <a:p>
            <a:pPr marL="0" indent="0" algn="r">
              <a:buNone/>
            </a:pPr>
            <a:r>
              <a:rPr lang="ru-RU" dirty="0" smtClean="0"/>
              <a:t> работу по теме: </a:t>
            </a:r>
          </a:p>
          <a:p>
            <a:pPr marL="0" indent="0" algn="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«Дон Кихот – последний рыцарь и совесть Испании»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263852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2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Эпоха Возрождения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Колумб ступает на землю Нового Света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i="1" dirty="0"/>
              <a:t>Господь </a:t>
            </a: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сделал </a:t>
            </a:r>
            <a:r>
              <a:rPr lang="ru-RU" i="1" dirty="0"/>
              <a:t>меня </a:t>
            </a:r>
            <a:endParaRPr lang="ru-RU" i="1" dirty="0" smtClean="0"/>
          </a:p>
          <a:p>
            <a:pPr marL="0" indent="0" algn="r">
              <a:buNone/>
            </a:pPr>
            <a:r>
              <a:rPr lang="ru-RU" i="1" dirty="0"/>
              <a:t>п</a:t>
            </a:r>
            <a:r>
              <a:rPr lang="ru-RU" i="1" dirty="0" smtClean="0"/>
              <a:t>осланцем</a:t>
            </a:r>
          </a:p>
          <a:p>
            <a:pPr marL="0" indent="0" algn="r">
              <a:buNone/>
            </a:pPr>
            <a:r>
              <a:rPr lang="ru-RU" i="1" dirty="0" smtClean="0"/>
              <a:t> </a:t>
            </a:r>
            <a:r>
              <a:rPr lang="ru-RU" i="1" dirty="0"/>
              <a:t>нового </a:t>
            </a:r>
            <a:r>
              <a:rPr lang="ru-RU" i="1" dirty="0" smtClean="0"/>
              <a:t>неба</a:t>
            </a:r>
          </a:p>
          <a:p>
            <a:pPr marL="0" indent="0" algn="r">
              <a:buNone/>
            </a:pPr>
            <a:r>
              <a:rPr lang="ru-RU" i="1" dirty="0" smtClean="0"/>
              <a:t> </a:t>
            </a:r>
            <a:r>
              <a:rPr lang="ru-RU" i="1" dirty="0"/>
              <a:t>и </a:t>
            </a:r>
            <a:r>
              <a:rPr lang="ru-RU" i="1" dirty="0" smtClean="0"/>
              <a:t>новой </a:t>
            </a:r>
            <a:r>
              <a:rPr lang="ru-RU" i="1" dirty="0"/>
              <a:t>земли, </a:t>
            </a:r>
            <a:endParaRPr lang="ru-RU" i="1" dirty="0" smtClean="0"/>
          </a:p>
          <a:p>
            <a:pPr marL="0" indent="0" algn="r">
              <a:buNone/>
            </a:pPr>
            <a:r>
              <a:rPr lang="ru-RU" i="1" dirty="0"/>
              <a:t>и</a:t>
            </a:r>
            <a:r>
              <a:rPr lang="ru-RU" i="1" dirty="0" smtClean="0"/>
              <a:t>м созданных.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465934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0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Эпоха </a:t>
            </a:r>
            <a:r>
              <a:rPr lang="ru-RU" b="1" dirty="0">
                <a:solidFill>
                  <a:srgbClr val="C00000"/>
                </a:solidFill>
              </a:rPr>
              <a:t>Возрождения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Люди чувствуют ограниченность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средневековых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представлений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устройстве мира и пытаются расширить свои познания.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Так начинается эпоха Возрождения.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5607"/>
            <a:ext cx="3714684" cy="235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73" y="404664"/>
            <a:ext cx="1773659" cy="231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8459"/>
            <a:ext cx="1800200" cy="232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3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Шекспир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Сервантес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появились на самом закате эпохи Возрождения.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их творчестве читатели увидели как силу человека, со всеми его неисчерпаемыми возможностями, так и его слабости.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5657" r="27122" b="11111"/>
          <a:stretch/>
        </p:blipFill>
        <p:spPr bwMode="auto">
          <a:xfrm>
            <a:off x="539551" y="260648"/>
            <a:ext cx="216635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92" y="260648"/>
            <a:ext cx="207912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4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119889">
            <a:off x="436344" y="4282933"/>
            <a:ext cx="8229600" cy="18446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Испанский писатель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Мигель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Сервантес прославился как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автор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знаменитого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«Дон Кихота».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20" y="258060"/>
            <a:ext cx="2081145" cy="266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638520" cy="394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8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с учебником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Чтение статьи о Сервантесе.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Составление плана к содержанию статьи и его запись в тетрадь.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План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 Нужда и заботы преследовали писателя с детства.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2. Пять лет  рабства в Алжире.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3. Возвращение в Испанию. Первый роман «Галатея» (1585)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4. Работа над романом «Хитроумный идальго Дон Кихот Ламанчский» (1605 – 1615)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5. Главный герой романа – благородный странствующий рыцарь Алонсо Кихано.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6. Трагедия Дон Кихота в несоответствии выдуманного им мира и реальной жизни.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7. В возрасте 69 лет умер писатель – последний рыцарь и совесть Испании.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1555</Words>
  <Application>Microsoft Office PowerPoint</Application>
  <PresentationFormat>Экран (4:3)</PresentationFormat>
  <Paragraphs>206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Мигель де   Сервантес  Сааведра  (1547 – 1616)</vt:lpstr>
      <vt:lpstr>Эпоха Возрождения</vt:lpstr>
      <vt:lpstr>Эпоха  Возрождения</vt:lpstr>
      <vt:lpstr>Эпоха Возрождения</vt:lpstr>
      <vt:lpstr>   Эпоха Возрождения</vt:lpstr>
      <vt:lpstr>Презентация PowerPoint</vt:lpstr>
      <vt:lpstr>Презентация PowerPoint</vt:lpstr>
      <vt:lpstr>Работа с учебником</vt:lpstr>
      <vt:lpstr>План</vt:lpstr>
      <vt:lpstr>О романе «Дон Кихот»</vt:lpstr>
      <vt:lpstr>Вопросы  для беседы</vt:lpstr>
      <vt:lpstr>Презентация PowerPoint</vt:lpstr>
      <vt:lpstr>Презентация PowerPoint</vt:lpstr>
      <vt:lpstr>Вопросы для беседы</vt:lpstr>
      <vt:lpstr>Презентация PowerPoint</vt:lpstr>
      <vt:lpstr> </vt:lpstr>
      <vt:lpstr>Прочитаем слова Дон Кихота, которые свидетельствуют о помрачении рассудка и в то же время показывают готовность героя на подвиги, «достойные быть вычеканенными на меди, высеченными на мраморе и изображенными на полотне в назидание потомкам»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Подведем итоги</vt:lpstr>
      <vt:lpstr>Памятник  Дон Кихоту и Санчо Панса  в Мадриде</vt:lpstr>
      <vt:lpstr>Дон Кихот в наши дни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СЕРВАНТЕС</dc:title>
  <dc:creator>Администратор</dc:creator>
  <cp:lastModifiedBy>Зоя Николаевна</cp:lastModifiedBy>
  <cp:revision>32</cp:revision>
  <dcterms:created xsi:type="dcterms:W3CDTF">2013-05-02T06:27:57Z</dcterms:created>
  <dcterms:modified xsi:type="dcterms:W3CDTF">2016-07-14T06:55:43Z</dcterms:modified>
</cp:coreProperties>
</file>